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7" r:id="rId2"/>
    <p:sldId id="259" r:id="rId3"/>
    <p:sldId id="258" r:id="rId4"/>
    <p:sldId id="260" r:id="rId5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15"/>
    <p:restoredTop sz="94677"/>
  </p:normalViewPr>
  <p:slideViewPr>
    <p:cSldViewPr snapToGrid="0" snapToObjects="1">
      <p:cViewPr varScale="1">
        <p:scale>
          <a:sx n="84" d="100"/>
          <a:sy n="84" d="100"/>
        </p:scale>
        <p:origin x="9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627A3-025A-C94B-B22B-E8E9298D1539}" type="datetimeFigureOut">
              <a:rPr lang="en-US" smtClean="0"/>
              <a:t>6/9/17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C5ED1-B62D-2D43-B47D-A5BDDDF3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44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B5E412-8E9D-D747-89FA-2C5F3F6F6EBD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5716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B6E0C-9DB4-D14C-9978-1DE4D346EEAE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2358-C227-2D4B-85FD-99DF673EC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54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B6E0C-9DB4-D14C-9978-1DE4D346EEAE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2358-C227-2D4B-85FD-99DF673EC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63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B6E0C-9DB4-D14C-9978-1DE4D346EEAE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2358-C227-2D4B-85FD-99DF673EC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7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B6E0C-9DB4-D14C-9978-1DE4D346EEAE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2358-C227-2D4B-85FD-99DF673EC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95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B6E0C-9DB4-D14C-9978-1DE4D346EEAE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2358-C227-2D4B-85FD-99DF673EC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63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B6E0C-9DB4-D14C-9978-1DE4D346EEAE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2358-C227-2D4B-85FD-99DF673EC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056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B6E0C-9DB4-D14C-9978-1DE4D346EEAE}" type="datetimeFigureOut">
              <a:rPr lang="en-US" smtClean="0"/>
              <a:t>6/9/17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2358-C227-2D4B-85FD-99DF673EC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2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B6E0C-9DB4-D14C-9978-1DE4D346EEAE}" type="datetimeFigureOut">
              <a:rPr lang="en-US" smtClean="0"/>
              <a:t>6/9/17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2358-C227-2D4B-85FD-99DF673EC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37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B6E0C-9DB4-D14C-9978-1DE4D346EEAE}" type="datetimeFigureOut">
              <a:rPr lang="en-US" smtClean="0"/>
              <a:t>6/9/17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2358-C227-2D4B-85FD-99DF673EC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959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B6E0C-9DB4-D14C-9978-1DE4D346EEAE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2358-C227-2D4B-85FD-99DF673EC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793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B6E0C-9DB4-D14C-9978-1DE4D346EEAE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2358-C227-2D4B-85FD-99DF673EC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81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B6E0C-9DB4-D14C-9978-1DE4D346EEAE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52358-C227-2D4B-85FD-99DF673EC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363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308663" y="241015"/>
            <a:ext cx="4470618" cy="403187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  <a:latin typeface="Century Gothic"/>
              </a:rPr>
              <a:t>RTI </a:t>
            </a:r>
            <a:r>
              <a:rPr lang="en-US" sz="3200" b="1" dirty="0" smtClean="0">
                <a:solidFill>
                  <a:prstClr val="black"/>
                </a:solidFill>
                <a:latin typeface="Century Gothic"/>
              </a:rPr>
              <a:t>Triangle</a:t>
            </a:r>
          </a:p>
          <a:p>
            <a:endParaRPr lang="en-US" sz="1600" b="1" dirty="0" smtClean="0">
              <a:solidFill>
                <a:prstClr val="black"/>
              </a:solidFill>
              <a:latin typeface="Century Gothic"/>
            </a:endParaRPr>
          </a:p>
          <a:p>
            <a:r>
              <a:rPr lang="en-US" sz="1600" b="1" dirty="0" smtClean="0">
                <a:solidFill>
                  <a:prstClr val="black"/>
                </a:solidFill>
                <a:latin typeface="Century Gothic"/>
              </a:rPr>
              <a:t>Grade/Course/Subject (place)</a:t>
            </a:r>
          </a:p>
          <a:p>
            <a:endParaRPr lang="en-US" sz="1600" b="1" dirty="0" smtClean="0">
              <a:solidFill>
                <a:prstClr val="black"/>
              </a:solidFill>
              <a:latin typeface="Century Gothic"/>
            </a:endParaRPr>
          </a:p>
          <a:p>
            <a:r>
              <a:rPr lang="en-US" sz="1600" b="1" dirty="0" smtClean="0">
                <a:solidFill>
                  <a:prstClr val="black"/>
                </a:solidFill>
                <a:latin typeface="Century Gothic"/>
              </a:rPr>
              <a:t>_____________________________</a:t>
            </a:r>
          </a:p>
          <a:p>
            <a:endParaRPr lang="en-US" sz="1600" b="1" dirty="0" smtClean="0">
              <a:solidFill>
                <a:prstClr val="black"/>
              </a:solidFill>
              <a:latin typeface="Century Gothic"/>
            </a:endParaRPr>
          </a:p>
          <a:p>
            <a:endParaRPr lang="en-US" sz="1600" b="1" dirty="0" smtClean="0">
              <a:solidFill>
                <a:prstClr val="black"/>
              </a:solidFill>
              <a:latin typeface="Century Gothic"/>
            </a:endParaRPr>
          </a:p>
          <a:p>
            <a:r>
              <a:rPr lang="en-US" sz="1600" b="1" dirty="0" smtClean="0">
                <a:solidFill>
                  <a:prstClr val="black"/>
                </a:solidFill>
                <a:latin typeface="Century Gothic"/>
              </a:rPr>
              <a:t>Curricular Lens:</a:t>
            </a:r>
          </a:p>
          <a:p>
            <a:endParaRPr lang="en-US" sz="1600" b="1" dirty="0">
              <a:solidFill>
                <a:prstClr val="black"/>
              </a:solidFill>
              <a:latin typeface="Century Gothic"/>
            </a:endParaRPr>
          </a:p>
          <a:p>
            <a:r>
              <a:rPr lang="en-US" sz="1600" b="1" dirty="0" smtClean="0">
                <a:solidFill>
                  <a:prstClr val="black"/>
                </a:solidFill>
                <a:latin typeface="Century Gothic"/>
              </a:rPr>
              <a:t>_____________________________</a:t>
            </a:r>
          </a:p>
          <a:p>
            <a:endParaRPr lang="en-US" sz="1600" b="1" dirty="0">
              <a:solidFill>
                <a:prstClr val="black"/>
              </a:solidFill>
              <a:latin typeface="Century Gothic"/>
            </a:endParaRPr>
          </a:p>
          <a:p>
            <a:endParaRPr lang="en-US" sz="1600" b="1" dirty="0" smtClean="0">
              <a:solidFill>
                <a:prstClr val="black"/>
              </a:solidFill>
              <a:latin typeface="Century Gothic"/>
            </a:endParaRPr>
          </a:p>
          <a:p>
            <a:r>
              <a:rPr lang="en-US" sz="1600" b="1" dirty="0" smtClean="0">
                <a:solidFill>
                  <a:prstClr val="black"/>
                </a:solidFill>
                <a:latin typeface="Century Gothic"/>
              </a:rPr>
              <a:t>Competency Lens:</a:t>
            </a:r>
            <a:endParaRPr lang="en-US" sz="1600" b="1" dirty="0">
              <a:solidFill>
                <a:prstClr val="black"/>
              </a:solidFill>
              <a:latin typeface="Century Gothic"/>
            </a:endParaRPr>
          </a:p>
          <a:p>
            <a:endParaRPr lang="en-US" sz="1600" b="1" dirty="0" smtClean="0">
              <a:solidFill>
                <a:prstClr val="black"/>
              </a:solidFill>
              <a:latin typeface="Century Gothic"/>
            </a:endParaRPr>
          </a:p>
          <a:p>
            <a:r>
              <a:rPr lang="en-US" sz="1600" b="1" dirty="0" smtClean="0">
                <a:solidFill>
                  <a:prstClr val="black"/>
                </a:solidFill>
                <a:latin typeface="Century Gothic"/>
              </a:rPr>
              <a:t>_____________________________</a:t>
            </a:r>
            <a:endParaRPr lang="en-US" sz="1600" b="1" dirty="0">
              <a:solidFill>
                <a:srgbClr val="FF0000"/>
              </a:solidFill>
              <a:latin typeface="Century Gothic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8383" y="467796"/>
            <a:ext cx="854972" cy="85497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4921" y="5441430"/>
            <a:ext cx="854972" cy="854972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2821331" y="6048193"/>
            <a:ext cx="570873" cy="248209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>
            <a:spAutoFit/>
          </a:bodyPr>
          <a:lstStyle/>
          <a:p>
            <a:r>
              <a:rPr lang="en-US" sz="1013" b="1" dirty="0">
                <a:solidFill>
                  <a:prstClr val="black"/>
                </a:solidFill>
                <a:latin typeface="Century Gothic"/>
              </a:rPr>
              <a:t>Tier 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819798" y="4184355"/>
            <a:ext cx="571022" cy="248209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>
            <a:spAutoFit/>
          </a:bodyPr>
          <a:lstStyle/>
          <a:p>
            <a:r>
              <a:rPr lang="en-US" sz="1013" b="1" dirty="0">
                <a:solidFill>
                  <a:prstClr val="black"/>
                </a:solidFill>
                <a:latin typeface="Century Gothic"/>
              </a:rPr>
              <a:t>Tier 2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810526" y="2502679"/>
            <a:ext cx="571022" cy="248209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>
            <a:spAutoFit/>
          </a:bodyPr>
          <a:lstStyle/>
          <a:p>
            <a:r>
              <a:rPr lang="en-US" sz="1013" b="1" dirty="0">
                <a:solidFill>
                  <a:prstClr val="black"/>
                </a:solidFill>
                <a:latin typeface="Century Gothic"/>
              </a:rPr>
              <a:t>Tier 3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2700372" y="825790"/>
            <a:ext cx="6098852" cy="5470612"/>
          </a:xfrm>
          <a:prstGeom prst="triangl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3732548" y="866816"/>
            <a:ext cx="4032354" cy="3565748"/>
          </a:xfrm>
          <a:prstGeom prst="triangl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4676928" y="844741"/>
            <a:ext cx="2143594" cy="1918175"/>
          </a:xfrm>
          <a:prstGeom prst="triangl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608078" y="604348"/>
            <a:ext cx="1562437" cy="4154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prstClr val="black"/>
                </a:solidFill>
                <a:latin typeface="Century Gothic"/>
              </a:rPr>
              <a:t>Students who need the most support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1528" y="5572133"/>
            <a:ext cx="1332403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  <a:latin typeface="Century Gothic"/>
              </a:rPr>
              <a:t>Students who need the most challenge</a:t>
            </a:r>
          </a:p>
        </p:txBody>
      </p:sp>
      <p:cxnSp>
        <p:nvCxnSpPr>
          <p:cNvPr id="3" name="Straight Connector 2"/>
          <p:cNvCxnSpPr>
            <a:stCxn id="6" idx="0"/>
            <a:endCxn id="4" idx="3"/>
          </p:cNvCxnSpPr>
          <p:nvPr/>
        </p:nvCxnSpPr>
        <p:spPr>
          <a:xfrm>
            <a:off x="5748725" y="844741"/>
            <a:ext cx="1073" cy="54516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722207" y="6315397"/>
            <a:ext cx="1337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solidFill>
                  <a:prstClr val="black"/>
                </a:solidFill>
                <a:latin typeface="Century Gothic"/>
              </a:rPr>
              <a:t>Curricular 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23614" y="6304351"/>
            <a:ext cx="1664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solidFill>
                  <a:prstClr val="black"/>
                </a:solidFill>
                <a:latin typeface="Century Gothic"/>
              </a:rPr>
              <a:t>Competency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10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81892" y="93432"/>
          <a:ext cx="8797216" cy="6147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571"/>
                <a:gridCol w="1219396"/>
                <a:gridCol w="1238113"/>
                <a:gridCol w="1635954"/>
                <a:gridCol w="1538376"/>
                <a:gridCol w="1627379"/>
                <a:gridCol w="1200427"/>
              </a:tblGrid>
              <a:tr h="545570">
                <a:tc gridSpan="4"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Course/Subject/Grade(s):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Planning Team: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242">
                <a:tc gridSpan="4"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Unit Big Idea: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Unit Guiding Question: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509">
                <a:tc gridSpan="7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032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Goals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This is what I </a:t>
                      </a:r>
                      <a:r>
                        <a:rPr lang="en-US" sz="1200" b="1" u="sng" dirty="0" smtClean="0">
                          <a:solidFill>
                            <a:schemeClr val="tx1"/>
                          </a:solidFill>
                        </a:rPr>
                        <a:t>nee</a:t>
                      </a:r>
                      <a:r>
                        <a:rPr lang="en-US" sz="1200" b="0" u="sng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to know and do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This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is what I </a:t>
                      </a:r>
                      <a:r>
                        <a:rPr lang="en-US" sz="1200" b="1" u="sng" baseline="0" dirty="0" smtClean="0">
                          <a:solidFill>
                            <a:schemeClr val="tx1"/>
                          </a:solidFill>
                        </a:rPr>
                        <a:t>must 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know &amp; do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This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is what I </a:t>
                      </a:r>
                      <a:r>
                        <a:rPr lang="en-US" sz="1200" b="1" u="sng" baseline="0" dirty="0" smtClean="0">
                          <a:solidFill>
                            <a:schemeClr val="tx1"/>
                          </a:solidFill>
                        </a:rPr>
                        <a:t>can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know &amp; do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This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is what I </a:t>
                      </a:r>
                      <a:r>
                        <a:rPr lang="en-US" sz="1200" b="1" u="sng" baseline="0" dirty="0" smtClean="0">
                          <a:solidFill>
                            <a:schemeClr val="tx1"/>
                          </a:solidFill>
                        </a:rPr>
                        <a:t>could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know &amp; do</a:t>
                      </a:r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This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is what I </a:t>
                      </a:r>
                      <a:r>
                        <a:rPr lang="en-US" sz="1200" b="1" u="sng" baseline="0" dirty="0" smtClean="0">
                          <a:solidFill>
                            <a:schemeClr val="tx1"/>
                          </a:solidFill>
                        </a:rPr>
                        <a:t>can try to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know &amp; do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83197">
                <a:tc gridSpan="2">
                  <a:txBody>
                    <a:bodyPr/>
                    <a:lstStyle/>
                    <a:p>
                      <a:r>
                        <a:rPr lang="en-US" sz="1100" b="1" dirty="0" smtClean="0"/>
                        <a:t>Content:</a:t>
                      </a:r>
                      <a:endParaRPr lang="en-U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45816">
                <a:tc rowSpan="4">
                  <a:txBody>
                    <a:bodyPr/>
                    <a:lstStyle/>
                    <a:p>
                      <a:pPr algn="l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Curricular Competencies: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091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480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4801">
                <a:tc vMerge="1">
                  <a:txBody>
                    <a:bodyPr/>
                    <a:lstStyle/>
                    <a:p>
                      <a:pPr algn="l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08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556291"/>
              </p:ext>
            </p:extLst>
          </p:nvPr>
        </p:nvGraphicFramePr>
        <p:xfrm>
          <a:off x="281288" y="399812"/>
          <a:ext cx="8563773" cy="6229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093"/>
                <a:gridCol w="2015420"/>
                <a:gridCol w="2015420"/>
                <a:gridCol w="2015420"/>
                <a:gridCol w="2015420"/>
              </a:tblGrid>
              <a:tr h="389886">
                <a:tc gridSpan="5"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Course/Subject/Grade(s): 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8943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Unit Question:</a:t>
                      </a:r>
                      <a:endParaRPr lang="en-US" sz="1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55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Mini lessons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5555">
                <a:tc rowSpan="3">
                  <a:txBody>
                    <a:bodyPr/>
                    <a:lstStyle/>
                    <a:p>
                      <a:r>
                        <a:rPr lang="en-US" sz="1800" dirty="0" smtClean="0"/>
                        <a:t>Q1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Competency</a:t>
                      </a:r>
                      <a:r>
                        <a:rPr lang="en-US" baseline="0" dirty="0" smtClean="0"/>
                        <a:t> question: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55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Mini</a:t>
                      </a:r>
                      <a:r>
                        <a:rPr lang="en-US" baseline="0" dirty="0" smtClean="0"/>
                        <a:t> lesson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Mini</a:t>
                      </a:r>
                      <a:r>
                        <a:rPr lang="en-US" baseline="0" dirty="0" smtClean="0"/>
                        <a:t> lesson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Mini</a:t>
                      </a:r>
                      <a:r>
                        <a:rPr lang="en-US" baseline="0" dirty="0" smtClean="0"/>
                        <a:t> lesson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Mini</a:t>
                      </a:r>
                      <a:r>
                        <a:rPr lang="en-US" baseline="0" dirty="0" smtClean="0"/>
                        <a:t> lesson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5555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Content: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6409">
                <a:tc rowSpan="3">
                  <a:txBody>
                    <a:bodyPr/>
                    <a:lstStyle/>
                    <a:p>
                      <a:r>
                        <a:rPr lang="en-US" sz="1800" dirty="0" smtClean="0"/>
                        <a:t>Q2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Competency</a:t>
                      </a:r>
                      <a:r>
                        <a:rPr lang="en-US" baseline="0" dirty="0" smtClean="0"/>
                        <a:t> question: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194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Mini</a:t>
                      </a:r>
                      <a:r>
                        <a:rPr lang="en-US" baseline="0" dirty="0" smtClean="0"/>
                        <a:t> lesson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Mini</a:t>
                      </a:r>
                      <a:r>
                        <a:rPr lang="en-US" baseline="0" dirty="0" smtClean="0"/>
                        <a:t> lesson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Mini</a:t>
                      </a:r>
                      <a:r>
                        <a:rPr lang="en-US" baseline="0" dirty="0" smtClean="0"/>
                        <a:t> lesson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Mini</a:t>
                      </a:r>
                      <a:r>
                        <a:rPr lang="en-US" baseline="0" dirty="0" smtClean="0"/>
                        <a:t> lesson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1944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Content: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0910">
                <a:tc rowSpan="3">
                  <a:txBody>
                    <a:bodyPr/>
                    <a:lstStyle/>
                    <a:p>
                      <a:r>
                        <a:rPr lang="en-US" sz="1800" dirty="0" smtClean="0"/>
                        <a:t>Q3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Competency</a:t>
                      </a:r>
                      <a:r>
                        <a:rPr lang="en-US" baseline="0" dirty="0" smtClean="0"/>
                        <a:t> question: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091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Mini</a:t>
                      </a:r>
                      <a:r>
                        <a:rPr lang="en-US" baseline="0" smtClean="0"/>
                        <a:t> lesson</a:t>
                      </a:r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Mini</a:t>
                      </a:r>
                      <a:r>
                        <a:rPr lang="en-US" baseline="0" smtClean="0"/>
                        <a:t> lesson</a:t>
                      </a:r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Mini</a:t>
                      </a:r>
                      <a:r>
                        <a:rPr lang="en-US" baseline="0" smtClean="0"/>
                        <a:t> lesson</a:t>
                      </a:r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Mini</a:t>
                      </a:r>
                      <a:r>
                        <a:rPr lang="en-US" baseline="0" dirty="0" smtClean="0"/>
                        <a:t> lesson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091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Content: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5555">
                <a:tc rowSpan="3">
                  <a:txBody>
                    <a:bodyPr/>
                    <a:lstStyle/>
                    <a:p>
                      <a:r>
                        <a:rPr lang="en-US" sz="1800" dirty="0" smtClean="0"/>
                        <a:t>Q4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Competency</a:t>
                      </a:r>
                      <a:r>
                        <a:rPr lang="en-US" baseline="0" dirty="0" smtClean="0"/>
                        <a:t> question: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99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Mini</a:t>
                      </a:r>
                      <a:r>
                        <a:rPr lang="en-US" baseline="0" smtClean="0"/>
                        <a:t> lesson</a:t>
                      </a:r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Mini</a:t>
                      </a:r>
                      <a:r>
                        <a:rPr lang="en-US" baseline="0" smtClean="0"/>
                        <a:t> lesson</a:t>
                      </a:r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Mini</a:t>
                      </a:r>
                      <a:r>
                        <a:rPr lang="en-US" baseline="0" smtClean="0"/>
                        <a:t> lesson</a:t>
                      </a:r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Mini</a:t>
                      </a:r>
                      <a:r>
                        <a:rPr lang="en-US" baseline="0" dirty="0" smtClean="0"/>
                        <a:t> lesson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9977">
                <a:tc v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Content: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174543" y="0"/>
            <a:ext cx="2842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Unit Mini Lesson Planner</a:t>
            </a:r>
          </a:p>
        </p:txBody>
      </p:sp>
    </p:spTree>
    <p:extLst>
      <p:ext uri="{BB962C8B-B14F-4D97-AF65-F5344CB8AC3E}">
        <p14:creationId xmlns:p14="http://schemas.microsoft.com/office/powerpoint/2010/main" val="61091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406625"/>
              </p:ext>
            </p:extLst>
          </p:nvPr>
        </p:nvGraphicFramePr>
        <p:xfrm>
          <a:off x="196882" y="108422"/>
          <a:ext cx="8814218" cy="5994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174"/>
                <a:gridCol w="372744"/>
                <a:gridCol w="1584960"/>
                <a:gridCol w="1676400"/>
                <a:gridCol w="143418"/>
                <a:gridCol w="1259174"/>
                <a:gridCol w="273808"/>
                <a:gridCol w="2244540"/>
              </a:tblGrid>
              <a:tr h="545570">
                <a:tc gridSpan="5"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Course/Subject/Grade(s): 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Planning Team: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1762">
                <a:tc gridSpan="8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Unit Guiding Question: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509"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Competency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Guiding Question: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Mini lesson: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b="1" dirty="0" smtClean="0"/>
                        <a:t>Supports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509">
                <a:tc rowSpan="3">
                  <a:txBody>
                    <a:bodyPr/>
                    <a:lstStyle/>
                    <a:p>
                      <a:r>
                        <a:rPr lang="en-US" sz="1600" b="1" smtClean="0">
                          <a:solidFill>
                            <a:schemeClr val="tx1"/>
                          </a:solidFill>
                        </a:rPr>
                        <a:t>Content</a:t>
                      </a:r>
                      <a:r>
                        <a:rPr lang="en-US" sz="1600" b="1" baseline="0" smtClean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Connect: </a:t>
                      </a:r>
                    </a:p>
                    <a:p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509">
                <a:tc vMerge="1">
                  <a:txBody>
                    <a:bodyPr/>
                    <a:lstStyle/>
                    <a:p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Process: </a:t>
                      </a:r>
                    </a:p>
                    <a:p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509">
                <a:tc vMerge="1">
                  <a:txBody>
                    <a:bodyPr/>
                    <a:lstStyle/>
                    <a:p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Transform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509">
                <a:tc gridSpan="8"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Task(s)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50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NEED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</a:rPr>
                        <a:t> to do</a:t>
                      </a:r>
                      <a:r>
                        <a:rPr lang="is-IS" sz="1400" b="1" baseline="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MUST do</a:t>
                      </a:r>
                      <a:r>
                        <a:rPr lang="is-IS" sz="1400" b="1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CAN do</a:t>
                      </a:r>
                      <a:r>
                        <a:rPr lang="is-IS" sz="1400" b="1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COULD do</a:t>
                      </a:r>
                      <a:r>
                        <a:rPr lang="is-IS" sz="1400" b="1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TRY to do</a:t>
                      </a:r>
                      <a:r>
                        <a:rPr lang="is-IS" sz="1400" b="1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4509">
                <a:tc gridSpan="2"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950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317</TotalTime>
  <Words>225</Words>
  <Application>Microsoft Macintosh PowerPoint</Application>
  <PresentationFormat>Letter Paper (8.5x11 in)</PresentationFormat>
  <Paragraphs>89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Calibri Light</vt:lpstr>
      <vt:lpstr>Century Gothic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shelleymoore79@gmail.com</dc:creator>
  <cp:lastModifiedBy>shelleymoore79@gmail.com</cp:lastModifiedBy>
  <cp:revision>3</cp:revision>
  <dcterms:created xsi:type="dcterms:W3CDTF">2017-05-17T20:28:25Z</dcterms:created>
  <dcterms:modified xsi:type="dcterms:W3CDTF">2017-06-09T20:57:19Z</dcterms:modified>
</cp:coreProperties>
</file>