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85"/>
  </p:notesMasterIdLst>
  <p:sldIdLst>
    <p:sldId id="257" r:id="rId2"/>
    <p:sldId id="258" r:id="rId3"/>
    <p:sldId id="1495" r:id="rId4"/>
    <p:sldId id="267" r:id="rId5"/>
    <p:sldId id="268" r:id="rId6"/>
    <p:sldId id="269" r:id="rId7"/>
    <p:sldId id="1421" r:id="rId8"/>
    <p:sldId id="273" r:id="rId9"/>
    <p:sldId id="1453" r:id="rId10"/>
    <p:sldId id="361" r:id="rId11"/>
    <p:sldId id="376" r:id="rId12"/>
    <p:sldId id="1157" r:id="rId13"/>
    <p:sldId id="1158" r:id="rId14"/>
    <p:sldId id="732" r:id="rId15"/>
    <p:sldId id="734" r:id="rId16"/>
    <p:sldId id="736" r:id="rId17"/>
    <p:sldId id="275" r:id="rId18"/>
    <p:sldId id="1498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7" r:id="rId27"/>
    <p:sldId id="284" r:id="rId28"/>
    <p:sldId id="285" r:id="rId29"/>
    <p:sldId id="286" r:id="rId30"/>
    <p:sldId id="1473" r:id="rId31"/>
    <p:sldId id="1474" r:id="rId32"/>
    <p:sldId id="1475" r:id="rId33"/>
    <p:sldId id="1476" r:id="rId34"/>
    <p:sldId id="1477" r:id="rId35"/>
    <p:sldId id="1478" r:id="rId36"/>
    <p:sldId id="1479" r:id="rId37"/>
    <p:sldId id="1480" r:id="rId38"/>
    <p:sldId id="1481" r:id="rId39"/>
    <p:sldId id="1482" r:id="rId40"/>
    <p:sldId id="1483" r:id="rId41"/>
    <p:sldId id="291" r:id="rId42"/>
    <p:sldId id="292" r:id="rId43"/>
    <p:sldId id="293" r:id="rId44"/>
    <p:sldId id="294" r:id="rId45"/>
    <p:sldId id="1484" r:id="rId46"/>
    <p:sldId id="1485" r:id="rId47"/>
    <p:sldId id="298" r:id="rId48"/>
    <p:sldId id="299" r:id="rId49"/>
    <p:sldId id="300" r:id="rId50"/>
    <p:sldId id="301" r:id="rId51"/>
    <p:sldId id="303" r:id="rId52"/>
    <p:sldId id="1486" r:id="rId53"/>
    <p:sldId id="256" r:id="rId54"/>
    <p:sldId id="1501" r:id="rId55"/>
    <p:sldId id="1502" r:id="rId56"/>
    <p:sldId id="1489" r:id="rId57"/>
    <p:sldId id="1487" r:id="rId58"/>
    <p:sldId id="1496" r:id="rId59"/>
    <p:sldId id="1497" r:id="rId60"/>
    <p:sldId id="1454" r:id="rId61"/>
    <p:sldId id="1503" r:id="rId62"/>
    <p:sldId id="270" r:id="rId63"/>
    <p:sldId id="1499" r:id="rId64"/>
    <p:sldId id="1347" r:id="rId65"/>
    <p:sldId id="1315" r:id="rId66"/>
    <p:sldId id="259" r:id="rId67"/>
    <p:sldId id="1597" r:id="rId68"/>
    <p:sldId id="1598" r:id="rId69"/>
    <p:sldId id="1601" r:id="rId70"/>
    <p:sldId id="274" r:id="rId71"/>
    <p:sldId id="1581" r:id="rId72"/>
    <p:sldId id="1599" r:id="rId73"/>
    <p:sldId id="1587" r:id="rId74"/>
    <p:sldId id="1602" r:id="rId75"/>
    <p:sldId id="1596" r:id="rId76"/>
    <p:sldId id="1592" r:id="rId77"/>
    <p:sldId id="1593" r:id="rId78"/>
    <p:sldId id="1594" r:id="rId79"/>
    <p:sldId id="1591" r:id="rId80"/>
    <p:sldId id="1493" r:id="rId81"/>
    <p:sldId id="1500" r:id="rId82"/>
    <p:sldId id="289" r:id="rId83"/>
    <p:sldId id="1494" r:id="rId8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8"/>
    <p:restoredTop sz="94718"/>
  </p:normalViewPr>
  <p:slideViewPr>
    <p:cSldViewPr snapToGrid="0" snapToObjects="1">
      <p:cViewPr>
        <p:scale>
          <a:sx n="123" d="100"/>
          <a:sy n="123" d="100"/>
        </p:scale>
        <p:origin x="920" y="-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7E0BF-A599-9640-B237-B19E821B0B34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2A4E4-90B6-534E-B16D-D5812E054A95}">
      <dgm:prSet phldrT="[Text]"/>
      <dgm:spPr/>
      <dgm:t>
        <a:bodyPr/>
        <a:lstStyle/>
        <a:p>
          <a:r>
            <a:rPr lang="en-US" dirty="0"/>
            <a:t>Curriculum Design</a:t>
          </a:r>
        </a:p>
      </dgm:t>
    </dgm:pt>
    <dgm:pt modelId="{ECD6FC48-C28D-E944-844F-3FC95714ED03}" type="parTrans" cxnId="{70D847F3-77EF-E34C-A3CC-B47129834A8A}">
      <dgm:prSet/>
      <dgm:spPr/>
      <dgm:t>
        <a:bodyPr/>
        <a:lstStyle/>
        <a:p>
          <a:endParaRPr lang="en-US"/>
        </a:p>
      </dgm:t>
    </dgm:pt>
    <dgm:pt modelId="{64EC2076-BE3E-764B-B671-16F3E43E4D6F}" type="sibTrans" cxnId="{70D847F3-77EF-E34C-A3CC-B47129834A8A}">
      <dgm:prSet/>
      <dgm:spPr/>
      <dgm:t>
        <a:bodyPr/>
        <a:lstStyle/>
        <a:p>
          <a:endParaRPr lang="en-US"/>
        </a:p>
      </dgm:t>
    </dgm:pt>
    <dgm:pt modelId="{8B32BCC3-894C-274D-8107-21434551707C}">
      <dgm:prSet phldrT="[Text]"/>
      <dgm:spPr/>
      <dgm:t>
        <a:bodyPr/>
        <a:lstStyle/>
        <a:p>
          <a:r>
            <a:rPr lang="en-US" dirty="0"/>
            <a:t>Instructional Design</a:t>
          </a:r>
        </a:p>
      </dgm:t>
    </dgm:pt>
    <dgm:pt modelId="{FF4F2179-E9A7-6F4C-847C-1949B6027C14}" type="parTrans" cxnId="{7A57F927-3678-5B4B-BECB-BD6BB085787B}">
      <dgm:prSet/>
      <dgm:spPr/>
      <dgm:t>
        <a:bodyPr/>
        <a:lstStyle/>
        <a:p>
          <a:endParaRPr lang="en-US"/>
        </a:p>
      </dgm:t>
    </dgm:pt>
    <dgm:pt modelId="{82951CDC-7B2B-4D49-9C04-1358AD6903DD}" type="sibTrans" cxnId="{7A57F927-3678-5B4B-BECB-BD6BB085787B}">
      <dgm:prSet/>
      <dgm:spPr/>
      <dgm:t>
        <a:bodyPr/>
        <a:lstStyle/>
        <a:p>
          <a:endParaRPr lang="en-US"/>
        </a:p>
      </dgm:t>
    </dgm:pt>
    <dgm:pt modelId="{1669AED7-7D2A-C441-AC6B-8FEA6FBE2AEB}">
      <dgm:prSet phldrT="[Text]"/>
      <dgm:spPr/>
      <dgm:t>
        <a:bodyPr/>
        <a:lstStyle/>
        <a:p>
          <a:r>
            <a:rPr lang="en-US" dirty="0"/>
            <a:t>Universal Design for Learning</a:t>
          </a:r>
        </a:p>
      </dgm:t>
    </dgm:pt>
    <dgm:pt modelId="{210D23EA-C744-4446-829C-9992068106B5}" type="parTrans" cxnId="{FA75134C-F3B2-6246-9062-6B71FF79363B}">
      <dgm:prSet/>
      <dgm:spPr/>
      <dgm:t>
        <a:bodyPr/>
        <a:lstStyle/>
        <a:p>
          <a:endParaRPr lang="en-US"/>
        </a:p>
      </dgm:t>
    </dgm:pt>
    <dgm:pt modelId="{1A1E3777-AF5C-D94F-8BED-9977066B075E}" type="sibTrans" cxnId="{FA75134C-F3B2-6246-9062-6B71FF79363B}">
      <dgm:prSet/>
      <dgm:spPr/>
      <dgm:t>
        <a:bodyPr/>
        <a:lstStyle/>
        <a:p>
          <a:endParaRPr lang="en-US"/>
        </a:p>
      </dgm:t>
    </dgm:pt>
    <dgm:pt modelId="{A9F9CBEB-ADF6-6A44-A8E2-DBB3C256B2CF}" type="pres">
      <dgm:prSet presAssocID="{8CA7E0BF-A599-9640-B237-B19E821B0B34}" presName="Name0" presStyleCnt="0">
        <dgm:presLayoutVars>
          <dgm:dir/>
          <dgm:resizeHandles val="exact"/>
        </dgm:presLayoutVars>
      </dgm:prSet>
      <dgm:spPr/>
    </dgm:pt>
    <dgm:pt modelId="{5F7862F0-2E3C-E349-BF3E-65E3C3D9142C}" type="pres">
      <dgm:prSet presAssocID="{4342A4E4-90B6-534E-B16D-D5812E054A95}" presName="node" presStyleLbl="node1" presStyleIdx="0" presStyleCnt="3">
        <dgm:presLayoutVars>
          <dgm:bulletEnabled val="1"/>
        </dgm:presLayoutVars>
      </dgm:prSet>
      <dgm:spPr/>
    </dgm:pt>
    <dgm:pt modelId="{E79DBC98-ADF6-634F-BD08-90B0CCC64920}" type="pres">
      <dgm:prSet presAssocID="{64EC2076-BE3E-764B-B671-16F3E43E4D6F}" presName="sibTrans" presStyleLbl="sibTrans2D1" presStyleIdx="0" presStyleCnt="3"/>
      <dgm:spPr/>
    </dgm:pt>
    <dgm:pt modelId="{F0AE4911-53D3-2149-A287-A82EEA7E6A50}" type="pres">
      <dgm:prSet presAssocID="{64EC2076-BE3E-764B-B671-16F3E43E4D6F}" presName="connectorText" presStyleLbl="sibTrans2D1" presStyleIdx="0" presStyleCnt="3"/>
      <dgm:spPr/>
    </dgm:pt>
    <dgm:pt modelId="{4846F3C3-75F3-D249-8624-6648813FEDCC}" type="pres">
      <dgm:prSet presAssocID="{8B32BCC3-894C-274D-8107-21434551707C}" presName="node" presStyleLbl="node1" presStyleIdx="1" presStyleCnt="3" custRadScaleRad="136256" custRadScaleInc="-12713">
        <dgm:presLayoutVars>
          <dgm:bulletEnabled val="1"/>
        </dgm:presLayoutVars>
      </dgm:prSet>
      <dgm:spPr/>
    </dgm:pt>
    <dgm:pt modelId="{65C230BB-3F9A-2046-916A-40FB69136FF6}" type="pres">
      <dgm:prSet presAssocID="{82951CDC-7B2B-4D49-9C04-1358AD6903DD}" presName="sibTrans" presStyleLbl="sibTrans2D1" presStyleIdx="1" presStyleCnt="3"/>
      <dgm:spPr/>
    </dgm:pt>
    <dgm:pt modelId="{A5598E28-A400-5444-926A-21F952434EEC}" type="pres">
      <dgm:prSet presAssocID="{82951CDC-7B2B-4D49-9C04-1358AD6903DD}" presName="connectorText" presStyleLbl="sibTrans2D1" presStyleIdx="1" presStyleCnt="3"/>
      <dgm:spPr/>
    </dgm:pt>
    <dgm:pt modelId="{2F005D80-711D-9246-BA3C-624EC6BE4A6F}" type="pres">
      <dgm:prSet presAssocID="{1669AED7-7D2A-C441-AC6B-8FEA6FBE2AEB}" presName="node" presStyleLbl="node1" presStyleIdx="2" presStyleCnt="3" custRadScaleRad="138402" custRadScaleInc="13321">
        <dgm:presLayoutVars>
          <dgm:bulletEnabled val="1"/>
        </dgm:presLayoutVars>
      </dgm:prSet>
      <dgm:spPr/>
    </dgm:pt>
    <dgm:pt modelId="{6916A2A2-7C1D-DB4F-AE67-59B420842838}" type="pres">
      <dgm:prSet presAssocID="{1A1E3777-AF5C-D94F-8BED-9977066B075E}" presName="sibTrans" presStyleLbl="sibTrans2D1" presStyleIdx="2" presStyleCnt="3"/>
      <dgm:spPr/>
    </dgm:pt>
    <dgm:pt modelId="{ABE686FF-4EF5-EC49-9217-46A8937EFC41}" type="pres">
      <dgm:prSet presAssocID="{1A1E3777-AF5C-D94F-8BED-9977066B075E}" presName="connectorText" presStyleLbl="sibTrans2D1" presStyleIdx="2" presStyleCnt="3"/>
      <dgm:spPr/>
    </dgm:pt>
  </dgm:ptLst>
  <dgm:cxnLst>
    <dgm:cxn modelId="{8FFD1B24-0295-9642-9273-956EAA3F55FA}" type="presOf" srcId="{82951CDC-7B2B-4D49-9C04-1358AD6903DD}" destId="{65C230BB-3F9A-2046-916A-40FB69136FF6}" srcOrd="0" destOrd="0" presId="urn:microsoft.com/office/officeart/2005/8/layout/cycle7"/>
    <dgm:cxn modelId="{7A57F927-3678-5B4B-BECB-BD6BB085787B}" srcId="{8CA7E0BF-A599-9640-B237-B19E821B0B34}" destId="{8B32BCC3-894C-274D-8107-21434551707C}" srcOrd="1" destOrd="0" parTransId="{FF4F2179-E9A7-6F4C-847C-1949B6027C14}" sibTransId="{82951CDC-7B2B-4D49-9C04-1358AD6903DD}"/>
    <dgm:cxn modelId="{DA4CAA3B-4BE0-D64A-AA26-5F5CF19E2B3C}" type="presOf" srcId="{64EC2076-BE3E-764B-B671-16F3E43E4D6F}" destId="{E79DBC98-ADF6-634F-BD08-90B0CCC64920}" srcOrd="0" destOrd="0" presId="urn:microsoft.com/office/officeart/2005/8/layout/cycle7"/>
    <dgm:cxn modelId="{9AC22548-1B3E-EF41-AB3F-775875A2E698}" type="presOf" srcId="{1A1E3777-AF5C-D94F-8BED-9977066B075E}" destId="{ABE686FF-4EF5-EC49-9217-46A8937EFC41}" srcOrd="1" destOrd="0" presId="urn:microsoft.com/office/officeart/2005/8/layout/cycle7"/>
    <dgm:cxn modelId="{FA75134C-F3B2-6246-9062-6B71FF79363B}" srcId="{8CA7E0BF-A599-9640-B237-B19E821B0B34}" destId="{1669AED7-7D2A-C441-AC6B-8FEA6FBE2AEB}" srcOrd="2" destOrd="0" parTransId="{210D23EA-C744-4446-829C-9992068106B5}" sibTransId="{1A1E3777-AF5C-D94F-8BED-9977066B075E}"/>
    <dgm:cxn modelId="{18478A62-E0E0-8E46-8F65-4E18D8B0B8AE}" type="presOf" srcId="{64EC2076-BE3E-764B-B671-16F3E43E4D6F}" destId="{F0AE4911-53D3-2149-A287-A82EEA7E6A50}" srcOrd="1" destOrd="0" presId="urn:microsoft.com/office/officeart/2005/8/layout/cycle7"/>
    <dgm:cxn modelId="{28D68D6B-E170-5B48-89D1-1DE49603332D}" type="presOf" srcId="{1A1E3777-AF5C-D94F-8BED-9977066B075E}" destId="{6916A2A2-7C1D-DB4F-AE67-59B420842838}" srcOrd="0" destOrd="0" presId="urn:microsoft.com/office/officeart/2005/8/layout/cycle7"/>
    <dgm:cxn modelId="{7FD1788F-1D35-EA49-AB41-D67CD21DC50F}" type="presOf" srcId="{8CA7E0BF-A599-9640-B237-B19E821B0B34}" destId="{A9F9CBEB-ADF6-6A44-A8E2-DBB3C256B2CF}" srcOrd="0" destOrd="0" presId="urn:microsoft.com/office/officeart/2005/8/layout/cycle7"/>
    <dgm:cxn modelId="{5B7CBFBC-EB0C-A547-948C-A54FE5186034}" type="presOf" srcId="{8B32BCC3-894C-274D-8107-21434551707C}" destId="{4846F3C3-75F3-D249-8624-6648813FEDCC}" srcOrd="0" destOrd="0" presId="urn:microsoft.com/office/officeart/2005/8/layout/cycle7"/>
    <dgm:cxn modelId="{A43C2CBE-E692-414E-AF02-0E914C91470D}" type="presOf" srcId="{82951CDC-7B2B-4D49-9C04-1358AD6903DD}" destId="{A5598E28-A400-5444-926A-21F952434EEC}" srcOrd="1" destOrd="0" presId="urn:microsoft.com/office/officeart/2005/8/layout/cycle7"/>
    <dgm:cxn modelId="{4EC248C7-16C2-6049-B2CE-6228C5DE834E}" type="presOf" srcId="{1669AED7-7D2A-C441-AC6B-8FEA6FBE2AEB}" destId="{2F005D80-711D-9246-BA3C-624EC6BE4A6F}" srcOrd="0" destOrd="0" presId="urn:microsoft.com/office/officeart/2005/8/layout/cycle7"/>
    <dgm:cxn modelId="{6626F1CF-C64C-744F-94EC-D03EC7D3678B}" type="presOf" srcId="{4342A4E4-90B6-534E-B16D-D5812E054A95}" destId="{5F7862F0-2E3C-E349-BF3E-65E3C3D9142C}" srcOrd="0" destOrd="0" presId="urn:microsoft.com/office/officeart/2005/8/layout/cycle7"/>
    <dgm:cxn modelId="{70D847F3-77EF-E34C-A3CC-B47129834A8A}" srcId="{8CA7E0BF-A599-9640-B237-B19E821B0B34}" destId="{4342A4E4-90B6-534E-B16D-D5812E054A95}" srcOrd="0" destOrd="0" parTransId="{ECD6FC48-C28D-E944-844F-3FC95714ED03}" sibTransId="{64EC2076-BE3E-764B-B671-16F3E43E4D6F}"/>
    <dgm:cxn modelId="{2ADF8A5F-9FC2-3E4B-9DA7-403D4E44F204}" type="presParOf" srcId="{A9F9CBEB-ADF6-6A44-A8E2-DBB3C256B2CF}" destId="{5F7862F0-2E3C-E349-BF3E-65E3C3D9142C}" srcOrd="0" destOrd="0" presId="urn:microsoft.com/office/officeart/2005/8/layout/cycle7"/>
    <dgm:cxn modelId="{0AC2552A-8FBD-D348-BFDE-55BC21910D09}" type="presParOf" srcId="{A9F9CBEB-ADF6-6A44-A8E2-DBB3C256B2CF}" destId="{E79DBC98-ADF6-634F-BD08-90B0CCC64920}" srcOrd="1" destOrd="0" presId="urn:microsoft.com/office/officeart/2005/8/layout/cycle7"/>
    <dgm:cxn modelId="{5AD162CF-128A-0347-858E-FCCF1B8C2897}" type="presParOf" srcId="{E79DBC98-ADF6-634F-BD08-90B0CCC64920}" destId="{F0AE4911-53D3-2149-A287-A82EEA7E6A50}" srcOrd="0" destOrd="0" presId="urn:microsoft.com/office/officeart/2005/8/layout/cycle7"/>
    <dgm:cxn modelId="{8C5CE7B6-706D-774D-93A1-8CD257181221}" type="presParOf" srcId="{A9F9CBEB-ADF6-6A44-A8E2-DBB3C256B2CF}" destId="{4846F3C3-75F3-D249-8624-6648813FEDCC}" srcOrd="2" destOrd="0" presId="urn:microsoft.com/office/officeart/2005/8/layout/cycle7"/>
    <dgm:cxn modelId="{28DF26BD-DC9C-1D4D-8A67-FDFA6D7DCCA4}" type="presParOf" srcId="{A9F9CBEB-ADF6-6A44-A8E2-DBB3C256B2CF}" destId="{65C230BB-3F9A-2046-916A-40FB69136FF6}" srcOrd="3" destOrd="0" presId="urn:microsoft.com/office/officeart/2005/8/layout/cycle7"/>
    <dgm:cxn modelId="{296AD720-79DB-8940-95FF-96BFDB924772}" type="presParOf" srcId="{65C230BB-3F9A-2046-916A-40FB69136FF6}" destId="{A5598E28-A400-5444-926A-21F952434EEC}" srcOrd="0" destOrd="0" presId="urn:microsoft.com/office/officeart/2005/8/layout/cycle7"/>
    <dgm:cxn modelId="{318713A2-6BBB-EF4C-AC2C-800C99A1AE04}" type="presParOf" srcId="{A9F9CBEB-ADF6-6A44-A8E2-DBB3C256B2CF}" destId="{2F005D80-711D-9246-BA3C-624EC6BE4A6F}" srcOrd="4" destOrd="0" presId="urn:microsoft.com/office/officeart/2005/8/layout/cycle7"/>
    <dgm:cxn modelId="{4345CF82-FAE8-4C4E-AC69-7057E1189528}" type="presParOf" srcId="{A9F9CBEB-ADF6-6A44-A8E2-DBB3C256B2CF}" destId="{6916A2A2-7C1D-DB4F-AE67-59B420842838}" srcOrd="5" destOrd="0" presId="urn:microsoft.com/office/officeart/2005/8/layout/cycle7"/>
    <dgm:cxn modelId="{4C10E95E-8C3A-4E42-A3B9-F134552DA7D3}" type="presParOf" srcId="{6916A2A2-7C1D-DB4F-AE67-59B420842838}" destId="{ABE686FF-4EF5-EC49-9217-46A8937EFC4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A7E0BF-A599-9640-B237-B19E821B0B34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2A4E4-90B6-534E-B16D-D5812E054A95}">
      <dgm:prSet phldrT="[Text]"/>
      <dgm:spPr/>
      <dgm:t>
        <a:bodyPr/>
        <a:lstStyle/>
        <a:p>
          <a:r>
            <a:rPr lang="en-US" dirty="0"/>
            <a:t>Curriculum Design</a:t>
          </a:r>
        </a:p>
      </dgm:t>
    </dgm:pt>
    <dgm:pt modelId="{ECD6FC48-C28D-E944-844F-3FC95714ED03}" type="parTrans" cxnId="{70D847F3-77EF-E34C-A3CC-B47129834A8A}">
      <dgm:prSet/>
      <dgm:spPr/>
      <dgm:t>
        <a:bodyPr/>
        <a:lstStyle/>
        <a:p>
          <a:endParaRPr lang="en-US"/>
        </a:p>
      </dgm:t>
    </dgm:pt>
    <dgm:pt modelId="{64EC2076-BE3E-764B-B671-16F3E43E4D6F}" type="sibTrans" cxnId="{70D847F3-77EF-E34C-A3CC-B47129834A8A}">
      <dgm:prSet/>
      <dgm:spPr/>
      <dgm:t>
        <a:bodyPr/>
        <a:lstStyle/>
        <a:p>
          <a:endParaRPr lang="en-US"/>
        </a:p>
      </dgm:t>
    </dgm:pt>
    <dgm:pt modelId="{8B32BCC3-894C-274D-8107-21434551707C}">
      <dgm:prSet phldrT="[Text]"/>
      <dgm:spPr/>
      <dgm:t>
        <a:bodyPr/>
        <a:lstStyle/>
        <a:p>
          <a:r>
            <a:rPr lang="en-US" dirty="0"/>
            <a:t>Instructional Design</a:t>
          </a:r>
        </a:p>
      </dgm:t>
    </dgm:pt>
    <dgm:pt modelId="{FF4F2179-E9A7-6F4C-847C-1949B6027C14}" type="parTrans" cxnId="{7A57F927-3678-5B4B-BECB-BD6BB085787B}">
      <dgm:prSet/>
      <dgm:spPr/>
      <dgm:t>
        <a:bodyPr/>
        <a:lstStyle/>
        <a:p>
          <a:endParaRPr lang="en-US"/>
        </a:p>
      </dgm:t>
    </dgm:pt>
    <dgm:pt modelId="{82951CDC-7B2B-4D49-9C04-1358AD6903DD}" type="sibTrans" cxnId="{7A57F927-3678-5B4B-BECB-BD6BB085787B}">
      <dgm:prSet/>
      <dgm:spPr/>
      <dgm:t>
        <a:bodyPr/>
        <a:lstStyle/>
        <a:p>
          <a:endParaRPr lang="en-US"/>
        </a:p>
      </dgm:t>
    </dgm:pt>
    <dgm:pt modelId="{1669AED7-7D2A-C441-AC6B-8FEA6FBE2AEB}">
      <dgm:prSet phldrT="[Text]"/>
      <dgm:spPr/>
      <dgm:t>
        <a:bodyPr/>
        <a:lstStyle/>
        <a:p>
          <a:r>
            <a:rPr lang="en-US" dirty="0"/>
            <a:t>Universal Design for Learning</a:t>
          </a:r>
        </a:p>
      </dgm:t>
    </dgm:pt>
    <dgm:pt modelId="{210D23EA-C744-4446-829C-9992068106B5}" type="parTrans" cxnId="{FA75134C-F3B2-6246-9062-6B71FF79363B}">
      <dgm:prSet/>
      <dgm:spPr/>
      <dgm:t>
        <a:bodyPr/>
        <a:lstStyle/>
        <a:p>
          <a:endParaRPr lang="en-US"/>
        </a:p>
      </dgm:t>
    </dgm:pt>
    <dgm:pt modelId="{1A1E3777-AF5C-D94F-8BED-9977066B075E}" type="sibTrans" cxnId="{FA75134C-F3B2-6246-9062-6B71FF79363B}">
      <dgm:prSet/>
      <dgm:spPr/>
      <dgm:t>
        <a:bodyPr/>
        <a:lstStyle/>
        <a:p>
          <a:endParaRPr lang="en-US"/>
        </a:p>
      </dgm:t>
    </dgm:pt>
    <dgm:pt modelId="{A9F9CBEB-ADF6-6A44-A8E2-DBB3C256B2CF}" type="pres">
      <dgm:prSet presAssocID="{8CA7E0BF-A599-9640-B237-B19E821B0B34}" presName="Name0" presStyleCnt="0">
        <dgm:presLayoutVars>
          <dgm:dir/>
          <dgm:resizeHandles val="exact"/>
        </dgm:presLayoutVars>
      </dgm:prSet>
      <dgm:spPr/>
    </dgm:pt>
    <dgm:pt modelId="{5F7862F0-2E3C-E349-BF3E-65E3C3D9142C}" type="pres">
      <dgm:prSet presAssocID="{4342A4E4-90B6-534E-B16D-D5812E054A95}" presName="node" presStyleLbl="node1" presStyleIdx="0" presStyleCnt="3">
        <dgm:presLayoutVars>
          <dgm:bulletEnabled val="1"/>
        </dgm:presLayoutVars>
      </dgm:prSet>
      <dgm:spPr/>
    </dgm:pt>
    <dgm:pt modelId="{E79DBC98-ADF6-634F-BD08-90B0CCC64920}" type="pres">
      <dgm:prSet presAssocID="{64EC2076-BE3E-764B-B671-16F3E43E4D6F}" presName="sibTrans" presStyleLbl="sibTrans2D1" presStyleIdx="0" presStyleCnt="3"/>
      <dgm:spPr/>
    </dgm:pt>
    <dgm:pt modelId="{F0AE4911-53D3-2149-A287-A82EEA7E6A50}" type="pres">
      <dgm:prSet presAssocID="{64EC2076-BE3E-764B-B671-16F3E43E4D6F}" presName="connectorText" presStyleLbl="sibTrans2D1" presStyleIdx="0" presStyleCnt="3"/>
      <dgm:spPr/>
    </dgm:pt>
    <dgm:pt modelId="{4846F3C3-75F3-D249-8624-6648813FEDCC}" type="pres">
      <dgm:prSet presAssocID="{8B32BCC3-894C-274D-8107-21434551707C}" presName="node" presStyleLbl="node1" presStyleIdx="1" presStyleCnt="3" custRadScaleRad="136256" custRadScaleInc="-12713">
        <dgm:presLayoutVars>
          <dgm:bulletEnabled val="1"/>
        </dgm:presLayoutVars>
      </dgm:prSet>
      <dgm:spPr/>
    </dgm:pt>
    <dgm:pt modelId="{65C230BB-3F9A-2046-916A-40FB69136FF6}" type="pres">
      <dgm:prSet presAssocID="{82951CDC-7B2B-4D49-9C04-1358AD6903DD}" presName="sibTrans" presStyleLbl="sibTrans2D1" presStyleIdx="1" presStyleCnt="3"/>
      <dgm:spPr/>
    </dgm:pt>
    <dgm:pt modelId="{A5598E28-A400-5444-926A-21F952434EEC}" type="pres">
      <dgm:prSet presAssocID="{82951CDC-7B2B-4D49-9C04-1358AD6903DD}" presName="connectorText" presStyleLbl="sibTrans2D1" presStyleIdx="1" presStyleCnt="3"/>
      <dgm:spPr/>
    </dgm:pt>
    <dgm:pt modelId="{2F005D80-711D-9246-BA3C-624EC6BE4A6F}" type="pres">
      <dgm:prSet presAssocID="{1669AED7-7D2A-C441-AC6B-8FEA6FBE2AEB}" presName="node" presStyleLbl="node1" presStyleIdx="2" presStyleCnt="3" custRadScaleRad="138402" custRadScaleInc="13321">
        <dgm:presLayoutVars>
          <dgm:bulletEnabled val="1"/>
        </dgm:presLayoutVars>
      </dgm:prSet>
      <dgm:spPr/>
    </dgm:pt>
    <dgm:pt modelId="{6916A2A2-7C1D-DB4F-AE67-59B420842838}" type="pres">
      <dgm:prSet presAssocID="{1A1E3777-AF5C-D94F-8BED-9977066B075E}" presName="sibTrans" presStyleLbl="sibTrans2D1" presStyleIdx="2" presStyleCnt="3"/>
      <dgm:spPr/>
    </dgm:pt>
    <dgm:pt modelId="{ABE686FF-4EF5-EC49-9217-46A8937EFC41}" type="pres">
      <dgm:prSet presAssocID="{1A1E3777-AF5C-D94F-8BED-9977066B075E}" presName="connectorText" presStyleLbl="sibTrans2D1" presStyleIdx="2" presStyleCnt="3"/>
      <dgm:spPr/>
    </dgm:pt>
  </dgm:ptLst>
  <dgm:cxnLst>
    <dgm:cxn modelId="{8FFD1B24-0295-9642-9273-956EAA3F55FA}" type="presOf" srcId="{82951CDC-7B2B-4D49-9C04-1358AD6903DD}" destId="{65C230BB-3F9A-2046-916A-40FB69136FF6}" srcOrd="0" destOrd="0" presId="urn:microsoft.com/office/officeart/2005/8/layout/cycle7"/>
    <dgm:cxn modelId="{7A57F927-3678-5B4B-BECB-BD6BB085787B}" srcId="{8CA7E0BF-A599-9640-B237-B19E821B0B34}" destId="{8B32BCC3-894C-274D-8107-21434551707C}" srcOrd="1" destOrd="0" parTransId="{FF4F2179-E9A7-6F4C-847C-1949B6027C14}" sibTransId="{82951CDC-7B2B-4D49-9C04-1358AD6903DD}"/>
    <dgm:cxn modelId="{DA4CAA3B-4BE0-D64A-AA26-5F5CF19E2B3C}" type="presOf" srcId="{64EC2076-BE3E-764B-B671-16F3E43E4D6F}" destId="{E79DBC98-ADF6-634F-BD08-90B0CCC64920}" srcOrd="0" destOrd="0" presId="urn:microsoft.com/office/officeart/2005/8/layout/cycle7"/>
    <dgm:cxn modelId="{9AC22548-1B3E-EF41-AB3F-775875A2E698}" type="presOf" srcId="{1A1E3777-AF5C-D94F-8BED-9977066B075E}" destId="{ABE686FF-4EF5-EC49-9217-46A8937EFC41}" srcOrd="1" destOrd="0" presId="urn:microsoft.com/office/officeart/2005/8/layout/cycle7"/>
    <dgm:cxn modelId="{FA75134C-F3B2-6246-9062-6B71FF79363B}" srcId="{8CA7E0BF-A599-9640-B237-B19E821B0B34}" destId="{1669AED7-7D2A-C441-AC6B-8FEA6FBE2AEB}" srcOrd="2" destOrd="0" parTransId="{210D23EA-C744-4446-829C-9992068106B5}" sibTransId="{1A1E3777-AF5C-D94F-8BED-9977066B075E}"/>
    <dgm:cxn modelId="{18478A62-E0E0-8E46-8F65-4E18D8B0B8AE}" type="presOf" srcId="{64EC2076-BE3E-764B-B671-16F3E43E4D6F}" destId="{F0AE4911-53D3-2149-A287-A82EEA7E6A50}" srcOrd="1" destOrd="0" presId="urn:microsoft.com/office/officeart/2005/8/layout/cycle7"/>
    <dgm:cxn modelId="{28D68D6B-E170-5B48-89D1-1DE49603332D}" type="presOf" srcId="{1A1E3777-AF5C-D94F-8BED-9977066B075E}" destId="{6916A2A2-7C1D-DB4F-AE67-59B420842838}" srcOrd="0" destOrd="0" presId="urn:microsoft.com/office/officeart/2005/8/layout/cycle7"/>
    <dgm:cxn modelId="{7FD1788F-1D35-EA49-AB41-D67CD21DC50F}" type="presOf" srcId="{8CA7E0BF-A599-9640-B237-B19E821B0B34}" destId="{A9F9CBEB-ADF6-6A44-A8E2-DBB3C256B2CF}" srcOrd="0" destOrd="0" presId="urn:microsoft.com/office/officeart/2005/8/layout/cycle7"/>
    <dgm:cxn modelId="{5B7CBFBC-EB0C-A547-948C-A54FE5186034}" type="presOf" srcId="{8B32BCC3-894C-274D-8107-21434551707C}" destId="{4846F3C3-75F3-D249-8624-6648813FEDCC}" srcOrd="0" destOrd="0" presId="urn:microsoft.com/office/officeart/2005/8/layout/cycle7"/>
    <dgm:cxn modelId="{A43C2CBE-E692-414E-AF02-0E914C91470D}" type="presOf" srcId="{82951CDC-7B2B-4D49-9C04-1358AD6903DD}" destId="{A5598E28-A400-5444-926A-21F952434EEC}" srcOrd="1" destOrd="0" presId="urn:microsoft.com/office/officeart/2005/8/layout/cycle7"/>
    <dgm:cxn modelId="{4EC248C7-16C2-6049-B2CE-6228C5DE834E}" type="presOf" srcId="{1669AED7-7D2A-C441-AC6B-8FEA6FBE2AEB}" destId="{2F005D80-711D-9246-BA3C-624EC6BE4A6F}" srcOrd="0" destOrd="0" presId="urn:microsoft.com/office/officeart/2005/8/layout/cycle7"/>
    <dgm:cxn modelId="{6626F1CF-C64C-744F-94EC-D03EC7D3678B}" type="presOf" srcId="{4342A4E4-90B6-534E-B16D-D5812E054A95}" destId="{5F7862F0-2E3C-E349-BF3E-65E3C3D9142C}" srcOrd="0" destOrd="0" presId="urn:microsoft.com/office/officeart/2005/8/layout/cycle7"/>
    <dgm:cxn modelId="{70D847F3-77EF-E34C-A3CC-B47129834A8A}" srcId="{8CA7E0BF-A599-9640-B237-B19E821B0B34}" destId="{4342A4E4-90B6-534E-B16D-D5812E054A95}" srcOrd="0" destOrd="0" parTransId="{ECD6FC48-C28D-E944-844F-3FC95714ED03}" sibTransId="{64EC2076-BE3E-764B-B671-16F3E43E4D6F}"/>
    <dgm:cxn modelId="{2ADF8A5F-9FC2-3E4B-9DA7-403D4E44F204}" type="presParOf" srcId="{A9F9CBEB-ADF6-6A44-A8E2-DBB3C256B2CF}" destId="{5F7862F0-2E3C-E349-BF3E-65E3C3D9142C}" srcOrd="0" destOrd="0" presId="urn:microsoft.com/office/officeart/2005/8/layout/cycle7"/>
    <dgm:cxn modelId="{0AC2552A-8FBD-D348-BFDE-55BC21910D09}" type="presParOf" srcId="{A9F9CBEB-ADF6-6A44-A8E2-DBB3C256B2CF}" destId="{E79DBC98-ADF6-634F-BD08-90B0CCC64920}" srcOrd="1" destOrd="0" presId="urn:microsoft.com/office/officeart/2005/8/layout/cycle7"/>
    <dgm:cxn modelId="{5AD162CF-128A-0347-858E-FCCF1B8C2897}" type="presParOf" srcId="{E79DBC98-ADF6-634F-BD08-90B0CCC64920}" destId="{F0AE4911-53D3-2149-A287-A82EEA7E6A50}" srcOrd="0" destOrd="0" presId="urn:microsoft.com/office/officeart/2005/8/layout/cycle7"/>
    <dgm:cxn modelId="{8C5CE7B6-706D-774D-93A1-8CD257181221}" type="presParOf" srcId="{A9F9CBEB-ADF6-6A44-A8E2-DBB3C256B2CF}" destId="{4846F3C3-75F3-D249-8624-6648813FEDCC}" srcOrd="2" destOrd="0" presId="urn:microsoft.com/office/officeart/2005/8/layout/cycle7"/>
    <dgm:cxn modelId="{28DF26BD-DC9C-1D4D-8A67-FDFA6D7DCCA4}" type="presParOf" srcId="{A9F9CBEB-ADF6-6A44-A8E2-DBB3C256B2CF}" destId="{65C230BB-3F9A-2046-916A-40FB69136FF6}" srcOrd="3" destOrd="0" presId="urn:microsoft.com/office/officeart/2005/8/layout/cycle7"/>
    <dgm:cxn modelId="{296AD720-79DB-8940-95FF-96BFDB924772}" type="presParOf" srcId="{65C230BB-3F9A-2046-916A-40FB69136FF6}" destId="{A5598E28-A400-5444-926A-21F952434EEC}" srcOrd="0" destOrd="0" presId="urn:microsoft.com/office/officeart/2005/8/layout/cycle7"/>
    <dgm:cxn modelId="{318713A2-6BBB-EF4C-AC2C-800C99A1AE04}" type="presParOf" srcId="{A9F9CBEB-ADF6-6A44-A8E2-DBB3C256B2CF}" destId="{2F005D80-711D-9246-BA3C-624EC6BE4A6F}" srcOrd="4" destOrd="0" presId="urn:microsoft.com/office/officeart/2005/8/layout/cycle7"/>
    <dgm:cxn modelId="{4345CF82-FAE8-4C4E-AC69-7057E1189528}" type="presParOf" srcId="{A9F9CBEB-ADF6-6A44-A8E2-DBB3C256B2CF}" destId="{6916A2A2-7C1D-DB4F-AE67-59B420842838}" srcOrd="5" destOrd="0" presId="urn:microsoft.com/office/officeart/2005/8/layout/cycle7"/>
    <dgm:cxn modelId="{4C10E95E-8C3A-4E42-A3B9-F134552DA7D3}" type="presParOf" srcId="{6916A2A2-7C1D-DB4F-AE67-59B420842838}" destId="{ABE686FF-4EF5-EC49-9217-46A8937EFC4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A7E0BF-A599-9640-B237-B19E821B0B34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2A4E4-90B6-534E-B16D-D5812E054A95}">
      <dgm:prSet phldrT="[Text]"/>
      <dgm:spPr/>
      <dgm:t>
        <a:bodyPr/>
        <a:lstStyle/>
        <a:p>
          <a:r>
            <a:rPr lang="en-US" dirty="0"/>
            <a:t>Curriculum Design</a:t>
          </a:r>
        </a:p>
      </dgm:t>
    </dgm:pt>
    <dgm:pt modelId="{ECD6FC48-C28D-E944-844F-3FC95714ED03}" type="parTrans" cxnId="{70D847F3-77EF-E34C-A3CC-B47129834A8A}">
      <dgm:prSet/>
      <dgm:spPr/>
      <dgm:t>
        <a:bodyPr/>
        <a:lstStyle/>
        <a:p>
          <a:endParaRPr lang="en-US"/>
        </a:p>
      </dgm:t>
    </dgm:pt>
    <dgm:pt modelId="{64EC2076-BE3E-764B-B671-16F3E43E4D6F}" type="sibTrans" cxnId="{70D847F3-77EF-E34C-A3CC-B47129834A8A}">
      <dgm:prSet/>
      <dgm:spPr/>
      <dgm:t>
        <a:bodyPr/>
        <a:lstStyle/>
        <a:p>
          <a:endParaRPr lang="en-US"/>
        </a:p>
      </dgm:t>
    </dgm:pt>
    <dgm:pt modelId="{8B32BCC3-894C-274D-8107-21434551707C}">
      <dgm:prSet phldrT="[Text]"/>
      <dgm:spPr/>
      <dgm:t>
        <a:bodyPr/>
        <a:lstStyle/>
        <a:p>
          <a:r>
            <a:rPr lang="en-US" dirty="0"/>
            <a:t>Instructional Design</a:t>
          </a:r>
        </a:p>
      </dgm:t>
    </dgm:pt>
    <dgm:pt modelId="{FF4F2179-E9A7-6F4C-847C-1949B6027C14}" type="parTrans" cxnId="{7A57F927-3678-5B4B-BECB-BD6BB085787B}">
      <dgm:prSet/>
      <dgm:spPr/>
      <dgm:t>
        <a:bodyPr/>
        <a:lstStyle/>
        <a:p>
          <a:endParaRPr lang="en-US"/>
        </a:p>
      </dgm:t>
    </dgm:pt>
    <dgm:pt modelId="{82951CDC-7B2B-4D49-9C04-1358AD6903DD}" type="sibTrans" cxnId="{7A57F927-3678-5B4B-BECB-BD6BB085787B}">
      <dgm:prSet/>
      <dgm:spPr/>
      <dgm:t>
        <a:bodyPr/>
        <a:lstStyle/>
        <a:p>
          <a:endParaRPr lang="en-US"/>
        </a:p>
      </dgm:t>
    </dgm:pt>
    <dgm:pt modelId="{1669AED7-7D2A-C441-AC6B-8FEA6FBE2AEB}">
      <dgm:prSet phldrT="[Text]"/>
      <dgm:spPr/>
      <dgm:t>
        <a:bodyPr/>
        <a:lstStyle/>
        <a:p>
          <a:r>
            <a:rPr lang="en-US" dirty="0"/>
            <a:t>Universal Design for Learning</a:t>
          </a:r>
        </a:p>
      </dgm:t>
    </dgm:pt>
    <dgm:pt modelId="{210D23EA-C744-4446-829C-9992068106B5}" type="parTrans" cxnId="{FA75134C-F3B2-6246-9062-6B71FF79363B}">
      <dgm:prSet/>
      <dgm:spPr/>
      <dgm:t>
        <a:bodyPr/>
        <a:lstStyle/>
        <a:p>
          <a:endParaRPr lang="en-US"/>
        </a:p>
      </dgm:t>
    </dgm:pt>
    <dgm:pt modelId="{1A1E3777-AF5C-D94F-8BED-9977066B075E}" type="sibTrans" cxnId="{FA75134C-F3B2-6246-9062-6B71FF79363B}">
      <dgm:prSet/>
      <dgm:spPr/>
      <dgm:t>
        <a:bodyPr/>
        <a:lstStyle/>
        <a:p>
          <a:endParaRPr lang="en-US"/>
        </a:p>
      </dgm:t>
    </dgm:pt>
    <dgm:pt modelId="{A9F9CBEB-ADF6-6A44-A8E2-DBB3C256B2CF}" type="pres">
      <dgm:prSet presAssocID="{8CA7E0BF-A599-9640-B237-B19E821B0B34}" presName="Name0" presStyleCnt="0">
        <dgm:presLayoutVars>
          <dgm:dir/>
          <dgm:resizeHandles val="exact"/>
        </dgm:presLayoutVars>
      </dgm:prSet>
      <dgm:spPr/>
    </dgm:pt>
    <dgm:pt modelId="{5F7862F0-2E3C-E349-BF3E-65E3C3D9142C}" type="pres">
      <dgm:prSet presAssocID="{4342A4E4-90B6-534E-B16D-D5812E054A95}" presName="node" presStyleLbl="node1" presStyleIdx="0" presStyleCnt="3">
        <dgm:presLayoutVars>
          <dgm:bulletEnabled val="1"/>
        </dgm:presLayoutVars>
      </dgm:prSet>
      <dgm:spPr/>
    </dgm:pt>
    <dgm:pt modelId="{E79DBC98-ADF6-634F-BD08-90B0CCC64920}" type="pres">
      <dgm:prSet presAssocID="{64EC2076-BE3E-764B-B671-16F3E43E4D6F}" presName="sibTrans" presStyleLbl="sibTrans2D1" presStyleIdx="0" presStyleCnt="3"/>
      <dgm:spPr/>
    </dgm:pt>
    <dgm:pt modelId="{F0AE4911-53D3-2149-A287-A82EEA7E6A50}" type="pres">
      <dgm:prSet presAssocID="{64EC2076-BE3E-764B-B671-16F3E43E4D6F}" presName="connectorText" presStyleLbl="sibTrans2D1" presStyleIdx="0" presStyleCnt="3"/>
      <dgm:spPr/>
    </dgm:pt>
    <dgm:pt modelId="{4846F3C3-75F3-D249-8624-6648813FEDCC}" type="pres">
      <dgm:prSet presAssocID="{8B32BCC3-894C-274D-8107-21434551707C}" presName="node" presStyleLbl="node1" presStyleIdx="1" presStyleCnt="3" custRadScaleRad="136256" custRadScaleInc="-12713">
        <dgm:presLayoutVars>
          <dgm:bulletEnabled val="1"/>
        </dgm:presLayoutVars>
      </dgm:prSet>
      <dgm:spPr/>
    </dgm:pt>
    <dgm:pt modelId="{65C230BB-3F9A-2046-916A-40FB69136FF6}" type="pres">
      <dgm:prSet presAssocID="{82951CDC-7B2B-4D49-9C04-1358AD6903DD}" presName="sibTrans" presStyleLbl="sibTrans2D1" presStyleIdx="1" presStyleCnt="3"/>
      <dgm:spPr/>
    </dgm:pt>
    <dgm:pt modelId="{A5598E28-A400-5444-926A-21F952434EEC}" type="pres">
      <dgm:prSet presAssocID="{82951CDC-7B2B-4D49-9C04-1358AD6903DD}" presName="connectorText" presStyleLbl="sibTrans2D1" presStyleIdx="1" presStyleCnt="3"/>
      <dgm:spPr/>
    </dgm:pt>
    <dgm:pt modelId="{2F005D80-711D-9246-BA3C-624EC6BE4A6F}" type="pres">
      <dgm:prSet presAssocID="{1669AED7-7D2A-C441-AC6B-8FEA6FBE2AEB}" presName="node" presStyleLbl="node1" presStyleIdx="2" presStyleCnt="3" custRadScaleRad="138402" custRadScaleInc="13321">
        <dgm:presLayoutVars>
          <dgm:bulletEnabled val="1"/>
        </dgm:presLayoutVars>
      </dgm:prSet>
      <dgm:spPr/>
    </dgm:pt>
    <dgm:pt modelId="{6916A2A2-7C1D-DB4F-AE67-59B420842838}" type="pres">
      <dgm:prSet presAssocID="{1A1E3777-AF5C-D94F-8BED-9977066B075E}" presName="sibTrans" presStyleLbl="sibTrans2D1" presStyleIdx="2" presStyleCnt="3"/>
      <dgm:spPr/>
    </dgm:pt>
    <dgm:pt modelId="{ABE686FF-4EF5-EC49-9217-46A8937EFC41}" type="pres">
      <dgm:prSet presAssocID="{1A1E3777-AF5C-D94F-8BED-9977066B075E}" presName="connectorText" presStyleLbl="sibTrans2D1" presStyleIdx="2" presStyleCnt="3"/>
      <dgm:spPr/>
    </dgm:pt>
  </dgm:ptLst>
  <dgm:cxnLst>
    <dgm:cxn modelId="{8FFD1B24-0295-9642-9273-956EAA3F55FA}" type="presOf" srcId="{82951CDC-7B2B-4D49-9C04-1358AD6903DD}" destId="{65C230BB-3F9A-2046-916A-40FB69136FF6}" srcOrd="0" destOrd="0" presId="urn:microsoft.com/office/officeart/2005/8/layout/cycle7"/>
    <dgm:cxn modelId="{7A57F927-3678-5B4B-BECB-BD6BB085787B}" srcId="{8CA7E0BF-A599-9640-B237-B19E821B0B34}" destId="{8B32BCC3-894C-274D-8107-21434551707C}" srcOrd="1" destOrd="0" parTransId="{FF4F2179-E9A7-6F4C-847C-1949B6027C14}" sibTransId="{82951CDC-7B2B-4D49-9C04-1358AD6903DD}"/>
    <dgm:cxn modelId="{DA4CAA3B-4BE0-D64A-AA26-5F5CF19E2B3C}" type="presOf" srcId="{64EC2076-BE3E-764B-B671-16F3E43E4D6F}" destId="{E79DBC98-ADF6-634F-BD08-90B0CCC64920}" srcOrd="0" destOrd="0" presId="urn:microsoft.com/office/officeart/2005/8/layout/cycle7"/>
    <dgm:cxn modelId="{9AC22548-1B3E-EF41-AB3F-775875A2E698}" type="presOf" srcId="{1A1E3777-AF5C-D94F-8BED-9977066B075E}" destId="{ABE686FF-4EF5-EC49-9217-46A8937EFC41}" srcOrd="1" destOrd="0" presId="urn:microsoft.com/office/officeart/2005/8/layout/cycle7"/>
    <dgm:cxn modelId="{FA75134C-F3B2-6246-9062-6B71FF79363B}" srcId="{8CA7E0BF-A599-9640-B237-B19E821B0B34}" destId="{1669AED7-7D2A-C441-AC6B-8FEA6FBE2AEB}" srcOrd="2" destOrd="0" parTransId="{210D23EA-C744-4446-829C-9992068106B5}" sibTransId="{1A1E3777-AF5C-D94F-8BED-9977066B075E}"/>
    <dgm:cxn modelId="{18478A62-E0E0-8E46-8F65-4E18D8B0B8AE}" type="presOf" srcId="{64EC2076-BE3E-764B-B671-16F3E43E4D6F}" destId="{F0AE4911-53D3-2149-A287-A82EEA7E6A50}" srcOrd="1" destOrd="0" presId="urn:microsoft.com/office/officeart/2005/8/layout/cycle7"/>
    <dgm:cxn modelId="{28D68D6B-E170-5B48-89D1-1DE49603332D}" type="presOf" srcId="{1A1E3777-AF5C-D94F-8BED-9977066B075E}" destId="{6916A2A2-7C1D-DB4F-AE67-59B420842838}" srcOrd="0" destOrd="0" presId="urn:microsoft.com/office/officeart/2005/8/layout/cycle7"/>
    <dgm:cxn modelId="{7FD1788F-1D35-EA49-AB41-D67CD21DC50F}" type="presOf" srcId="{8CA7E0BF-A599-9640-B237-B19E821B0B34}" destId="{A9F9CBEB-ADF6-6A44-A8E2-DBB3C256B2CF}" srcOrd="0" destOrd="0" presId="urn:microsoft.com/office/officeart/2005/8/layout/cycle7"/>
    <dgm:cxn modelId="{5B7CBFBC-EB0C-A547-948C-A54FE5186034}" type="presOf" srcId="{8B32BCC3-894C-274D-8107-21434551707C}" destId="{4846F3C3-75F3-D249-8624-6648813FEDCC}" srcOrd="0" destOrd="0" presId="urn:microsoft.com/office/officeart/2005/8/layout/cycle7"/>
    <dgm:cxn modelId="{A43C2CBE-E692-414E-AF02-0E914C91470D}" type="presOf" srcId="{82951CDC-7B2B-4D49-9C04-1358AD6903DD}" destId="{A5598E28-A400-5444-926A-21F952434EEC}" srcOrd="1" destOrd="0" presId="urn:microsoft.com/office/officeart/2005/8/layout/cycle7"/>
    <dgm:cxn modelId="{4EC248C7-16C2-6049-B2CE-6228C5DE834E}" type="presOf" srcId="{1669AED7-7D2A-C441-AC6B-8FEA6FBE2AEB}" destId="{2F005D80-711D-9246-BA3C-624EC6BE4A6F}" srcOrd="0" destOrd="0" presId="urn:microsoft.com/office/officeart/2005/8/layout/cycle7"/>
    <dgm:cxn modelId="{6626F1CF-C64C-744F-94EC-D03EC7D3678B}" type="presOf" srcId="{4342A4E4-90B6-534E-B16D-D5812E054A95}" destId="{5F7862F0-2E3C-E349-BF3E-65E3C3D9142C}" srcOrd="0" destOrd="0" presId="urn:microsoft.com/office/officeart/2005/8/layout/cycle7"/>
    <dgm:cxn modelId="{70D847F3-77EF-E34C-A3CC-B47129834A8A}" srcId="{8CA7E0BF-A599-9640-B237-B19E821B0B34}" destId="{4342A4E4-90B6-534E-B16D-D5812E054A95}" srcOrd="0" destOrd="0" parTransId="{ECD6FC48-C28D-E944-844F-3FC95714ED03}" sibTransId="{64EC2076-BE3E-764B-B671-16F3E43E4D6F}"/>
    <dgm:cxn modelId="{2ADF8A5F-9FC2-3E4B-9DA7-403D4E44F204}" type="presParOf" srcId="{A9F9CBEB-ADF6-6A44-A8E2-DBB3C256B2CF}" destId="{5F7862F0-2E3C-E349-BF3E-65E3C3D9142C}" srcOrd="0" destOrd="0" presId="urn:microsoft.com/office/officeart/2005/8/layout/cycle7"/>
    <dgm:cxn modelId="{0AC2552A-8FBD-D348-BFDE-55BC21910D09}" type="presParOf" srcId="{A9F9CBEB-ADF6-6A44-A8E2-DBB3C256B2CF}" destId="{E79DBC98-ADF6-634F-BD08-90B0CCC64920}" srcOrd="1" destOrd="0" presId="urn:microsoft.com/office/officeart/2005/8/layout/cycle7"/>
    <dgm:cxn modelId="{5AD162CF-128A-0347-858E-FCCF1B8C2897}" type="presParOf" srcId="{E79DBC98-ADF6-634F-BD08-90B0CCC64920}" destId="{F0AE4911-53D3-2149-A287-A82EEA7E6A50}" srcOrd="0" destOrd="0" presId="urn:microsoft.com/office/officeart/2005/8/layout/cycle7"/>
    <dgm:cxn modelId="{8C5CE7B6-706D-774D-93A1-8CD257181221}" type="presParOf" srcId="{A9F9CBEB-ADF6-6A44-A8E2-DBB3C256B2CF}" destId="{4846F3C3-75F3-D249-8624-6648813FEDCC}" srcOrd="2" destOrd="0" presId="urn:microsoft.com/office/officeart/2005/8/layout/cycle7"/>
    <dgm:cxn modelId="{28DF26BD-DC9C-1D4D-8A67-FDFA6D7DCCA4}" type="presParOf" srcId="{A9F9CBEB-ADF6-6A44-A8E2-DBB3C256B2CF}" destId="{65C230BB-3F9A-2046-916A-40FB69136FF6}" srcOrd="3" destOrd="0" presId="urn:microsoft.com/office/officeart/2005/8/layout/cycle7"/>
    <dgm:cxn modelId="{296AD720-79DB-8940-95FF-96BFDB924772}" type="presParOf" srcId="{65C230BB-3F9A-2046-916A-40FB69136FF6}" destId="{A5598E28-A400-5444-926A-21F952434EEC}" srcOrd="0" destOrd="0" presId="urn:microsoft.com/office/officeart/2005/8/layout/cycle7"/>
    <dgm:cxn modelId="{318713A2-6BBB-EF4C-AC2C-800C99A1AE04}" type="presParOf" srcId="{A9F9CBEB-ADF6-6A44-A8E2-DBB3C256B2CF}" destId="{2F005D80-711D-9246-BA3C-624EC6BE4A6F}" srcOrd="4" destOrd="0" presId="urn:microsoft.com/office/officeart/2005/8/layout/cycle7"/>
    <dgm:cxn modelId="{4345CF82-FAE8-4C4E-AC69-7057E1189528}" type="presParOf" srcId="{A9F9CBEB-ADF6-6A44-A8E2-DBB3C256B2CF}" destId="{6916A2A2-7C1D-DB4F-AE67-59B420842838}" srcOrd="5" destOrd="0" presId="urn:microsoft.com/office/officeart/2005/8/layout/cycle7"/>
    <dgm:cxn modelId="{4C10E95E-8C3A-4E42-A3B9-F134552DA7D3}" type="presParOf" srcId="{6916A2A2-7C1D-DB4F-AE67-59B420842838}" destId="{ABE686FF-4EF5-EC49-9217-46A8937EFC4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A7E0BF-A599-9640-B237-B19E821B0B34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2A4E4-90B6-534E-B16D-D5812E054A95}">
      <dgm:prSet phldrT="[Text]"/>
      <dgm:spPr/>
      <dgm:t>
        <a:bodyPr/>
        <a:lstStyle/>
        <a:p>
          <a:r>
            <a:rPr lang="en-US" dirty="0"/>
            <a:t>Curriculum Design</a:t>
          </a:r>
        </a:p>
      </dgm:t>
    </dgm:pt>
    <dgm:pt modelId="{ECD6FC48-C28D-E944-844F-3FC95714ED03}" type="parTrans" cxnId="{70D847F3-77EF-E34C-A3CC-B47129834A8A}">
      <dgm:prSet/>
      <dgm:spPr/>
      <dgm:t>
        <a:bodyPr/>
        <a:lstStyle/>
        <a:p>
          <a:endParaRPr lang="en-US"/>
        </a:p>
      </dgm:t>
    </dgm:pt>
    <dgm:pt modelId="{64EC2076-BE3E-764B-B671-16F3E43E4D6F}" type="sibTrans" cxnId="{70D847F3-77EF-E34C-A3CC-B47129834A8A}">
      <dgm:prSet/>
      <dgm:spPr/>
      <dgm:t>
        <a:bodyPr/>
        <a:lstStyle/>
        <a:p>
          <a:endParaRPr lang="en-US"/>
        </a:p>
      </dgm:t>
    </dgm:pt>
    <dgm:pt modelId="{8B32BCC3-894C-274D-8107-21434551707C}">
      <dgm:prSet phldrT="[Text]"/>
      <dgm:spPr/>
      <dgm:t>
        <a:bodyPr/>
        <a:lstStyle/>
        <a:p>
          <a:r>
            <a:rPr lang="en-US" dirty="0"/>
            <a:t>Instructional Design</a:t>
          </a:r>
        </a:p>
      </dgm:t>
    </dgm:pt>
    <dgm:pt modelId="{FF4F2179-E9A7-6F4C-847C-1949B6027C14}" type="parTrans" cxnId="{7A57F927-3678-5B4B-BECB-BD6BB085787B}">
      <dgm:prSet/>
      <dgm:spPr/>
      <dgm:t>
        <a:bodyPr/>
        <a:lstStyle/>
        <a:p>
          <a:endParaRPr lang="en-US"/>
        </a:p>
      </dgm:t>
    </dgm:pt>
    <dgm:pt modelId="{82951CDC-7B2B-4D49-9C04-1358AD6903DD}" type="sibTrans" cxnId="{7A57F927-3678-5B4B-BECB-BD6BB085787B}">
      <dgm:prSet/>
      <dgm:spPr/>
      <dgm:t>
        <a:bodyPr/>
        <a:lstStyle/>
        <a:p>
          <a:endParaRPr lang="en-US"/>
        </a:p>
      </dgm:t>
    </dgm:pt>
    <dgm:pt modelId="{1669AED7-7D2A-C441-AC6B-8FEA6FBE2AEB}">
      <dgm:prSet phldrT="[Text]"/>
      <dgm:spPr/>
      <dgm:t>
        <a:bodyPr/>
        <a:lstStyle/>
        <a:p>
          <a:r>
            <a:rPr lang="en-US" dirty="0"/>
            <a:t>Universal Design for Learning</a:t>
          </a:r>
        </a:p>
      </dgm:t>
    </dgm:pt>
    <dgm:pt modelId="{210D23EA-C744-4446-829C-9992068106B5}" type="parTrans" cxnId="{FA75134C-F3B2-6246-9062-6B71FF79363B}">
      <dgm:prSet/>
      <dgm:spPr/>
      <dgm:t>
        <a:bodyPr/>
        <a:lstStyle/>
        <a:p>
          <a:endParaRPr lang="en-US"/>
        </a:p>
      </dgm:t>
    </dgm:pt>
    <dgm:pt modelId="{1A1E3777-AF5C-D94F-8BED-9977066B075E}" type="sibTrans" cxnId="{FA75134C-F3B2-6246-9062-6B71FF79363B}">
      <dgm:prSet/>
      <dgm:spPr/>
      <dgm:t>
        <a:bodyPr/>
        <a:lstStyle/>
        <a:p>
          <a:endParaRPr lang="en-US"/>
        </a:p>
      </dgm:t>
    </dgm:pt>
    <dgm:pt modelId="{A9F9CBEB-ADF6-6A44-A8E2-DBB3C256B2CF}" type="pres">
      <dgm:prSet presAssocID="{8CA7E0BF-A599-9640-B237-B19E821B0B34}" presName="Name0" presStyleCnt="0">
        <dgm:presLayoutVars>
          <dgm:dir/>
          <dgm:resizeHandles val="exact"/>
        </dgm:presLayoutVars>
      </dgm:prSet>
      <dgm:spPr/>
    </dgm:pt>
    <dgm:pt modelId="{5F7862F0-2E3C-E349-BF3E-65E3C3D9142C}" type="pres">
      <dgm:prSet presAssocID="{4342A4E4-90B6-534E-B16D-D5812E054A95}" presName="node" presStyleLbl="node1" presStyleIdx="0" presStyleCnt="3">
        <dgm:presLayoutVars>
          <dgm:bulletEnabled val="1"/>
        </dgm:presLayoutVars>
      </dgm:prSet>
      <dgm:spPr/>
    </dgm:pt>
    <dgm:pt modelId="{E79DBC98-ADF6-634F-BD08-90B0CCC64920}" type="pres">
      <dgm:prSet presAssocID="{64EC2076-BE3E-764B-B671-16F3E43E4D6F}" presName="sibTrans" presStyleLbl="sibTrans2D1" presStyleIdx="0" presStyleCnt="3"/>
      <dgm:spPr/>
    </dgm:pt>
    <dgm:pt modelId="{F0AE4911-53D3-2149-A287-A82EEA7E6A50}" type="pres">
      <dgm:prSet presAssocID="{64EC2076-BE3E-764B-B671-16F3E43E4D6F}" presName="connectorText" presStyleLbl="sibTrans2D1" presStyleIdx="0" presStyleCnt="3"/>
      <dgm:spPr/>
    </dgm:pt>
    <dgm:pt modelId="{4846F3C3-75F3-D249-8624-6648813FEDCC}" type="pres">
      <dgm:prSet presAssocID="{8B32BCC3-894C-274D-8107-21434551707C}" presName="node" presStyleLbl="node1" presStyleIdx="1" presStyleCnt="3" custRadScaleRad="136256" custRadScaleInc="-12713">
        <dgm:presLayoutVars>
          <dgm:bulletEnabled val="1"/>
        </dgm:presLayoutVars>
      </dgm:prSet>
      <dgm:spPr/>
    </dgm:pt>
    <dgm:pt modelId="{65C230BB-3F9A-2046-916A-40FB69136FF6}" type="pres">
      <dgm:prSet presAssocID="{82951CDC-7B2B-4D49-9C04-1358AD6903DD}" presName="sibTrans" presStyleLbl="sibTrans2D1" presStyleIdx="1" presStyleCnt="3"/>
      <dgm:spPr/>
    </dgm:pt>
    <dgm:pt modelId="{A5598E28-A400-5444-926A-21F952434EEC}" type="pres">
      <dgm:prSet presAssocID="{82951CDC-7B2B-4D49-9C04-1358AD6903DD}" presName="connectorText" presStyleLbl="sibTrans2D1" presStyleIdx="1" presStyleCnt="3"/>
      <dgm:spPr/>
    </dgm:pt>
    <dgm:pt modelId="{2F005D80-711D-9246-BA3C-624EC6BE4A6F}" type="pres">
      <dgm:prSet presAssocID="{1669AED7-7D2A-C441-AC6B-8FEA6FBE2AEB}" presName="node" presStyleLbl="node1" presStyleIdx="2" presStyleCnt="3" custRadScaleRad="138402" custRadScaleInc="13321">
        <dgm:presLayoutVars>
          <dgm:bulletEnabled val="1"/>
        </dgm:presLayoutVars>
      </dgm:prSet>
      <dgm:spPr/>
    </dgm:pt>
    <dgm:pt modelId="{6916A2A2-7C1D-DB4F-AE67-59B420842838}" type="pres">
      <dgm:prSet presAssocID="{1A1E3777-AF5C-D94F-8BED-9977066B075E}" presName="sibTrans" presStyleLbl="sibTrans2D1" presStyleIdx="2" presStyleCnt="3"/>
      <dgm:spPr/>
    </dgm:pt>
    <dgm:pt modelId="{ABE686FF-4EF5-EC49-9217-46A8937EFC41}" type="pres">
      <dgm:prSet presAssocID="{1A1E3777-AF5C-D94F-8BED-9977066B075E}" presName="connectorText" presStyleLbl="sibTrans2D1" presStyleIdx="2" presStyleCnt="3"/>
      <dgm:spPr/>
    </dgm:pt>
  </dgm:ptLst>
  <dgm:cxnLst>
    <dgm:cxn modelId="{8FFD1B24-0295-9642-9273-956EAA3F55FA}" type="presOf" srcId="{82951CDC-7B2B-4D49-9C04-1358AD6903DD}" destId="{65C230BB-3F9A-2046-916A-40FB69136FF6}" srcOrd="0" destOrd="0" presId="urn:microsoft.com/office/officeart/2005/8/layout/cycle7"/>
    <dgm:cxn modelId="{7A57F927-3678-5B4B-BECB-BD6BB085787B}" srcId="{8CA7E0BF-A599-9640-B237-B19E821B0B34}" destId="{8B32BCC3-894C-274D-8107-21434551707C}" srcOrd="1" destOrd="0" parTransId="{FF4F2179-E9A7-6F4C-847C-1949B6027C14}" sibTransId="{82951CDC-7B2B-4D49-9C04-1358AD6903DD}"/>
    <dgm:cxn modelId="{DA4CAA3B-4BE0-D64A-AA26-5F5CF19E2B3C}" type="presOf" srcId="{64EC2076-BE3E-764B-B671-16F3E43E4D6F}" destId="{E79DBC98-ADF6-634F-BD08-90B0CCC64920}" srcOrd="0" destOrd="0" presId="urn:microsoft.com/office/officeart/2005/8/layout/cycle7"/>
    <dgm:cxn modelId="{9AC22548-1B3E-EF41-AB3F-775875A2E698}" type="presOf" srcId="{1A1E3777-AF5C-D94F-8BED-9977066B075E}" destId="{ABE686FF-4EF5-EC49-9217-46A8937EFC41}" srcOrd="1" destOrd="0" presId="urn:microsoft.com/office/officeart/2005/8/layout/cycle7"/>
    <dgm:cxn modelId="{FA75134C-F3B2-6246-9062-6B71FF79363B}" srcId="{8CA7E0BF-A599-9640-B237-B19E821B0B34}" destId="{1669AED7-7D2A-C441-AC6B-8FEA6FBE2AEB}" srcOrd="2" destOrd="0" parTransId="{210D23EA-C744-4446-829C-9992068106B5}" sibTransId="{1A1E3777-AF5C-D94F-8BED-9977066B075E}"/>
    <dgm:cxn modelId="{18478A62-E0E0-8E46-8F65-4E18D8B0B8AE}" type="presOf" srcId="{64EC2076-BE3E-764B-B671-16F3E43E4D6F}" destId="{F0AE4911-53D3-2149-A287-A82EEA7E6A50}" srcOrd="1" destOrd="0" presId="urn:microsoft.com/office/officeart/2005/8/layout/cycle7"/>
    <dgm:cxn modelId="{28D68D6B-E170-5B48-89D1-1DE49603332D}" type="presOf" srcId="{1A1E3777-AF5C-D94F-8BED-9977066B075E}" destId="{6916A2A2-7C1D-DB4F-AE67-59B420842838}" srcOrd="0" destOrd="0" presId="urn:microsoft.com/office/officeart/2005/8/layout/cycle7"/>
    <dgm:cxn modelId="{7FD1788F-1D35-EA49-AB41-D67CD21DC50F}" type="presOf" srcId="{8CA7E0BF-A599-9640-B237-B19E821B0B34}" destId="{A9F9CBEB-ADF6-6A44-A8E2-DBB3C256B2CF}" srcOrd="0" destOrd="0" presId="urn:microsoft.com/office/officeart/2005/8/layout/cycle7"/>
    <dgm:cxn modelId="{5B7CBFBC-EB0C-A547-948C-A54FE5186034}" type="presOf" srcId="{8B32BCC3-894C-274D-8107-21434551707C}" destId="{4846F3C3-75F3-D249-8624-6648813FEDCC}" srcOrd="0" destOrd="0" presId="urn:microsoft.com/office/officeart/2005/8/layout/cycle7"/>
    <dgm:cxn modelId="{A43C2CBE-E692-414E-AF02-0E914C91470D}" type="presOf" srcId="{82951CDC-7B2B-4D49-9C04-1358AD6903DD}" destId="{A5598E28-A400-5444-926A-21F952434EEC}" srcOrd="1" destOrd="0" presId="urn:microsoft.com/office/officeart/2005/8/layout/cycle7"/>
    <dgm:cxn modelId="{4EC248C7-16C2-6049-B2CE-6228C5DE834E}" type="presOf" srcId="{1669AED7-7D2A-C441-AC6B-8FEA6FBE2AEB}" destId="{2F005D80-711D-9246-BA3C-624EC6BE4A6F}" srcOrd="0" destOrd="0" presId="urn:microsoft.com/office/officeart/2005/8/layout/cycle7"/>
    <dgm:cxn modelId="{6626F1CF-C64C-744F-94EC-D03EC7D3678B}" type="presOf" srcId="{4342A4E4-90B6-534E-B16D-D5812E054A95}" destId="{5F7862F0-2E3C-E349-BF3E-65E3C3D9142C}" srcOrd="0" destOrd="0" presId="urn:microsoft.com/office/officeart/2005/8/layout/cycle7"/>
    <dgm:cxn modelId="{70D847F3-77EF-E34C-A3CC-B47129834A8A}" srcId="{8CA7E0BF-A599-9640-B237-B19E821B0B34}" destId="{4342A4E4-90B6-534E-B16D-D5812E054A95}" srcOrd="0" destOrd="0" parTransId="{ECD6FC48-C28D-E944-844F-3FC95714ED03}" sibTransId="{64EC2076-BE3E-764B-B671-16F3E43E4D6F}"/>
    <dgm:cxn modelId="{2ADF8A5F-9FC2-3E4B-9DA7-403D4E44F204}" type="presParOf" srcId="{A9F9CBEB-ADF6-6A44-A8E2-DBB3C256B2CF}" destId="{5F7862F0-2E3C-E349-BF3E-65E3C3D9142C}" srcOrd="0" destOrd="0" presId="urn:microsoft.com/office/officeart/2005/8/layout/cycle7"/>
    <dgm:cxn modelId="{0AC2552A-8FBD-D348-BFDE-55BC21910D09}" type="presParOf" srcId="{A9F9CBEB-ADF6-6A44-A8E2-DBB3C256B2CF}" destId="{E79DBC98-ADF6-634F-BD08-90B0CCC64920}" srcOrd="1" destOrd="0" presId="urn:microsoft.com/office/officeart/2005/8/layout/cycle7"/>
    <dgm:cxn modelId="{5AD162CF-128A-0347-858E-FCCF1B8C2897}" type="presParOf" srcId="{E79DBC98-ADF6-634F-BD08-90B0CCC64920}" destId="{F0AE4911-53D3-2149-A287-A82EEA7E6A50}" srcOrd="0" destOrd="0" presId="urn:microsoft.com/office/officeart/2005/8/layout/cycle7"/>
    <dgm:cxn modelId="{8C5CE7B6-706D-774D-93A1-8CD257181221}" type="presParOf" srcId="{A9F9CBEB-ADF6-6A44-A8E2-DBB3C256B2CF}" destId="{4846F3C3-75F3-D249-8624-6648813FEDCC}" srcOrd="2" destOrd="0" presId="urn:microsoft.com/office/officeart/2005/8/layout/cycle7"/>
    <dgm:cxn modelId="{28DF26BD-DC9C-1D4D-8A67-FDFA6D7DCCA4}" type="presParOf" srcId="{A9F9CBEB-ADF6-6A44-A8E2-DBB3C256B2CF}" destId="{65C230BB-3F9A-2046-916A-40FB69136FF6}" srcOrd="3" destOrd="0" presId="urn:microsoft.com/office/officeart/2005/8/layout/cycle7"/>
    <dgm:cxn modelId="{296AD720-79DB-8940-95FF-96BFDB924772}" type="presParOf" srcId="{65C230BB-3F9A-2046-916A-40FB69136FF6}" destId="{A5598E28-A400-5444-926A-21F952434EEC}" srcOrd="0" destOrd="0" presId="urn:microsoft.com/office/officeart/2005/8/layout/cycle7"/>
    <dgm:cxn modelId="{318713A2-6BBB-EF4C-AC2C-800C99A1AE04}" type="presParOf" srcId="{A9F9CBEB-ADF6-6A44-A8E2-DBB3C256B2CF}" destId="{2F005D80-711D-9246-BA3C-624EC6BE4A6F}" srcOrd="4" destOrd="0" presId="urn:microsoft.com/office/officeart/2005/8/layout/cycle7"/>
    <dgm:cxn modelId="{4345CF82-FAE8-4C4E-AC69-7057E1189528}" type="presParOf" srcId="{A9F9CBEB-ADF6-6A44-A8E2-DBB3C256B2CF}" destId="{6916A2A2-7C1D-DB4F-AE67-59B420842838}" srcOrd="5" destOrd="0" presId="urn:microsoft.com/office/officeart/2005/8/layout/cycle7"/>
    <dgm:cxn modelId="{4C10E95E-8C3A-4E42-A3B9-F134552DA7D3}" type="presParOf" srcId="{6916A2A2-7C1D-DB4F-AE67-59B420842838}" destId="{ABE686FF-4EF5-EC49-9217-46A8937EFC4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862F0-2E3C-E349-BF3E-65E3C3D9142C}">
      <dsp:nvSpPr>
        <dsp:cNvPr id="0" name=""/>
        <dsp:cNvSpPr/>
      </dsp:nvSpPr>
      <dsp:spPr>
        <a:xfrm>
          <a:off x="1691856" y="503"/>
          <a:ext cx="1184411" cy="592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Curriculum Design</a:t>
          </a:r>
        </a:p>
      </dsp:txBody>
      <dsp:txXfrm>
        <a:off x="1709201" y="17848"/>
        <a:ext cx="1149721" cy="557515"/>
      </dsp:txXfrm>
    </dsp:sp>
    <dsp:sp modelId="{E79DBC98-ADF6-634F-BD08-90B0CCC64920}">
      <dsp:nvSpPr>
        <dsp:cNvPr id="0" name=""/>
        <dsp:cNvSpPr/>
      </dsp:nvSpPr>
      <dsp:spPr>
        <a:xfrm rot="2998686">
          <a:off x="2419903" y="1039615"/>
          <a:ext cx="1150260" cy="20727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82084" y="1081069"/>
        <a:ext cx="1025898" cy="124363"/>
      </dsp:txXfrm>
    </dsp:sp>
    <dsp:sp modelId="{4846F3C3-75F3-D249-8624-6648813FEDCC}">
      <dsp:nvSpPr>
        <dsp:cNvPr id="0" name=""/>
        <dsp:cNvSpPr/>
      </dsp:nvSpPr>
      <dsp:spPr>
        <a:xfrm>
          <a:off x="3113799" y="1693794"/>
          <a:ext cx="1184411" cy="592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Instructional Design</a:t>
          </a:r>
        </a:p>
      </dsp:txBody>
      <dsp:txXfrm>
        <a:off x="3131144" y="1711139"/>
        <a:ext cx="1149721" cy="557515"/>
      </dsp:txXfrm>
    </dsp:sp>
    <dsp:sp modelId="{65C230BB-3F9A-2046-916A-40FB69136FF6}">
      <dsp:nvSpPr>
        <dsp:cNvPr id="0" name=""/>
        <dsp:cNvSpPr/>
      </dsp:nvSpPr>
      <dsp:spPr>
        <a:xfrm rot="10800000">
          <a:off x="1695856" y="1886261"/>
          <a:ext cx="1150260" cy="20727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758037" y="1927715"/>
        <a:ext cx="1025898" cy="124363"/>
      </dsp:txXfrm>
    </dsp:sp>
    <dsp:sp modelId="{2F005D80-711D-9246-BA3C-624EC6BE4A6F}">
      <dsp:nvSpPr>
        <dsp:cNvPr id="0" name=""/>
        <dsp:cNvSpPr/>
      </dsp:nvSpPr>
      <dsp:spPr>
        <a:xfrm>
          <a:off x="243762" y="1693794"/>
          <a:ext cx="1184411" cy="592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Universal Design for Learning</a:t>
          </a:r>
        </a:p>
      </dsp:txBody>
      <dsp:txXfrm>
        <a:off x="261107" y="1711139"/>
        <a:ext cx="1149721" cy="557515"/>
      </dsp:txXfrm>
    </dsp:sp>
    <dsp:sp modelId="{6916A2A2-7C1D-DB4F-AE67-59B420842838}">
      <dsp:nvSpPr>
        <dsp:cNvPr id="0" name=""/>
        <dsp:cNvSpPr/>
      </dsp:nvSpPr>
      <dsp:spPr>
        <a:xfrm rot="18632214">
          <a:off x="984884" y="1039615"/>
          <a:ext cx="1150260" cy="20727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47065" y="1081069"/>
        <a:ext cx="1025898" cy="124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862F0-2E3C-E349-BF3E-65E3C3D9142C}">
      <dsp:nvSpPr>
        <dsp:cNvPr id="0" name=""/>
        <dsp:cNvSpPr/>
      </dsp:nvSpPr>
      <dsp:spPr>
        <a:xfrm>
          <a:off x="2255808" y="671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Curriculum Design</a:t>
          </a:r>
        </a:p>
      </dsp:txBody>
      <dsp:txXfrm>
        <a:off x="2278935" y="23798"/>
        <a:ext cx="1532961" cy="743353"/>
      </dsp:txXfrm>
    </dsp:sp>
    <dsp:sp modelId="{E79DBC98-ADF6-634F-BD08-90B0CCC64920}">
      <dsp:nvSpPr>
        <dsp:cNvPr id="0" name=""/>
        <dsp:cNvSpPr/>
      </dsp:nvSpPr>
      <dsp:spPr>
        <a:xfrm rot="2998686">
          <a:off x="3226537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309446" y="1441426"/>
        <a:ext cx="1367863" cy="165818"/>
      </dsp:txXfrm>
    </dsp:sp>
    <dsp:sp modelId="{4846F3C3-75F3-D249-8624-6648813FEDCC}">
      <dsp:nvSpPr>
        <dsp:cNvPr id="0" name=""/>
        <dsp:cNvSpPr/>
      </dsp:nvSpPr>
      <dsp:spPr>
        <a:xfrm>
          <a:off x="4151733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Instructional Design</a:t>
          </a:r>
        </a:p>
      </dsp:txBody>
      <dsp:txXfrm>
        <a:off x="4174860" y="2281519"/>
        <a:ext cx="1532961" cy="743353"/>
      </dsp:txXfrm>
    </dsp:sp>
    <dsp:sp modelId="{65C230BB-3F9A-2046-916A-40FB69136FF6}">
      <dsp:nvSpPr>
        <dsp:cNvPr id="0" name=""/>
        <dsp:cNvSpPr/>
      </dsp:nvSpPr>
      <dsp:spPr>
        <a:xfrm rot="10800000">
          <a:off x="2261141" y="251501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344050" y="2570286"/>
        <a:ext cx="1367863" cy="165818"/>
      </dsp:txXfrm>
    </dsp:sp>
    <dsp:sp modelId="{2F005D80-711D-9246-BA3C-624EC6BE4A6F}">
      <dsp:nvSpPr>
        <dsp:cNvPr id="0" name=""/>
        <dsp:cNvSpPr/>
      </dsp:nvSpPr>
      <dsp:spPr>
        <a:xfrm>
          <a:off x="325016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Universal Design for Learning</a:t>
          </a:r>
        </a:p>
      </dsp:txBody>
      <dsp:txXfrm>
        <a:off x="348143" y="2281519"/>
        <a:ext cx="1532961" cy="743353"/>
      </dsp:txXfrm>
    </dsp:sp>
    <dsp:sp modelId="{6916A2A2-7C1D-DB4F-AE67-59B420842838}">
      <dsp:nvSpPr>
        <dsp:cNvPr id="0" name=""/>
        <dsp:cNvSpPr/>
      </dsp:nvSpPr>
      <dsp:spPr>
        <a:xfrm rot="18632214">
          <a:off x="1313179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396088" y="1441426"/>
        <a:ext cx="1367863" cy="165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862F0-2E3C-E349-BF3E-65E3C3D9142C}">
      <dsp:nvSpPr>
        <dsp:cNvPr id="0" name=""/>
        <dsp:cNvSpPr/>
      </dsp:nvSpPr>
      <dsp:spPr>
        <a:xfrm>
          <a:off x="2255808" y="671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Curriculum Design</a:t>
          </a:r>
        </a:p>
      </dsp:txBody>
      <dsp:txXfrm>
        <a:off x="2278935" y="23798"/>
        <a:ext cx="1532961" cy="743353"/>
      </dsp:txXfrm>
    </dsp:sp>
    <dsp:sp modelId="{E79DBC98-ADF6-634F-BD08-90B0CCC64920}">
      <dsp:nvSpPr>
        <dsp:cNvPr id="0" name=""/>
        <dsp:cNvSpPr/>
      </dsp:nvSpPr>
      <dsp:spPr>
        <a:xfrm rot="2998686">
          <a:off x="3226537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309446" y="1441426"/>
        <a:ext cx="1367863" cy="165818"/>
      </dsp:txXfrm>
    </dsp:sp>
    <dsp:sp modelId="{4846F3C3-75F3-D249-8624-6648813FEDCC}">
      <dsp:nvSpPr>
        <dsp:cNvPr id="0" name=""/>
        <dsp:cNvSpPr/>
      </dsp:nvSpPr>
      <dsp:spPr>
        <a:xfrm>
          <a:off x="4151733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Instructional Design</a:t>
          </a:r>
        </a:p>
      </dsp:txBody>
      <dsp:txXfrm>
        <a:off x="4174860" y="2281519"/>
        <a:ext cx="1532961" cy="743353"/>
      </dsp:txXfrm>
    </dsp:sp>
    <dsp:sp modelId="{65C230BB-3F9A-2046-916A-40FB69136FF6}">
      <dsp:nvSpPr>
        <dsp:cNvPr id="0" name=""/>
        <dsp:cNvSpPr/>
      </dsp:nvSpPr>
      <dsp:spPr>
        <a:xfrm rot="10800000">
          <a:off x="2261141" y="251501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344050" y="2570286"/>
        <a:ext cx="1367863" cy="165818"/>
      </dsp:txXfrm>
    </dsp:sp>
    <dsp:sp modelId="{2F005D80-711D-9246-BA3C-624EC6BE4A6F}">
      <dsp:nvSpPr>
        <dsp:cNvPr id="0" name=""/>
        <dsp:cNvSpPr/>
      </dsp:nvSpPr>
      <dsp:spPr>
        <a:xfrm>
          <a:off x="325016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Universal Design for Learning</a:t>
          </a:r>
        </a:p>
      </dsp:txBody>
      <dsp:txXfrm>
        <a:off x="348143" y="2281519"/>
        <a:ext cx="1532961" cy="743353"/>
      </dsp:txXfrm>
    </dsp:sp>
    <dsp:sp modelId="{6916A2A2-7C1D-DB4F-AE67-59B420842838}">
      <dsp:nvSpPr>
        <dsp:cNvPr id="0" name=""/>
        <dsp:cNvSpPr/>
      </dsp:nvSpPr>
      <dsp:spPr>
        <a:xfrm rot="18632214">
          <a:off x="1313179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396088" y="1441426"/>
        <a:ext cx="1367863" cy="165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862F0-2E3C-E349-BF3E-65E3C3D9142C}">
      <dsp:nvSpPr>
        <dsp:cNvPr id="0" name=""/>
        <dsp:cNvSpPr/>
      </dsp:nvSpPr>
      <dsp:spPr>
        <a:xfrm>
          <a:off x="2255808" y="671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Curriculum Design</a:t>
          </a:r>
        </a:p>
      </dsp:txBody>
      <dsp:txXfrm>
        <a:off x="2278935" y="23798"/>
        <a:ext cx="1532961" cy="743353"/>
      </dsp:txXfrm>
    </dsp:sp>
    <dsp:sp modelId="{E79DBC98-ADF6-634F-BD08-90B0CCC64920}">
      <dsp:nvSpPr>
        <dsp:cNvPr id="0" name=""/>
        <dsp:cNvSpPr/>
      </dsp:nvSpPr>
      <dsp:spPr>
        <a:xfrm rot="2998686">
          <a:off x="3226537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309446" y="1441426"/>
        <a:ext cx="1367863" cy="165818"/>
      </dsp:txXfrm>
    </dsp:sp>
    <dsp:sp modelId="{4846F3C3-75F3-D249-8624-6648813FEDCC}">
      <dsp:nvSpPr>
        <dsp:cNvPr id="0" name=""/>
        <dsp:cNvSpPr/>
      </dsp:nvSpPr>
      <dsp:spPr>
        <a:xfrm>
          <a:off x="4151733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Instructional Design</a:t>
          </a:r>
        </a:p>
      </dsp:txBody>
      <dsp:txXfrm>
        <a:off x="4174860" y="2281519"/>
        <a:ext cx="1532961" cy="743353"/>
      </dsp:txXfrm>
    </dsp:sp>
    <dsp:sp modelId="{65C230BB-3F9A-2046-916A-40FB69136FF6}">
      <dsp:nvSpPr>
        <dsp:cNvPr id="0" name=""/>
        <dsp:cNvSpPr/>
      </dsp:nvSpPr>
      <dsp:spPr>
        <a:xfrm rot="10800000">
          <a:off x="2261141" y="251501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344050" y="2570286"/>
        <a:ext cx="1367863" cy="165818"/>
      </dsp:txXfrm>
    </dsp:sp>
    <dsp:sp modelId="{2F005D80-711D-9246-BA3C-624EC6BE4A6F}">
      <dsp:nvSpPr>
        <dsp:cNvPr id="0" name=""/>
        <dsp:cNvSpPr/>
      </dsp:nvSpPr>
      <dsp:spPr>
        <a:xfrm>
          <a:off x="325016" y="2258392"/>
          <a:ext cx="1579215" cy="78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Universal Design for Learning</a:t>
          </a:r>
        </a:p>
      </dsp:txBody>
      <dsp:txXfrm>
        <a:off x="348143" y="2281519"/>
        <a:ext cx="1532961" cy="743353"/>
      </dsp:txXfrm>
    </dsp:sp>
    <dsp:sp modelId="{6916A2A2-7C1D-DB4F-AE67-59B420842838}">
      <dsp:nvSpPr>
        <dsp:cNvPr id="0" name=""/>
        <dsp:cNvSpPr/>
      </dsp:nvSpPr>
      <dsp:spPr>
        <a:xfrm rot="18632214">
          <a:off x="1313179" y="1386154"/>
          <a:ext cx="1533681" cy="2763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396088" y="1441426"/>
        <a:ext cx="1367863" cy="16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03615-48A6-6449-99F2-7A33FA4A4773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DD81-4690-094A-BDFF-49666137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85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E412-8E9D-D747-89FA-2C5F3F6F6E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7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E412-8E9D-D747-89FA-2C5F3F6F6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9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E412-8E9D-D747-89FA-2C5F3F6F6E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3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08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5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5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8C5B-BE9D-3340-8603-5BD62A4FB33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2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3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8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6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3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0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2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ABF0-AB42-4D46-ADD0-80EBB6BE3C64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6334-C7F8-174A-A58B-DC843CD8B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9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conciliationeducation.ca/" TargetMode="External"/><Relationship Id="rId2" Type="http://schemas.openxmlformats.org/officeDocument/2006/relationships/hyperlink" Target="https://www.edcan.ca/articles/truth-reconciliation-classro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ssrce.ca/wp-content/uploads/2016/01/Culturally-Responsive-Teaching-Checklist-1-page-highlighted.pdf" TargetMode="External"/><Relationship Id="rId2" Type="http://schemas.openxmlformats.org/officeDocument/2006/relationships/hyperlink" Target="http://laspdg.org/files/Equitable%20Classroom%20Practices%20Observation%20Checklis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1C4B0-3B97-0E43-96EF-3B256776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BFE14E-F4A9-D94D-86FB-FDAEBCE6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26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31E5D-E63E-D64C-8DD1-EDCC01AD0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5" y="796247"/>
            <a:ext cx="2985868" cy="57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AD1A60-7DD9-8349-A743-C6661C702FD3}"/>
              </a:ext>
            </a:extLst>
          </p:cNvPr>
          <p:cNvSpPr txBox="1"/>
          <p:nvPr/>
        </p:nvSpPr>
        <p:spPr>
          <a:xfrm>
            <a:off x="1155810" y="5772903"/>
            <a:ext cx="165942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www.fivemooreminutes.com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010F9-05B5-954C-8DB7-D3FBA6FB19EC}"/>
              </a:ext>
            </a:extLst>
          </p:cNvPr>
          <p:cNvSpPr txBox="1"/>
          <p:nvPr/>
        </p:nvSpPr>
        <p:spPr>
          <a:xfrm>
            <a:off x="6853541" y="5772903"/>
            <a:ext cx="119776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Shelley Moore,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A3CF0-E36C-A04E-8D0E-84896737069C}"/>
              </a:ext>
            </a:extLst>
          </p:cNvPr>
          <p:cNvSpPr txBox="1"/>
          <p:nvPr/>
        </p:nvSpPr>
        <p:spPr>
          <a:xfrm>
            <a:off x="3949953" y="5772902"/>
            <a:ext cx="112562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Episode 4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F6AA9-4458-D84D-B3D2-B693953D885D}"/>
              </a:ext>
            </a:extLst>
          </p:cNvPr>
          <p:cNvSpPr txBox="1"/>
          <p:nvPr/>
        </p:nvSpPr>
        <p:spPr>
          <a:xfrm>
            <a:off x="1389446" y="927641"/>
            <a:ext cx="34227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Class Review for:    ___________________</a:t>
            </a:r>
          </a:p>
          <a:p>
            <a:r>
              <a:rPr lang="en-US" sz="1350" b="1" dirty="0"/>
              <a:t>Teacher(s): _________________________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1DFC3E2-381A-C546-9BD1-7689EDF16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464" y="1509715"/>
            <a:ext cx="6313420" cy="4287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FCEAB98-CF8F-0242-956F-17509B1B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97" y="1488544"/>
            <a:ext cx="2682875" cy="3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350" dirty="0">
                <a:latin typeface="+mn-lt"/>
              </a:rPr>
              <a:t>Interests</a:t>
            </a:r>
            <a:endParaRPr lang="en-US" sz="1800" dirty="0">
              <a:latin typeface="+mn-lt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18F5A06-C6BB-734A-AE10-00E181BE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46" y="2061355"/>
            <a:ext cx="2133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50" dirty="0">
                <a:latin typeface="+mn-lt"/>
              </a:rPr>
              <a:t>Classroom</a:t>
            </a:r>
            <a:r>
              <a:rPr lang="en-US" sz="1500" dirty="0">
                <a:latin typeface="+mn-lt"/>
              </a:rPr>
              <a:t> Strengths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1658C0D5-BA63-984C-BDEE-B4825681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120" y="2060866"/>
            <a:ext cx="2133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50" dirty="0">
                <a:latin typeface="+mn-lt"/>
              </a:rPr>
              <a:t>Classroom Stretches</a:t>
            </a: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38568195-5C16-814F-BB22-F8AD7682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631" y="1247114"/>
            <a:ext cx="2176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(adapted from Brownlie &amp; King, 2000)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7758BEBE-7CF8-B54D-8B43-72B93E5DB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254" y="2059011"/>
            <a:ext cx="3031587" cy="10954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C4B50FE8-1B67-3A4B-81EF-A4EDB9CAF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97" y="3320264"/>
            <a:ext cx="195438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dirty="0"/>
              <a:t>Class Wide Structures</a:t>
            </a: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A259CDD0-822A-8544-A980-A53BE559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797" y="3300078"/>
            <a:ext cx="300434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dirty="0"/>
              <a:t>Class Wide Goals/ Competencies</a:t>
            </a: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38953BA2-AD2F-CC40-94B3-AFD153A21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253" y="4535763"/>
            <a:ext cx="1143000" cy="11929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0FB82F91-C85B-2F48-AB72-D2821C3F2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253" y="4535761"/>
            <a:ext cx="1371600" cy="11929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F2D9C38B-3D84-F748-9883-617C9C5C0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853" y="4543939"/>
            <a:ext cx="1371600" cy="11843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0451104D-B157-CA4B-904E-CE66A8FF2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453" y="4543939"/>
            <a:ext cx="1371600" cy="11843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7D66CA19-9155-5347-BEFE-81F7A08E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054" y="4535408"/>
            <a:ext cx="1057321" cy="11929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4829F1C9-8F98-6547-A8D9-3B80A1E9A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447" y="4775834"/>
            <a:ext cx="8755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dirty="0"/>
              <a:t>Medical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FD54FC0A-8660-8E41-AC8E-76ABA858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646" y="4785047"/>
            <a:ext cx="10599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dirty="0"/>
              <a:t>Language</a:t>
            </a:r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EC3AC102-C692-8946-A1E6-F7A8FE499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49" y="4785047"/>
            <a:ext cx="9108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dirty="0"/>
              <a:t>Learning</a:t>
            </a: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7B294DFD-AD46-FA41-9DF6-37FD33200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448" y="4785047"/>
            <a:ext cx="15408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/>
              <a:t>Socio-Emotional</a:t>
            </a:r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3B7686A8-5A0F-9C46-B2AE-CEE1BCBFD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729" y="4793274"/>
            <a:ext cx="6639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/>
              <a:t>Other</a:t>
            </a:r>
          </a:p>
        </p:txBody>
      </p:sp>
      <p:sp>
        <p:nvSpPr>
          <p:cNvPr id="49" name="Rectangle 18">
            <a:extLst>
              <a:ext uri="{FF2B5EF4-FFF2-40B4-BE49-F238E27FC236}">
                <a16:creationId xmlns:a16="http://schemas.microsoft.com/office/drawing/2014/main" id="{D311FC85-EBDA-DD4A-99CA-2DB00C6E5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080" y="2059011"/>
            <a:ext cx="3031804" cy="10954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" name="Rectangle 18">
            <a:extLst>
              <a:ext uri="{FF2B5EF4-FFF2-40B4-BE49-F238E27FC236}">
                <a16:creationId xmlns:a16="http://schemas.microsoft.com/office/drawing/2014/main" id="{E6538178-F516-7E46-A7D6-032CEBBA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97" y="3313897"/>
            <a:ext cx="3033044" cy="108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" name="Rectangle 18">
            <a:extLst>
              <a:ext uri="{FF2B5EF4-FFF2-40B4-BE49-F238E27FC236}">
                <a16:creationId xmlns:a16="http://schemas.microsoft.com/office/drawing/2014/main" id="{CED5CAFB-7F98-2C41-A3C0-F2417A843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462" y="3311524"/>
            <a:ext cx="3031421" cy="10827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" name="Rectangle 21">
            <a:extLst>
              <a:ext uri="{FF2B5EF4-FFF2-40B4-BE49-F238E27FC236}">
                <a16:creationId xmlns:a16="http://schemas.microsoft.com/office/drawing/2014/main" id="{01E0BD4D-73F3-1A4D-8552-A4177384F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799" y="4543939"/>
            <a:ext cx="6306576" cy="23293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dirty="0"/>
              <a:t>Individual Considerations</a:t>
            </a: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6B4FE174-505C-A547-AAA7-020553225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421" y="852961"/>
            <a:ext cx="6846579" cy="514778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7352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3" y="314792"/>
            <a:ext cx="8907307" cy="61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6371"/>
            <a:ext cx="8913813" cy="13488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Who are our pilots? </a:t>
            </a:r>
            <a:br>
              <a:rPr lang="en-US" dirty="0"/>
            </a:br>
            <a:r>
              <a:rPr lang="en-US" dirty="0"/>
              <a:t>What do they bring?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3408692" y="2001609"/>
            <a:ext cx="2744477" cy="2803057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08692" y="3531038"/>
            <a:ext cx="2744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WHO </a:t>
            </a:r>
          </a:p>
          <a:p>
            <a:pPr algn="ctr"/>
            <a:r>
              <a:rPr lang="en-US" sz="3200" b="1" dirty="0"/>
              <a:t>are we?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0015" y="5853186"/>
            <a:ext cx="6517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Response to </a:t>
            </a:r>
            <a:r>
              <a:rPr lang="en-US" sz="3200" b="1" dirty="0">
                <a:solidFill>
                  <a:schemeClr val="tx2"/>
                </a:solidFill>
              </a:rPr>
              <a:t>Intervention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08832" y="5688209"/>
            <a:ext cx="2496818" cy="7497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89463" y="5688209"/>
            <a:ext cx="2130437" cy="905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27422" y="5168633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instruction</a:t>
            </a:r>
          </a:p>
        </p:txBody>
      </p:sp>
    </p:spTree>
    <p:extLst>
      <p:ext uri="{BB962C8B-B14F-4D97-AF65-F5344CB8AC3E}">
        <p14:creationId xmlns:p14="http://schemas.microsoft.com/office/powerpoint/2010/main" val="13049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053260" y="468197"/>
            <a:ext cx="7240740" cy="5695765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2100064" y="459463"/>
            <a:ext cx="5142366" cy="4063038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3338616" y="468678"/>
            <a:ext cx="2684103" cy="2126326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39599" y="5773052"/>
            <a:ext cx="101488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Tier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84320" y="4123834"/>
            <a:ext cx="1015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Tier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28916" y="2186916"/>
            <a:ext cx="10151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Tier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2920999" cy="1077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RTI Triangle</a:t>
            </a:r>
          </a:p>
          <a:p>
            <a:r>
              <a:rPr lang="en-US" sz="3200" b="1" dirty="0"/>
              <a:t>Lens:</a:t>
            </a:r>
          </a:p>
        </p:txBody>
      </p:sp>
      <p:sp>
        <p:nvSpPr>
          <p:cNvPr id="31" name="Right Arrow 30"/>
          <p:cNvSpPr/>
          <p:nvPr/>
        </p:nvSpPr>
        <p:spPr>
          <a:xfrm rot="18200052">
            <a:off x="-986402" y="3126376"/>
            <a:ext cx="6729741" cy="292098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9804" y="6428165"/>
            <a:ext cx="8989115" cy="42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/>
                </a:solidFill>
              </a:rPr>
              <a:t>Inclusion Planning Workshop							          		Shelley Moore 2017</a:t>
            </a:r>
          </a:p>
        </p:txBody>
      </p:sp>
      <p:sp>
        <p:nvSpPr>
          <p:cNvPr id="17" name="Rectangle 16"/>
          <p:cNvSpPr/>
          <p:nvPr/>
        </p:nvSpPr>
        <p:spPr>
          <a:xfrm rot="18190670">
            <a:off x="79562" y="2573693"/>
            <a:ext cx="4293710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Intensity of </a:t>
            </a:r>
            <a:r>
              <a:rPr lang="en-US" sz="2800" b="1" dirty="0">
                <a:solidFill>
                  <a:schemeClr val="accent2"/>
                </a:solidFill>
              </a:rPr>
              <a:t>support</a:t>
            </a:r>
          </a:p>
        </p:txBody>
      </p:sp>
      <p:sp>
        <p:nvSpPr>
          <p:cNvPr id="18" name="Right Arrow 17"/>
          <p:cNvSpPr/>
          <p:nvPr/>
        </p:nvSpPr>
        <p:spPr>
          <a:xfrm rot="3407472">
            <a:off x="3518430" y="3102214"/>
            <a:ext cx="6729741" cy="292098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3420062">
            <a:off x="6005071" y="3657531"/>
            <a:ext cx="3526288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Number of </a:t>
            </a:r>
            <a:r>
              <a:rPr lang="en-US" sz="2800" b="1" dirty="0">
                <a:solidFill>
                  <a:schemeClr val="accent2"/>
                </a:solidFill>
              </a:rPr>
              <a:t>people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6646" y="1194851"/>
            <a:ext cx="1930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Who needs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the most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support?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5936" y="5482936"/>
            <a:ext cx="193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Who need the most challenge?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Donut 1"/>
          <p:cNvSpPr/>
          <p:nvPr/>
        </p:nvSpPr>
        <p:spPr>
          <a:xfrm>
            <a:off x="21824" y="-4792"/>
            <a:ext cx="2248806" cy="1515539"/>
          </a:xfrm>
          <a:prstGeom prst="donut">
            <a:avLst>
              <a:gd name="adj" fmla="val 2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21" idx="2"/>
          </p:cNvCxnSpPr>
          <p:nvPr/>
        </p:nvCxnSpPr>
        <p:spPr>
          <a:xfrm flipH="1">
            <a:off x="4641809" y="2118181"/>
            <a:ext cx="60147" cy="32059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65" y="227056"/>
            <a:ext cx="615474" cy="6154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485" y="4854355"/>
            <a:ext cx="615474" cy="6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25399" y="704237"/>
            <a:ext cx="7240740" cy="5695765"/>
          </a:xfrm>
          <a:prstGeom prst="triangle">
            <a:avLst/>
          </a:prstGeom>
          <a:solidFill>
            <a:srgbClr val="EBF1DE"/>
          </a:solidFill>
          <a:ln>
            <a:solidFill>
              <a:schemeClr val="accent3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187443" y="683453"/>
            <a:ext cx="5142366" cy="40630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410755" y="683453"/>
            <a:ext cx="2684103" cy="212632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7787" y="6030670"/>
            <a:ext cx="1014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Tier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2672" y="4360489"/>
            <a:ext cx="1015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Tier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13158" y="2411671"/>
            <a:ext cx="1015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Tier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31422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RTI Triangle</a:t>
            </a:r>
          </a:p>
          <a:p>
            <a:r>
              <a:rPr lang="en-US" sz="2800" dirty="0"/>
              <a:t>Lens: Science 10 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7235961" y="1389416"/>
            <a:ext cx="1201023" cy="414172"/>
          </a:xfrm>
          <a:prstGeom prst="rightArrow">
            <a:avLst/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235961" y="3412358"/>
            <a:ext cx="1209595" cy="414172"/>
          </a:xfrm>
          <a:prstGeom prst="right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235961" y="5125697"/>
            <a:ext cx="1272026" cy="414172"/>
          </a:xfrm>
          <a:prstGeom prst="right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54884" y="6428164"/>
            <a:ext cx="8989115" cy="42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Co-planning for All												Shelley Moore 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3377644" y="1399975"/>
            <a:ext cx="902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Rocky</a:t>
            </a:r>
          </a:p>
          <a:p>
            <a:r>
              <a:rPr lang="en-US" b="1" dirty="0" err="1"/>
              <a:t>Keelor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372572" y="2580103"/>
            <a:ext cx="794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Keisha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41077" y="3219607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Jordyn</a:t>
            </a:r>
            <a:endParaRPr lang="en-US" dirty="0"/>
          </a:p>
          <a:p>
            <a:r>
              <a:rPr lang="en-US" dirty="0"/>
              <a:t>Jamie</a:t>
            </a:r>
          </a:p>
          <a:p>
            <a:r>
              <a:rPr lang="en-US" dirty="0"/>
              <a:t>Johnny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6394" y="3143407"/>
            <a:ext cx="9322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Sarah</a:t>
            </a:r>
          </a:p>
          <a:p>
            <a:r>
              <a:rPr lang="en-US" dirty="0"/>
              <a:t>Michael</a:t>
            </a:r>
          </a:p>
          <a:p>
            <a:r>
              <a:rPr lang="en-US" dirty="0"/>
              <a:t>Raven</a:t>
            </a:r>
          </a:p>
          <a:p>
            <a:r>
              <a:rPr lang="en-US" dirty="0" err="1"/>
              <a:t>Colten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377821" y="4931157"/>
            <a:ext cx="2995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Rae		Josh H.	Adam 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88345" y="5903669"/>
            <a:ext cx="4711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Kaitlyn</a:t>
            </a:r>
            <a:r>
              <a:rPr lang="en-US" dirty="0"/>
              <a:t>	Blake	Jared	Josh N.	 Nick 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7443" y="4988992"/>
            <a:ext cx="1008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Reece</a:t>
            </a:r>
          </a:p>
          <a:p>
            <a:r>
              <a:rPr lang="en-US" dirty="0"/>
              <a:t>Joel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1347" y="5257338"/>
            <a:ext cx="1325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Kyle</a:t>
            </a:r>
          </a:p>
          <a:p>
            <a:r>
              <a:rPr lang="en-US" dirty="0"/>
              <a:t>Isaiah</a:t>
            </a:r>
          </a:p>
        </p:txBody>
      </p:sp>
    </p:spTree>
    <p:extLst>
      <p:ext uri="{BB962C8B-B14F-4D97-AF65-F5344CB8AC3E}">
        <p14:creationId xmlns:p14="http://schemas.microsoft.com/office/powerpoint/2010/main" val="326210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25399" y="704237"/>
            <a:ext cx="7240740" cy="5695765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410755" y="683453"/>
            <a:ext cx="2684103" cy="2126326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6203" y="5984200"/>
            <a:ext cx="101488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Tier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2672" y="4360489"/>
            <a:ext cx="1015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Tier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13158" y="2411671"/>
            <a:ext cx="1015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Tier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3733714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b="1" dirty="0"/>
              <a:t>RTI Triangle: Kindergarten</a:t>
            </a:r>
          </a:p>
          <a:p>
            <a:r>
              <a:rPr lang="en-US" sz="2000" b="1" dirty="0"/>
              <a:t>Lens: </a:t>
            </a:r>
            <a:r>
              <a:rPr lang="en-US" sz="2000" b="1" dirty="0">
                <a:solidFill>
                  <a:srgbClr val="FF0000"/>
                </a:solidFill>
              </a:rPr>
              <a:t>Math/Creative thinking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7235961" y="1389416"/>
            <a:ext cx="1201023" cy="41417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235961" y="3412358"/>
            <a:ext cx="1209595" cy="41417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235961" y="5125697"/>
            <a:ext cx="1272026" cy="41417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4884" y="6428164"/>
            <a:ext cx="8989115" cy="42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Co-planning for All										Shelley Moore 2016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1187443" y="683453"/>
            <a:ext cx="5142366" cy="4063038"/>
          </a:xfrm>
          <a:prstGeom prst="triangl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6923" y="729914"/>
            <a:ext cx="0" cy="5698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8155645">
            <a:off x="346634" y="2860886"/>
            <a:ext cx="301739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Content: Number Sense</a:t>
            </a:r>
          </a:p>
        </p:txBody>
      </p:sp>
      <p:sp>
        <p:nvSpPr>
          <p:cNvPr id="21" name="Rectangle 20"/>
          <p:cNvSpPr/>
          <p:nvPr/>
        </p:nvSpPr>
        <p:spPr>
          <a:xfrm rot="3470307">
            <a:off x="3574048" y="3005039"/>
            <a:ext cx="4269263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Competency: Creative thinking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66555" y="2042339"/>
            <a:ext cx="676425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Jade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67440" y="3012046"/>
            <a:ext cx="885621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Jade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4127" y="4841340"/>
            <a:ext cx="2645416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Site </a:t>
            </a:r>
            <a:r>
              <a:rPr lang="en-US" sz="1400" dirty="0" err="1"/>
              <a:t>Caden</a:t>
            </a:r>
            <a:r>
              <a:rPr lang="en-US" sz="1400" dirty="0"/>
              <a:t>	</a:t>
            </a:r>
            <a:r>
              <a:rPr lang="en-US" sz="1400" dirty="0" err="1"/>
              <a:t>Breann</a:t>
            </a:r>
            <a:r>
              <a:rPr lang="en-US" sz="1400" dirty="0"/>
              <a:t> </a:t>
            </a:r>
            <a:r>
              <a:rPr lang="en-US" sz="1400" dirty="0" err="1"/>
              <a:t>Rache</a:t>
            </a:r>
            <a:r>
              <a:rPr lang="en-US" sz="1400" dirty="0"/>
              <a:t> Annabel </a:t>
            </a:r>
            <a:r>
              <a:rPr lang="en-US" sz="1400" dirty="0" err="1"/>
              <a:t>Johnathan</a:t>
            </a:r>
            <a:r>
              <a:rPr lang="en-US" sz="1400" dirty="0"/>
              <a:t> Ethan</a:t>
            </a:r>
          </a:p>
          <a:p>
            <a:pPr algn="r"/>
            <a:r>
              <a:rPr lang="en-US" sz="1400" dirty="0"/>
              <a:t>Kendra 	Alyssa</a:t>
            </a:r>
          </a:p>
          <a:p>
            <a:pPr algn="r"/>
            <a:r>
              <a:rPr lang="en-US" sz="1400" dirty="0"/>
              <a:t>Eric	 Z</a:t>
            </a:r>
          </a:p>
          <a:p>
            <a:pPr algn="r"/>
            <a:r>
              <a:rPr lang="en-US" sz="1400" dirty="0"/>
              <a:t>Joanna	Monica</a:t>
            </a:r>
          </a:p>
          <a:p>
            <a:pPr algn="r"/>
            <a:r>
              <a:rPr lang="en-US" sz="1400" dirty="0"/>
              <a:t>Alexandria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7314" y="4137595"/>
            <a:ext cx="1813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Kendra 	Alyssa</a:t>
            </a:r>
          </a:p>
          <a:p>
            <a:pPr algn="ctr"/>
            <a:r>
              <a:rPr lang="en-US" sz="1400" dirty="0"/>
              <a:t>Eric	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2702" y="5813390"/>
            <a:ext cx="2456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Monica</a:t>
            </a:r>
          </a:p>
          <a:p>
            <a:pPr algn="ctr"/>
            <a:r>
              <a:rPr lang="en-US" sz="1400" dirty="0"/>
              <a:t>Alexandria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62672" y="3241754"/>
            <a:ext cx="2265635" cy="116955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Sara  </a:t>
            </a:r>
            <a:r>
              <a:rPr lang="en-US" sz="1400" dirty="0" err="1"/>
              <a:t>Jennilyn</a:t>
            </a:r>
            <a:r>
              <a:rPr lang="en-US" sz="1400" dirty="0"/>
              <a:t>	  </a:t>
            </a:r>
          </a:p>
          <a:p>
            <a:pPr algn="r"/>
            <a:r>
              <a:rPr lang="en-US" sz="1400" dirty="0"/>
              <a:t> Aiden </a:t>
            </a:r>
            <a:r>
              <a:rPr lang="en-US" sz="1400" dirty="0" err="1"/>
              <a:t>Breanna</a:t>
            </a:r>
            <a:r>
              <a:rPr lang="en-US" sz="1400" dirty="0"/>
              <a:t>   </a:t>
            </a:r>
          </a:p>
          <a:p>
            <a:pPr algn="r"/>
            <a:r>
              <a:rPr lang="en-US" sz="1400" dirty="0"/>
              <a:t>	Kim	</a:t>
            </a:r>
            <a:r>
              <a:rPr lang="en-US" sz="1400" dirty="0" err="1"/>
              <a:t>Kayl</a:t>
            </a:r>
            <a:r>
              <a:rPr lang="en-US" sz="1400" dirty="0"/>
              <a:t> Kelly    Nadia Aida	Sam Maria   Megan  Jackson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7440" y="3312461"/>
            <a:ext cx="1613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Site </a:t>
            </a:r>
            <a:r>
              <a:rPr lang="en-US" sz="1200" dirty="0" err="1"/>
              <a:t>Caden</a:t>
            </a:r>
            <a:r>
              <a:rPr lang="en-US" sz="1200" dirty="0"/>
              <a:t>	</a:t>
            </a:r>
            <a:r>
              <a:rPr lang="en-US" sz="1200" dirty="0" err="1"/>
              <a:t>Breann</a:t>
            </a:r>
            <a:r>
              <a:rPr lang="en-US" sz="1200" dirty="0"/>
              <a:t> </a:t>
            </a:r>
            <a:r>
              <a:rPr lang="en-US" sz="1200" dirty="0" err="1"/>
              <a:t>Rache</a:t>
            </a:r>
            <a:r>
              <a:rPr lang="en-US" sz="1200" dirty="0"/>
              <a:t> Annabel </a:t>
            </a:r>
            <a:r>
              <a:rPr lang="en-US" sz="1200" dirty="0" err="1"/>
              <a:t>Johnathan</a:t>
            </a:r>
            <a:r>
              <a:rPr lang="en-US" sz="1200" dirty="0"/>
              <a:t> Ethan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47" y="2088505"/>
            <a:ext cx="94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 </a:t>
            </a:r>
            <a:r>
              <a:rPr lang="en-US" sz="1200" dirty="0" err="1"/>
              <a:t>Breanna</a:t>
            </a:r>
            <a:r>
              <a:rPr lang="en-US" sz="1200" dirty="0"/>
              <a:t>   </a:t>
            </a:r>
          </a:p>
          <a:p>
            <a:pPr algn="r"/>
            <a:r>
              <a:rPr lang="en-US" sz="1200" dirty="0"/>
              <a:t>	Kim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67440" y="4729821"/>
            <a:ext cx="2394251" cy="116955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Sara  </a:t>
            </a:r>
            <a:r>
              <a:rPr lang="en-US" sz="1400" dirty="0" err="1"/>
              <a:t>Jennilyn</a:t>
            </a:r>
            <a:r>
              <a:rPr lang="en-US" sz="1400" dirty="0"/>
              <a:t>	  </a:t>
            </a:r>
          </a:p>
          <a:p>
            <a:pPr algn="r"/>
            <a:r>
              <a:rPr lang="en-US" sz="1400" dirty="0"/>
              <a:t> Aiden </a:t>
            </a:r>
            <a:r>
              <a:rPr lang="en-US" sz="1400" dirty="0" err="1"/>
              <a:t>Breanna</a:t>
            </a:r>
            <a:r>
              <a:rPr lang="en-US" sz="1400" dirty="0"/>
              <a:t>   </a:t>
            </a:r>
          </a:p>
          <a:p>
            <a:pPr algn="r"/>
            <a:r>
              <a:rPr lang="en-US" sz="1400" dirty="0"/>
              <a:t>	Kim	</a:t>
            </a:r>
            <a:r>
              <a:rPr lang="en-US" sz="1400" dirty="0" err="1"/>
              <a:t>Kayl</a:t>
            </a:r>
            <a:r>
              <a:rPr lang="en-US" sz="1400" dirty="0"/>
              <a:t> Kelly    Nadia Aida	Sam Maria   Megan  Jackson</a:t>
            </a:r>
          </a:p>
        </p:txBody>
      </p:sp>
    </p:spTree>
    <p:extLst>
      <p:ext uri="{BB962C8B-B14F-4D97-AF65-F5344CB8AC3E}">
        <p14:creationId xmlns:p14="http://schemas.microsoft.com/office/powerpoint/2010/main" val="175282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2" y="143435"/>
            <a:ext cx="3492068" cy="295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2" y="3469341"/>
            <a:ext cx="3492068" cy="2951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50" y="143435"/>
            <a:ext cx="3492068" cy="2951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50" y="3469340"/>
            <a:ext cx="3492068" cy="29516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7006" y="3095064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Literacy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77477" y="3095064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Numeracy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89186" y="6398094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Behaviour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44854" y="63980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Social Emotional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0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5621F-CF7A-D648-BAFD-FCB0C805D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9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67A2E1-0213-7245-94B6-627407E55444}"/>
              </a:ext>
            </a:extLst>
          </p:cNvPr>
          <p:cNvGraphicFramePr/>
          <p:nvPr>
            <p:extLst/>
          </p:nvPr>
        </p:nvGraphicFramePr>
        <p:xfrm>
          <a:off x="1619574" y="2350000"/>
          <a:ext cx="609083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5A6EA72-6FAB-D94D-8E15-61B55E60115A}"/>
              </a:ext>
            </a:extLst>
          </p:cNvPr>
          <p:cNvSpPr txBox="1"/>
          <p:nvPr/>
        </p:nvSpPr>
        <p:spPr>
          <a:xfrm>
            <a:off x="1485243" y="965006"/>
            <a:ext cx="634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Educational Architects: </a:t>
            </a:r>
          </a:p>
          <a:p>
            <a:pPr algn="ctr"/>
            <a:r>
              <a:rPr lang="en-US" sz="2400" b="1" dirty="0"/>
              <a:t>Designing with Equity in Mind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2F37-5439-4C41-9FE1-254E154B0673}"/>
              </a:ext>
            </a:extLst>
          </p:cNvPr>
          <p:cNvSpPr txBox="1"/>
          <p:nvPr/>
        </p:nvSpPr>
        <p:spPr>
          <a:xfrm>
            <a:off x="3777775" y="2061377"/>
            <a:ext cx="21868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What are we teaching?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959F0D-ADE7-2046-8311-BC763BC37D31}"/>
              </a:ext>
            </a:extLst>
          </p:cNvPr>
          <p:cNvSpPr/>
          <p:nvPr/>
        </p:nvSpPr>
        <p:spPr>
          <a:xfrm>
            <a:off x="3959556" y="3874001"/>
            <a:ext cx="15921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/>
              <a:t>Students</a:t>
            </a:r>
            <a:endParaRPr lang="en-US" sz="27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AA2286-6295-A145-AA55-A86768AD2219}"/>
              </a:ext>
            </a:extLst>
          </p:cNvPr>
          <p:cNvSpPr txBox="1"/>
          <p:nvPr/>
        </p:nvSpPr>
        <p:spPr>
          <a:xfrm>
            <a:off x="3825481" y="4220248"/>
            <a:ext cx="2137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Who are we Teaching?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C0CDAA-6669-E240-A76D-92785D6CC8C2}"/>
              </a:ext>
            </a:extLst>
          </p:cNvPr>
          <p:cNvSpPr txBox="1"/>
          <p:nvPr/>
        </p:nvSpPr>
        <p:spPr>
          <a:xfrm>
            <a:off x="5693753" y="5427145"/>
            <a:ext cx="2310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teach them?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7D49E9-68F1-8F4A-A535-623B9E16540D}"/>
              </a:ext>
            </a:extLst>
          </p:cNvPr>
          <p:cNvSpPr txBox="1"/>
          <p:nvPr/>
        </p:nvSpPr>
        <p:spPr>
          <a:xfrm>
            <a:off x="1748758" y="5427145"/>
            <a:ext cx="2436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support them?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DBD19C-FA7A-2547-A488-8514B07655AB}"/>
              </a:ext>
            </a:extLst>
          </p:cNvPr>
          <p:cNvSpPr txBox="1"/>
          <p:nvPr/>
        </p:nvSpPr>
        <p:spPr>
          <a:xfrm rot="18635059">
            <a:off x="2909183" y="3389253"/>
            <a:ext cx="11320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Curriculum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6856F7-C387-1C4C-924C-77ACC2D7ED13}"/>
              </a:ext>
            </a:extLst>
          </p:cNvPr>
          <p:cNvSpPr txBox="1"/>
          <p:nvPr/>
        </p:nvSpPr>
        <p:spPr>
          <a:xfrm>
            <a:off x="4116546" y="5097801"/>
            <a:ext cx="10839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</a:t>
            </a:r>
          </a:p>
          <a:p>
            <a:pPr algn="ctr"/>
            <a:r>
              <a:rPr lang="en-US" sz="1350" dirty="0"/>
              <a:t>Supports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0BD133-9E2E-E443-A2E8-F2147BD93E69}"/>
              </a:ext>
            </a:extLst>
          </p:cNvPr>
          <p:cNvSpPr txBox="1"/>
          <p:nvPr/>
        </p:nvSpPr>
        <p:spPr>
          <a:xfrm rot="2966135">
            <a:off x="5385263" y="3405751"/>
            <a:ext cx="1133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Assessment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4F7BD8-B27A-404B-8B99-67CC7CFADD29}"/>
              </a:ext>
            </a:extLst>
          </p:cNvPr>
          <p:cNvSpPr/>
          <p:nvPr/>
        </p:nvSpPr>
        <p:spPr>
          <a:xfrm>
            <a:off x="1720196" y="4440159"/>
            <a:ext cx="2105285" cy="1217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9AF4CC-EB14-A244-B7D0-620E84327C3B}"/>
              </a:ext>
            </a:extLst>
          </p:cNvPr>
          <p:cNvSpPr/>
          <p:nvPr/>
        </p:nvSpPr>
        <p:spPr>
          <a:xfrm>
            <a:off x="3702964" y="4550465"/>
            <a:ext cx="2105285" cy="1217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7464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55A10-50E0-4C4D-8D2C-1132C39C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F89D-2266-C943-8816-083030E8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Thinking back! Looking forward!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105CB-2C46-E14D-8DDD-C3003D4B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big ideas that you remember from our last session?</a:t>
            </a:r>
          </a:p>
          <a:p>
            <a:r>
              <a:rPr lang="en-US" dirty="0"/>
              <a:t>What have you tried since out last session?</a:t>
            </a:r>
          </a:p>
          <a:p>
            <a:r>
              <a:rPr lang="en-US" dirty="0"/>
              <a:t>What did you notice?</a:t>
            </a:r>
          </a:p>
          <a:p>
            <a:r>
              <a:rPr lang="en-US" dirty="0"/>
              <a:t>What questions are coming up?</a:t>
            </a:r>
          </a:p>
        </p:txBody>
      </p:sp>
    </p:spTree>
    <p:extLst>
      <p:ext uri="{BB962C8B-B14F-4D97-AF65-F5344CB8AC3E}">
        <p14:creationId xmlns:p14="http://schemas.microsoft.com/office/powerpoint/2010/main" val="234185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9F477-6558-924E-950B-D78FA8E0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633C-03DE-0A4F-845A-EECCB3AA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03" y="2045233"/>
            <a:ext cx="3627521" cy="3627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437B7-402D-7248-94F8-D0216DBBEF08}"/>
              </a:ext>
            </a:extLst>
          </p:cNvPr>
          <p:cNvSpPr txBox="1"/>
          <p:nvPr/>
        </p:nvSpPr>
        <p:spPr>
          <a:xfrm>
            <a:off x="5757110" y="2860507"/>
            <a:ext cx="700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literacy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8018D-B2FC-9F48-B779-8595F245FF3D}"/>
              </a:ext>
            </a:extLst>
          </p:cNvPr>
          <p:cNvSpPr txBox="1"/>
          <p:nvPr/>
        </p:nvSpPr>
        <p:spPr>
          <a:xfrm>
            <a:off x="5664200" y="3290500"/>
            <a:ext cx="8848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numeracy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43C93-B38D-6A47-85D8-90AE847A777F}"/>
              </a:ext>
            </a:extLst>
          </p:cNvPr>
          <p:cNvSpPr txBox="1"/>
          <p:nvPr/>
        </p:nvSpPr>
        <p:spPr>
          <a:xfrm>
            <a:off x="5737153" y="3720493"/>
            <a:ext cx="6957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trauma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1F418-AC07-EC49-8B06-912354F71006}"/>
              </a:ext>
            </a:extLst>
          </p:cNvPr>
          <p:cNvSpPr txBox="1"/>
          <p:nvPr/>
        </p:nvSpPr>
        <p:spPr>
          <a:xfrm>
            <a:off x="5691171" y="4184521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behaviour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1F938-C866-6747-82A8-BB539ED5D963}"/>
              </a:ext>
            </a:extLst>
          </p:cNvPr>
          <p:cNvSpPr txBox="1"/>
          <p:nvPr/>
        </p:nvSpPr>
        <p:spPr>
          <a:xfrm>
            <a:off x="5808641" y="4940396"/>
            <a:ext cx="718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7FB88-C20F-D242-B1B3-1E17A296B117}"/>
              </a:ext>
            </a:extLst>
          </p:cNvPr>
          <p:cNvSpPr txBox="1"/>
          <p:nvPr/>
        </p:nvSpPr>
        <p:spPr>
          <a:xfrm>
            <a:off x="5937583" y="4562458"/>
            <a:ext cx="42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SLP</a:t>
            </a:r>
          </a:p>
        </p:txBody>
      </p:sp>
    </p:spTree>
    <p:extLst>
      <p:ext uri="{BB962C8B-B14F-4D97-AF65-F5344CB8AC3E}">
        <p14:creationId xmlns:p14="http://schemas.microsoft.com/office/powerpoint/2010/main" val="299199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2C8DA-05F3-DE4A-94CB-9257888A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5B674-F167-9546-B628-A2408DB98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240" y="1846712"/>
            <a:ext cx="3627521" cy="3627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B8620-4150-F040-A8D5-1926BE054D57}"/>
              </a:ext>
            </a:extLst>
          </p:cNvPr>
          <p:cNvSpPr txBox="1"/>
          <p:nvPr/>
        </p:nvSpPr>
        <p:spPr>
          <a:xfrm>
            <a:off x="3447047" y="2661987"/>
            <a:ext cx="699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literacy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42820-76CB-9B48-8FA9-4F66B1B63AAB}"/>
              </a:ext>
            </a:extLst>
          </p:cNvPr>
          <p:cNvSpPr txBox="1"/>
          <p:nvPr/>
        </p:nvSpPr>
        <p:spPr>
          <a:xfrm>
            <a:off x="3354136" y="3091980"/>
            <a:ext cx="8848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numeracy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BDD1-2D04-E540-ABCA-ADA40CC3E3BF}"/>
              </a:ext>
            </a:extLst>
          </p:cNvPr>
          <p:cNvSpPr txBox="1"/>
          <p:nvPr/>
        </p:nvSpPr>
        <p:spPr>
          <a:xfrm>
            <a:off x="3427090" y="3521973"/>
            <a:ext cx="6957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trauma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E811F-3677-0443-AB5C-14A62FAD0B29}"/>
              </a:ext>
            </a:extLst>
          </p:cNvPr>
          <p:cNvSpPr txBox="1"/>
          <p:nvPr/>
        </p:nvSpPr>
        <p:spPr>
          <a:xfrm>
            <a:off x="3381108" y="3986001"/>
            <a:ext cx="89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behaviour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1EFF6-6661-DD44-B43D-7971DBEE9172}"/>
              </a:ext>
            </a:extLst>
          </p:cNvPr>
          <p:cNvSpPr txBox="1"/>
          <p:nvPr/>
        </p:nvSpPr>
        <p:spPr>
          <a:xfrm>
            <a:off x="3498578" y="4741876"/>
            <a:ext cx="719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cultural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BC27C-99F2-754D-BD1B-F93F5ECD1CB0}"/>
              </a:ext>
            </a:extLst>
          </p:cNvPr>
          <p:cNvSpPr txBox="1"/>
          <p:nvPr/>
        </p:nvSpPr>
        <p:spPr>
          <a:xfrm>
            <a:off x="3627520" y="4363938"/>
            <a:ext cx="42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SLP</a:t>
            </a:r>
          </a:p>
        </p:txBody>
      </p:sp>
    </p:spTree>
    <p:extLst>
      <p:ext uri="{BB962C8B-B14F-4D97-AF65-F5344CB8AC3E}">
        <p14:creationId xmlns:p14="http://schemas.microsoft.com/office/powerpoint/2010/main" val="1655951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B1C48-C89E-D141-B792-BBBB04B9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5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B9936-C179-B947-B45A-AB65098F6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6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BBFEE-A3F9-334C-BF87-1FFDC702D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ross 3">
            <a:extLst>
              <a:ext uri="{FF2B5EF4-FFF2-40B4-BE49-F238E27FC236}">
                <a16:creationId xmlns:a16="http://schemas.microsoft.com/office/drawing/2014/main" id="{64B82A37-28E2-5E42-B6A6-C8A9BD54A5A4}"/>
              </a:ext>
            </a:extLst>
          </p:cNvPr>
          <p:cNvSpPr/>
          <p:nvPr/>
        </p:nvSpPr>
        <p:spPr>
          <a:xfrm rot="2763518">
            <a:off x="2005837" y="863725"/>
            <a:ext cx="5132326" cy="5130550"/>
          </a:xfrm>
          <a:prstGeom prst="plus">
            <a:avLst>
              <a:gd name="adj" fmla="val 4248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75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8666C-4A4B-204A-A73B-7629E83C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4585C-7ECB-8C48-8901-714E8934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781" y="1810618"/>
            <a:ext cx="3627521" cy="3627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61E6B-F397-3645-9316-AC1A30508375}"/>
              </a:ext>
            </a:extLst>
          </p:cNvPr>
          <p:cNvSpPr txBox="1"/>
          <p:nvPr/>
        </p:nvSpPr>
        <p:spPr>
          <a:xfrm>
            <a:off x="5558589" y="2625892"/>
            <a:ext cx="700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literacy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C11A9-D21C-FB43-AAD3-CDF09ACB09C9}"/>
              </a:ext>
            </a:extLst>
          </p:cNvPr>
          <p:cNvSpPr txBox="1"/>
          <p:nvPr/>
        </p:nvSpPr>
        <p:spPr>
          <a:xfrm>
            <a:off x="5465679" y="3055885"/>
            <a:ext cx="8848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numeracy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2D9B5-66EC-6D4B-A11F-AF3849185DE6}"/>
              </a:ext>
            </a:extLst>
          </p:cNvPr>
          <p:cNvSpPr txBox="1"/>
          <p:nvPr/>
        </p:nvSpPr>
        <p:spPr>
          <a:xfrm>
            <a:off x="5538632" y="3485878"/>
            <a:ext cx="6957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trauma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96E55-D8A1-0F40-89AA-F3C6D09177E9}"/>
              </a:ext>
            </a:extLst>
          </p:cNvPr>
          <p:cNvSpPr txBox="1"/>
          <p:nvPr/>
        </p:nvSpPr>
        <p:spPr>
          <a:xfrm>
            <a:off x="5492650" y="3949906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behaviour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A58DF-0CBD-1E47-9561-7D37B7C53ADB}"/>
              </a:ext>
            </a:extLst>
          </p:cNvPr>
          <p:cNvSpPr txBox="1"/>
          <p:nvPr/>
        </p:nvSpPr>
        <p:spPr>
          <a:xfrm>
            <a:off x="5610120" y="4705781"/>
            <a:ext cx="718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cultural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A54F2-8AE7-8043-8534-2426EBD3841E}"/>
              </a:ext>
            </a:extLst>
          </p:cNvPr>
          <p:cNvSpPr txBox="1"/>
          <p:nvPr/>
        </p:nvSpPr>
        <p:spPr>
          <a:xfrm>
            <a:off x="5739062" y="4327843"/>
            <a:ext cx="42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SLP</a:t>
            </a:r>
          </a:p>
        </p:txBody>
      </p:sp>
    </p:spTree>
    <p:extLst>
      <p:ext uri="{BB962C8B-B14F-4D97-AF65-F5344CB8AC3E}">
        <p14:creationId xmlns:p14="http://schemas.microsoft.com/office/powerpoint/2010/main" val="358386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99D37-B12A-984E-93F2-708D67D9F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C4DD3-9BF6-4440-A06C-BA149AA5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425" y="4393742"/>
            <a:ext cx="1026425" cy="1026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AEA57-32A3-0A4A-B528-1FBBA9442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869" y="3178738"/>
            <a:ext cx="1016981" cy="679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3C5D4-4CC1-0343-8B48-48D6333B0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97" y="4535632"/>
            <a:ext cx="804197" cy="603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D2B0E-46B5-E043-BFAF-C88F35A2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653" y="1906285"/>
            <a:ext cx="692642" cy="692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C0860-B92D-5F4E-9449-DC1EC43B7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724" y="5280669"/>
            <a:ext cx="1039944" cy="585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4A458-E288-7844-8CF3-9896D1A87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508" y="3181160"/>
            <a:ext cx="1037978" cy="6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567E3-ECC7-BD41-BA80-62EE9B507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77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524E-7964-C545-833E-C5FC3C52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5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135DD-655E-FD4A-8CF6-5E74BBFC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F89D-2266-C943-8816-083030E8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105CB-2C46-E14D-8DDD-C3003D4B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  <a:p>
            <a:r>
              <a:rPr lang="en-US" dirty="0"/>
              <a:t>Building Classroom Support Plans</a:t>
            </a:r>
          </a:p>
          <a:p>
            <a:r>
              <a:rPr lang="en-US" dirty="0"/>
              <a:t>Curriculum Design</a:t>
            </a:r>
          </a:p>
        </p:txBody>
      </p:sp>
    </p:spTree>
    <p:extLst>
      <p:ext uri="{BB962C8B-B14F-4D97-AF65-F5344CB8AC3E}">
        <p14:creationId xmlns:p14="http://schemas.microsoft.com/office/powerpoint/2010/main" val="2432249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75E27-1242-CB48-9353-742757775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4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4B4A7-CB8B-9242-86BC-EB2900D4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5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B308D-6452-BD40-817A-331E8D9B6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6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C8410-EFF0-5F4E-AD7A-FCD79CD6F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4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73C94-8ADE-184A-9636-50734C593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D0865-6C78-C04C-8ED4-5A2E1B389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1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92452-0471-E34B-A793-42EFD4E7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7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AF8FC-B5A8-774A-8E16-3149D3B3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1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6B552-7CB6-8A48-93B6-F38B39F3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4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2E184-6CDD-634D-B3BE-15D6D83D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66982-CDD9-2F4F-B42C-2DFA07E4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91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C22C2D-B32D-4549-8ECC-9FD85713EF1A}"/>
              </a:ext>
            </a:extLst>
          </p:cNvPr>
          <p:cNvSpPr txBox="1">
            <a:spLocks/>
          </p:cNvSpPr>
          <p:nvPr/>
        </p:nvSpPr>
        <p:spPr>
          <a:xfrm>
            <a:off x="4826777" y="2824458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/>
              <a:t>Students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04A25-E5EE-7F41-A787-2561A065AB1B}"/>
              </a:ext>
            </a:extLst>
          </p:cNvPr>
          <p:cNvGrpSpPr/>
          <p:nvPr/>
        </p:nvGrpSpPr>
        <p:grpSpPr>
          <a:xfrm rot="10800000">
            <a:off x="1849225" y="997543"/>
            <a:ext cx="4445150" cy="2548967"/>
            <a:chOff x="1946568" y="2525643"/>
            <a:chExt cx="5926866" cy="33986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2E9A1E4-85CC-A743-ABEA-DD439ABC5874}"/>
                </a:ext>
              </a:extLst>
            </p:cNvPr>
            <p:cNvSpPr/>
            <p:nvPr/>
          </p:nvSpPr>
          <p:spPr>
            <a:xfrm>
              <a:off x="1946568" y="3049661"/>
              <a:ext cx="2190499" cy="721869"/>
            </a:xfrm>
            <a:custGeom>
              <a:avLst/>
              <a:gdLst>
                <a:gd name="connsiteX0" fmla="*/ 0 w 2190499"/>
                <a:gd name="connsiteY0" fmla="*/ 0 h 721869"/>
                <a:gd name="connsiteX1" fmla="*/ 2190499 w 2190499"/>
                <a:gd name="connsiteY1" fmla="*/ 0 h 721869"/>
                <a:gd name="connsiteX2" fmla="*/ 2190499 w 2190499"/>
                <a:gd name="connsiteY2" fmla="*/ 721869 h 721869"/>
                <a:gd name="connsiteX3" fmla="*/ 0 w 2190499"/>
                <a:gd name="connsiteY3" fmla="*/ 721869 h 721869"/>
                <a:gd name="connsiteX4" fmla="*/ 0 w 2190499"/>
                <a:gd name="connsiteY4" fmla="*/ 0 h 7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499" h="721869">
                  <a:moveTo>
                    <a:pt x="0" y="0"/>
                  </a:moveTo>
                  <a:lnTo>
                    <a:pt x="2190499" y="0"/>
                  </a:lnTo>
                  <a:lnTo>
                    <a:pt x="2190499" y="721869"/>
                  </a:lnTo>
                  <a:lnTo>
                    <a:pt x="0" y="7218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958" tIns="40958" rIns="40958" bIns="40958" numCol="1" spcCol="1270" anchor="ctr" anchorCtr="0">
              <a:noAutofit/>
            </a:bodyPr>
            <a:lstStyle/>
            <a:p>
              <a:pPr algn="ctr" defTabSz="14335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E6702FF-625D-3C4F-838C-12A146ACA770}"/>
                </a:ext>
              </a:extLst>
            </p:cNvPr>
            <p:cNvSpPr/>
            <p:nvPr/>
          </p:nvSpPr>
          <p:spPr>
            <a:xfrm>
              <a:off x="1946568" y="4571835"/>
              <a:ext cx="2190499" cy="1352430"/>
            </a:xfrm>
            <a:custGeom>
              <a:avLst/>
              <a:gdLst>
                <a:gd name="connsiteX0" fmla="*/ 0 w 2190499"/>
                <a:gd name="connsiteY0" fmla="*/ 0 h 1352430"/>
                <a:gd name="connsiteX1" fmla="*/ 2190499 w 2190499"/>
                <a:gd name="connsiteY1" fmla="*/ 0 h 1352430"/>
                <a:gd name="connsiteX2" fmla="*/ 2190499 w 2190499"/>
                <a:gd name="connsiteY2" fmla="*/ 1352430 h 1352430"/>
                <a:gd name="connsiteX3" fmla="*/ 0 w 2190499"/>
                <a:gd name="connsiteY3" fmla="*/ 1352430 h 1352430"/>
                <a:gd name="connsiteX4" fmla="*/ 0 w 2190499"/>
                <a:gd name="connsiteY4" fmla="*/ 0 h 135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499" h="1352430">
                  <a:moveTo>
                    <a:pt x="0" y="0"/>
                  </a:moveTo>
                  <a:lnTo>
                    <a:pt x="2190499" y="0"/>
                  </a:lnTo>
                  <a:lnTo>
                    <a:pt x="2190499" y="1352430"/>
                  </a:lnTo>
                  <a:lnTo>
                    <a:pt x="0" y="13524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C7194C-0101-7943-8FA7-DD2272CF6046}"/>
                </a:ext>
              </a:extLst>
            </p:cNvPr>
            <p:cNvSpPr/>
            <p:nvPr/>
          </p:nvSpPr>
          <p:spPr>
            <a:xfrm>
              <a:off x="2334386" y="3927853"/>
              <a:ext cx="398272" cy="398272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E1041E3-581A-7C4E-954B-45311EB76452}"/>
                </a:ext>
              </a:extLst>
            </p:cNvPr>
            <p:cNvSpPr/>
            <p:nvPr/>
          </p:nvSpPr>
          <p:spPr>
            <a:xfrm>
              <a:off x="3407731" y="3879064"/>
              <a:ext cx="398272" cy="398272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97EE41-CDF5-7A42-B841-E11AB75604A9}"/>
                </a:ext>
              </a:extLst>
            </p:cNvPr>
            <p:cNvSpPr/>
            <p:nvPr/>
          </p:nvSpPr>
          <p:spPr>
            <a:xfrm>
              <a:off x="5844788" y="2525643"/>
              <a:ext cx="1864161" cy="1864161"/>
            </a:xfrm>
            <a:custGeom>
              <a:avLst/>
              <a:gdLst>
                <a:gd name="connsiteX0" fmla="*/ 0 w 1864161"/>
                <a:gd name="connsiteY0" fmla="*/ 932081 h 1864161"/>
                <a:gd name="connsiteX1" fmla="*/ 932081 w 1864161"/>
                <a:gd name="connsiteY1" fmla="*/ 0 h 1864161"/>
                <a:gd name="connsiteX2" fmla="*/ 1864162 w 1864161"/>
                <a:gd name="connsiteY2" fmla="*/ 932081 h 1864161"/>
                <a:gd name="connsiteX3" fmla="*/ 932081 w 1864161"/>
                <a:gd name="connsiteY3" fmla="*/ 1864162 h 1864161"/>
                <a:gd name="connsiteX4" fmla="*/ 0 w 1864161"/>
                <a:gd name="connsiteY4" fmla="*/ 932081 h 186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161" h="1864161">
                  <a:moveTo>
                    <a:pt x="0" y="932081"/>
                  </a:moveTo>
                  <a:cubicBezTo>
                    <a:pt x="0" y="417307"/>
                    <a:pt x="417307" y="0"/>
                    <a:pt x="932081" y="0"/>
                  </a:cubicBezTo>
                  <a:cubicBezTo>
                    <a:pt x="1446855" y="0"/>
                    <a:pt x="1864162" y="417307"/>
                    <a:pt x="1864162" y="932081"/>
                  </a:cubicBezTo>
                  <a:cubicBezTo>
                    <a:pt x="1864162" y="1446855"/>
                    <a:pt x="1446855" y="1864162"/>
                    <a:pt x="932081" y="1864162"/>
                  </a:cubicBezTo>
                  <a:cubicBezTo>
                    <a:pt x="417307" y="1864162"/>
                    <a:pt x="0" y="1446855"/>
                    <a:pt x="0" y="932081"/>
                  </a:cubicBez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50000">
                  <a:srgbClr val="00B050"/>
                </a:gs>
                <a:gs pos="100000">
                  <a:srgbClr val="00B050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750" tIns="204750" rIns="204750" bIns="204750" numCol="1" spcCol="1270" anchor="ctr" anchorCtr="0">
              <a:noAutofit/>
            </a:bodyPr>
            <a:lstStyle/>
            <a:p>
              <a:pPr algn="ctr" defTabSz="15001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576CA8-96AB-8B47-BD35-3B0250547A06}"/>
                </a:ext>
              </a:extLst>
            </p:cNvPr>
            <p:cNvSpPr/>
            <p:nvPr/>
          </p:nvSpPr>
          <p:spPr>
            <a:xfrm>
              <a:off x="5680303" y="4571835"/>
              <a:ext cx="2193131" cy="1352430"/>
            </a:xfrm>
            <a:custGeom>
              <a:avLst/>
              <a:gdLst>
                <a:gd name="connsiteX0" fmla="*/ 0 w 2193131"/>
                <a:gd name="connsiteY0" fmla="*/ 0 h 1352430"/>
                <a:gd name="connsiteX1" fmla="*/ 2193131 w 2193131"/>
                <a:gd name="connsiteY1" fmla="*/ 0 h 1352430"/>
                <a:gd name="connsiteX2" fmla="*/ 2193131 w 2193131"/>
                <a:gd name="connsiteY2" fmla="*/ 1352430 h 1352430"/>
                <a:gd name="connsiteX3" fmla="*/ 0 w 2193131"/>
                <a:gd name="connsiteY3" fmla="*/ 1352430 h 1352430"/>
                <a:gd name="connsiteX4" fmla="*/ 0 w 2193131"/>
                <a:gd name="connsiteY4" fmla="*/ 0 h 135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131" h="1352430">
                  <a:moveTo>
                    <a:pt x="0" y="0"/>
                  </a:moveTo>
                  <a:lnTo>
                    <a:pt x="2193131" y="0"/>
                  </a:lnTo>
                  <a:lnTo>
                    <a:pt x="2193131" y="1352430"/>
                  </a:lnTo>
                  <a:lnTo>
                    <a:pt x="0" y="13524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5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3A23697-89E9-3D4D-A9BD-DEEC20A53543}"/>
              </a:ext>
            </a:extLst>
          </p:cNvPr>
          <p:cNvSpPr txBox="1">
            <a:spLocks/>
          </p:cNvSpPr>
          <p:nvPr/>
        </p:nvSpPr>
        <p:spPr>
          <a:xfrm>
            <a:off x="2023073" y="2776165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Curriculum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27CB93-4E06-C442-9432-4D0512D99201}"/>
              </a:ext>
            </a:extLst>
          </p:cNvPr>
          <p:cNvSpPr/>
          <p:nvPr/>
        </p:nvSpPr>
        <p:spPr>
          <a:xfrm rot="10800000">
            <a:off x="5297843" y="2153018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75255-EB23-534B-8A6A-A8C302F1D864}"/>
              </a:ext>
            </a:extLst>
          </p:cNvPr>
          <p:cNvSpPr/>
          <p:nvPr/>
        </p:nvSpPr>
        <p:spPr>
          <a:xfrm rot="10800000">
            <a:off x="5308274" y="2508715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636540-AF22-AE42-AEC1-5478A7D5DC35}"/>
              </a:ext>
            </a:extLst>
          </p:cNvPr>
          <p:cNvSpPr/>
          <p:nvPr/>
        </p:nvSpPr>
        <p:spPr>
          <a:xfrm rot="10800000">
            <a:off x="5910167" y="2617289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896903-30DD-6248-B179-B61E25A954A1}"/>
              </a:ext>
            </a:extLst>
          </p:cNvPr>
          <p:cNvSpPr/>
          <p:nvPr/>
        </p:nvSpPr>
        <p:spPr>
          <a:xfrm rot="10800000">
            <a:off x="5606978" y="3155882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1A5E6F-9723-5A48-9D3F-B75814796A6E}"/>
              </a:ext>
            </a:extLst>
          </p:cNvPr>
          <p:cNvSpPr/>
          <p:nvPr/>
        </p:nvSpPr>
        <p:spPr>
          <a:xfrm rot="10800000">
            <a:off x="5242636" y="3134630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7DF40A-52F9-ED42-B4AB-EF8FDC15A139}"/>
              </a:ext>
            </a:extLst>
          </p:cNvPr>
          <p:cNvSpPr/>
          <p:nvPr/>
        </p:nvSpPr>
        <p:spPr>
          <a:xfrm rot="10800000">
            <a:off x="4794581" y="3147956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5B3967-C77D-F049-8310-6A44BB89AC5D}"/>
              </a:ext>
            </a:extLst>
          </p:cNvPr>
          <p:cNvSpPr/>
          <p:nvPr/>
        </p:nvSpPr>
        <p:spPr>
          <a:xfrm rot="10800000">
            <a:off x="4664963" y="2645713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6F371F-D34F-8E4C-91FC-D36B52FDA5EC}"/>
              </a:ext>
            </a:extLst>
          </p:cNvPr>
          <p:cNvSpPr/>
          <p:nvPr/>
        </p:nvSpPr>
        <p:spPr>
          <a:xfrm rot="10800000">
            <a:off x="5931827" y="3043998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B169BB-8B1F-F046-847B-C24AF95722EB}"/>
              </a:ext>
            </a:extLst>
          </p:cNvPr>
          <p:cNvSpPr/>
          <p:nvPr/>
        </p:nvSpPr>
        <p:spPr>
          <a:xfrm rot="10800000">
            <a:off x="5093285" y="3462878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EACD20-6AA8-FF4C-9B44-3E2C47E5199A}"/>
              </a:ext>
            </a:extLst>
          </p:cNvPr>
          <p:cNvSpPr/>
          <p:nvPr/>
        </p:nvSpPr>
        <p:spPr>
          <a:xfrm rot="10800000">
            <a:off x="5447195" y="3485414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7767D64-006D-BD4B-B2F6-97B97EB9378B}"/>
              </a:ext>
            </a:extLst>
          </p:cNvPr>
          <p:cNvSpPr/>
          <p:nvPr/>
        </p:nvSpPr>
        <p:spPr>
          <a:xfrm>
            <a:off x="3678188" y="2824457"/>
            <a:ext cx="763929" cy="323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34BA7A-5DE0-3945-B74B-FC5732EE606D}"/>
              </a:ext>
            </a:extLst>
          </p:cNvPr>
          <p:cNvSpPr/>
          <p:nvPr/>
        </p:nvSpPr>
        <p:spPr>
          <a:xfrm rot="10800000">
            <a:off x="6717359" y="2107644"/>
            <a:ext cx="298704" cy="29870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C313AD-0583-FE47-9C69-14CFEEE37860}"/>
              </a:ext>
            </a:extLst>
          </p:cNvPr>
          <p:cNvSpPr/>
          <p:nvPr/>
        </p:nvSpPr>
        <p:spPr>
          <a:xfrm rot="10800000">
            <a:off x="7172921" y="2399327"/>
            <a:ext cx="298704" cy="298704"/>
          </a:xfrm>
          <a:prstGeom prst="ellips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2887F0-99C2-534E-92BD-B45A1CC8A16F}"/>
              </a:ext>
            </a:extLst>
          </p:cNvPr>
          <p:cNvSpPr/>
          <p:nvPr/>
        </p:nvSpPr>
        <p:spPr>
          <a:xfrm rot="10800000">
            <a:off x="7258680" y="2932985"/>
            <a:ext cx="298704" cy="298704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ED99BD2-77B9-6C4E-8D27-046A4DD3E7DD}"/>
              </a:ext>
            </a:extLst>
          </p:cNvPr>
          <p:cNvSpPr/>
          <p:nvPr/>
        </p:nvSpPr>
        <p:spPr>
          <a:xfrm rot="10800000">
            <a:off x="7283427" y="3466643"/>
            <a:ext cx="298704" cy="298704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324866-DFAF-7840-926C-0E7380958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452" y="3761581"/>
            <a:ext cx="1867379" cy="11812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4F7CDB-1285-2744-9B90-09F4595D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45" y="3945064"/>
            <a:ext cx="2028335" cy="8661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86EA34-1E54-8140-A356-D375633AA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685" y="1815961"/>
            <a:ext cx="461094" cy="2916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AF4866-1A89-5D44-8F8D-114EC245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032" y="2151480"/>
            <a:ext cx="461094" cy="2916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212DC3-7392-B444-98DC-75C9025A1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332" y="2710003"/>
            <a:ext cx="461094" cy="2916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9A6658-DD2E-CA46-AF17-CF8636FD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43" y="3348273"/>
            <a:ext cx="461094" cy="2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F1A94-0B8F-0E4A-BCCF-0005B78E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7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933C6-E44B-6B41-9A75-35DD3FAB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9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FCEA-19F4-634B-8AFB-1284DC24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8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CFD68-1E22-BE40-A8C9-7E2F0CC90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2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53E46-9157-3645-A54D-122054083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9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75974-70A9-9843-9133-0214598E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74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A12BC-9B59-5649-91E0-9F03CAA3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6FC8F-2074-264F-B871-6B6418F0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7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D2C1C-43F4-E346-BA56-41AEE6B51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4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01FDF-426F-5B45-8B3F-EB2B8BE2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89EC0-C50D-F843-95CD-9976A01B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01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87D4BA-5404-5E40-8B48-BF17CA1D72C7}"/>
              </a:ext>
            </a:extLst>
          </p:cNvPr>
          <p:cNvSpPr txBox="1">
            <a:spLocks/>
          </p:cNvSpPr>
          <p:nvPr/>
        </p:nvSpPr>
        <p:spPr>
          <a:xfrm>
            <a:off x="2445496" y="2548487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/>
              <a:t>Students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D9AD19-57F6-9546-A912-98434729CE59}"/>
              </a:ext>
            </a:extLst>
          </p:cNvPr>
          <p:cNvGrpSpPr/>
          <p:nvPr/>
        </p:nvGrpSpPr>
        <p:grpSpPr>
          <a:xfrm>
            <a:off x="2369596" y="1951275"/>
            <a:ext cx="4445150" cy="2548967"/>
            <a:chOff x="1946568" y="2525643"/>
            <a:chExt cx="5926866" cy="33986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66EFD59-7B01-A846-A5D4-9476DF7CEF7A}"/>
                </a:ext>
              </a:extLst>
            </p:cNvPr>
            <p:cNvSpPr/>
            <p:nvPr/>
          </p:nvSpPr>
          <p:spPr>
            <a:xfrm>
              <a:off x="1946568" y="3049661"/>
              <a:ext cx="2190499" cy="721869"/>
            </a:xfrm>
            <a:custGeom>
              <a:avLst/>
              <a:gdLst>
                <a:gd name="connsiteX0" fmla="*/ 0 w 2190499"/>
                <a:gd name="connsiteY0" fmla="*/ 0 h 721869"/>
                <a:gd name="connsiteX1" fmla="*/ 2190499 w 2190499"/>
                <a:gd name="connsiteY1" fmla="*/ 0 h 721869"/>
                <a:gd name="connsiteX2" fmla="*/ 2190499 w 2190499"/>
                <a:gd name="connsiteY2" fmla="*/ 721869 h 721869"/>
                <a:gd name="connsiteX3" fmla="*/ 0 w 2190499"/>
                <a:gd name="connsiteY3" fmla="*/ 721869 h 721869"/>
                <a:gd name="connsiteX4" fmla="*/ 0 w 2190499"/>
                <a:gd name="connsiteY4" fmla="*/ 0 h 7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499" h="721869">
                  <a:moveTo>
                    <a:pt x="0" y="0"/>
                  </a:moveTo>
                  <a:lnTo>
                    <a:pt x="2190499" y="0"/>
                  </a:lnTo>
                  <a:lnTo>
                    <a:pt x="2190499" y="721869"/>
                  </a:lnTo>
                  <a:lnTo>
                    <a:pt x="0" y="7218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958" tIns="40958" rIns="40958" bIns="40958" numCol="1" spcCol="1270" anchor="ctr" anchorCtr="0">
              <a:noAutofit/>
            </a:bodyPr>
            <a:lstStyle/>
            <a:p>
              <a:pPr algn="ctr" defTabSz="14335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1357E7-92AF-0A4C-8958-30FC3D7B771F}"/>
                </a:ext>
              </a:extLst>
            </p:cNvPr>
            <p:cNvSpPr/>
            <p:nvPr/>
          </p:nvSpPr>
          <p:spPr>
            <a:xfrm>
              <a:off x="1946568" y="4571835"/>
              <a:ext cx="2190499" cy="1352430"/>
            </a:xfrm>
            <a:custGeom>
              <a:avLst/>
              <a:gdLst>
                <a:gd name="connsiteX0" fmla="*/ 0 w 2190499"/>
                <a:gd name="connsiteY0" fmla="*/ 0 h 1352430"/>
                <a:gd name="connsiteX1" fmla="*/ 2190499 w 2190499"/>
                <a:gd name="connsiteY1" fmla="*/ 0 h 1352430"/>
                <a:gd name="connsiteX2" fmla="*/ 2190499 w 2190499"/>
                <a:gd name="connsiteY2" fmla="*/ 1352430 h 1352430"/>
                <a:gd name="connsiteX3" fmla="*/ 0 w 2190499"/>
                <a:gd name="connsiteY3" fmla="*/ 1352430 h 1352430"/>
                <a:gd name="connsiteX4" fmla="*/ 0 w 2190499"/>
                <a:gd name="connsiteY4" fmla="*/ 0 h 135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499" h="1352430">
                  <a:moveTo>
                    <a:pt x="0" y="0"/>
                  </a:moveTo>
                  <a:lnTo>
                    <a:pt x="2190499" y="0"/>
                  </a:lnTo>
                  <a:lnTo>
                    <a:pt x="2190499" y="1352430"/>
                  </a:lnTo>
                  <a:lnTo>
                    <a:pt x="0" y="13524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5F8C28-750E-024C-BB2E-5FF58E759DF9}"/>
                </a:ext>
              </a:extLst>
            </p:cNvPr>
            <p:cNvSpPr/>
            <p:nvPr/>
          </p:nvSpPr>
          <p:spPr>
            <a:xfrm>
              <a:off x="2334386" y="3927853"/>
              <a:ext cx="398272" cy="398272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D03C19-0663-CD4F-A19F-5738869B4B68}"/>
                </a:ext>
              </a:extLst>
            </p:cNvPr>
            <p:cNvSpPr/>
            <p:nvPr/>
          </p:nvSpPr>
          <p:spPr>
            <a:xfrm>
              <a:off x="3547186" y="3815843"/>
              <a:ext cx="398272" cy="398272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6CDECD9C-2676-0F4E-9981-EFA502F0057D}"/>
                </a:ext>
              </a:extLst>
            </p:cNvPr>
            <p:cNvSpPr/>
            <p:nvPr/>
          </p:nvSpPr>
          <p:spPr>
            <a:xfrm>
              <a:off x="4218216" y="2634554"/>
              <a:ext cx="804148" cy="1535206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1AB5C6A1-0A05-F248-89EF-2EC85DAF341A}"/>
                </a:ext>
              </a:extLst>
            </p:cNvPr>
            <p:cNvSpPr/>
            <p:nvPr/>
          </p:nvSpPr>
          <p:spPr>
            <a:xfrm>
              <a:off x="4876155" y="2634554"/>
              <a:ext cx="804148" cy="1535206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016A92D-8C36-3245-A6A5-56ED9B0169E7}"/>
                </a:ext>
              </a:extLst>
            </p:cNvPr>
            <p:cNvSpPr/>
            <p:nvPr/>
          </p:nvSpPr>
          <p:spPr>
            <a:xfrm>
              <a:off x="5844788" y="2525643"/>
              <a:ext cx="1864161" cy="1864161"/>
            </a:xfrm>
            <a:custGeom>
              <a:avLst/>
              <a:gdLst>
                <a:gd name="connsiteX0" fmla="*/ 0 w 1864161"/>
                <a:gd name="connsiteY0" fmla="*/ 932081 h 1864161"/>
                <a:gd name="connsiteX1" fmla="*/ 932081 w 1864161"/>
                <a:gd name="connsiteY1" fmla="*/ 0 h 1864161"/>
                <a:gd name="connsiteX2" fmla="*/ 1864162 w 1864161"/>
                <a:gd name="connsiteY2" fmla="*/ 932081 h 1864161"/>
                <a:gd name="connsiteX3" fmla="*/ 932081 w 1864161"/>
                <a:gd name="connsiteY3" fmla="*/ 1864162 h 1864161"/>
                <a:gd name="connsiteX4" fmla="*/ 0 w 1864161"/>
                <a:gd name="connsiteY4" fmla="*/ 932081 h 186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161" h="1864161">
                  <a:moveTo>
                    <a:pt x="0" y="932081"/>
                  </a:moveTo>
                  <a:cubicBezTo>
                    <a:pt x="0" y="417307"/>
                    <a:pt x="417307" y="0"/>
                    <a:pt x="932081" y="0"/>
                  </a:cubicBezTo>
                  <a:cubicBezTo>
                    <a:pt x="1446855" y="0"/>
                    <a:pt x="1864162" y="417307"/>
                    <a:pt x="1864162" y="932081"/>
                  </a:cubicBezTo>
                  <a:cubicBezTo>
                    <a:pt x="1864162" y="1446855"/>
                    <a:pt x="1446855" y="1864162"/>
                    <a:pt x="932081" y="1864162"/>
                  </a:cubicBezTo>
                  <a:cubicBezTo>
                    <a:pt x="417307" y="1864162"/>
                    <a:pt x="0" y="1446855"/>
                    <a:pt x="0" y="932081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73000">
                  <a:srgbClr val="0070C0"/>
                </a:gs>
                <a:gs pos="46000">
                  <a:srgbClr val="00B050"/>
                </a:gs>
                <a:gs pos="22000">
                  <a:srgbClr val="FFC000"/>
                </a:gs>
                <a:gs pos="100000">
                  <a:srgbClr val="7030A0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750" tIns="204750" rIns="204750" bIns="204750" numCol="1" spcCol="1270" anchor="ctr" anchorCtr="0">
              <a:noAutofit/>
            </a:bodyPr>
            <a:lstStyle/>
            <a:p>
              <a:pPr algn="ctr" defTabSz="15001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E75D299-6FFD-2948-A473-F8C4CB25569F}"/>
                </a:ext>
              </a:extLst>
            </p:cNvPr>
            <p:cNvSpPr/>
            <p:nvPr/>
          </p:nvSpPr>
          <p:spPr>
            <a:xfrm>
              <a:off x="5680303" y="4571835"/>
              <a:ext cx="2193131" cy="1352430"/>
            </a:xfrm>
            <a:custGeom>
              <a:avLst/>
              <a:gdLst>
                <a:gd name="connsiteX0" fmla="*/ 0 w 2193131"/>
                <a:gd name="connsiteY0" fmla="*/ 0 h 1352430"/>
                <a:gd name="connsiteX1" fmla="*/ 2193131 w 2193131"/>
                <a:gd name="connsiteY1" fmla="*/ 0 h 1352430"/>
                <a:gd name="connsiteX2" fmla="*/ 2193131 w 2193131"/>
                <a:gd name="connsiteY2" fmla="*/ 1352430 h 1352430"/>
                <a:gd name="connsiteX3" fmla="*/ 0 w 2193131"/>
                <a:gd name="connsiteY3" fmla="*/ 1352430 h 1352430"/>
                <a:gd name="connsiteX4" fmla="*/ 0 w 2193131"/>
                <a:gd name="connsiteY4" fmla="*/ 0 h 135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131" h="1352430">
                  <a:moveTo>
                    <a:pt x="0" y="0"/>
                  </a:moveTo>
                  <a:lnTo>
                    <a:pt x="2193131" y="0"/>
                  </a:lnTo>
                  <a:lnTo>
                    <a:pt x="2193131" y="1352430"/>
                  </a:lnTo>
                  <a:lnTo>
                    <a:pt x="0" y="13524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5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815F826-109F-254E-8982-2B80D3AED0F4}"/>
              </a:ext>
            </a:extLst>
          </p:cNvPr>
          <p:cNvSpPr txBox="1">
            <a:spLocks/>
          </p:cNvSpPr>
          <p:nvPr/>
        </p:nvSpPr>
        <p:spPr>
          <a:xfrm>
            <a:off x="5364486" y="2462606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/>
              <a:t>Curriculum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999ABB-F00C-A140-8FB7-AB68A7FD97CA}"/>
              </a:ext>
            </a:extLst>
          </p:cNvPr>
          <p:cNvSpPr/>
          <p:nvPr/>
        </p:nvSpPr>
        <p:spPr>
          <a:xfrm rot="10800000">
            <a:off x="3365491" y="2079339"/>
            <a:ext cx="298704" cy="298704"/>
          </a:xfrm>
          <a:prstGeom prst="ellips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108949-7CE4-BF4D-B3B4-B59482AD5AF1}"/>
              </a:ext>
            </a:extLst>
          </p:cNvPr>
          <p:cNvSpPr/>
          <p:nvPr/>
        </p:nvSpPr>
        <p:spPr>
          <a:xfrm rot="10800000">
            <a:off x="2840447" y="2256125"/>
            <a:ext cx="298704" cy="298704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568BE6-17B6-8349-879E-2BAA3D0782F3}"/>
              </a:ext>
            </a:extLst>
          </p:cNvPr>
          <p:cNvSpPr/>
          <p:nvPr/>
        </p:nvSpPr>
        <p:spPr>
          <a:xfrm rot="10800000">
            <a:off x="2462397" y="2025754"/>
            <a:ext cx="298704" cy="298704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DC662A-0B05-CC44-9BAF-247139B19C06}"/>
              </a:ext>
            </a:extLst>
          </p:cNvPr>
          <p:cNvSpPr/>
          <p:nvPr/>
        </p:nvSpPr>
        <p:spPr>
          <a:xfrm rot="10800000">
            <a:off x="2264127" y="3004628"/>
            <a:ext cx="298704" cy="29870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4CD6EF-8986-B94E-8C4F-2A434EB1AAC8}"/>
              </a:ext>
            </a:extLst>
          </p:cNvPr>
          <p:cNvSpPr/>
          <p:nvPr/>
        </p:nvSpPr>
        <p:spPr>
          <a:xfrm rot="10800000">
            <a:off x="2951333" y="3244426"/>
            <a:ext cx="298704" cy="298704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7320C2-820B-3A4D-94F3-367D9ABD3612}"/>
              </a:ext>
            </a:extLst>
          </p:cNvPr>
          <p:cNvSpPr/>
          <p:nvPr/>
        </p:nvSpPr>
        <p:spPr>
          <a:xfrm rot="10800000">
            <a:off x="2907729" y="1850655"/>
            <a:ext cx="298704" cy="29870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7967A5-B56B-A84D-9B30-D20FC6591688}"/>
              </a:ext>
            </a:extLst>
          </p:cNvPr>
          <p:cNvSpPr/>
          <p:nvPr/>
        </p:nvSpPr>
        <p:spPr>
          <a:xfrm rot="10800000">
            <a:off x="2075861" y="2242693"/>
            <a:ext cx="298704" cy="29870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D52A67-46BC-3F45-B4F2-9934E7451F34}"/>
              </a:ext>
            </a:extLst>
          </p:cNvPr>
          <p:cNvSpPr/>
          <p:nvPr/>
        </p:nvSpPr>
        <p:spPr>
          <a:xfrm rot="10800000">
            <a:off x="2220245" y="2613653"/>
            <a:ext cx="298704" cy="298704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C7C399-515B-1440-85C9-115AE0E5823F}"/>
              </a:ext>
            </a:extLst>
          </p:cNvPr>
          <p:cNvSpPr/>
          <p:nvPr/>
        </p:nvSpPr>
        <p:spPr>
          <a:xfrm rot="10800000">
            <a:off x="3698490" y="2399134"/>
            <a:ext cx="298704" cy="298704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EB8594-4467-C148-B011-842BB7A52E65}"/>
              </a:ext>
            </a:extLst>
          </p:cNvPr>
          <p:cNvSpPr/>
          <p:nvPr/>
        </p:nvSpPr>
        <p:spPr>
          <a:xfrm rot="10800000">
            <a:off x="3152668" y="2913928"/>
            <a:ext cx="298704" cy="29870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852E78-1286-DD43-A569-EF1A4A3831D8}"/>
              </a:ext>
            </a:extLst>
          </p:cNvPr>
          <p:cNvSpPr txBox="1">
            <a:spLocks/>
          </p:cNvSpPr>
          <p:nvPr/>
        </p:nvSpPr>
        <p:spPr>
          <a:xfrm rot="16200000">
            <a:off x="4122497" y="2356722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/>
              <a:t>Design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EBA8300-6897-ED4B-A6E1-D4BDBA1B1428}"/>
              </a:ext>
            </a:extLst>
          </p:cNvPr>
          <p:cNvSpPr/>
          <p:nvPr/>
        </p:nvSpPr>
        <p:spPr>
          <a:xfrm rot="10800000">
            <a:off x="5297746" y="1956336"/>
            <a:ext cx="1398121" cy="1398121"/>
          </a:xfrm>
          <a:custGeom>
            <a:avLst/>
            <a:gdLst>
              <a:gd name="connsiteX0" fmla="*/ 0 w 1864161"/>
              <a:gd name="connsiteY0" fmla="*/ 932081 h 1864161"/>
              <a:gd name="connsiteX1" fmla="*/ 932081 w 1864161"/>
              <a:gd name="connsiteY1" fmla="*/ 0 h 1864161"/>
              <a:gd name="connsiteX2" fmla="*/ 1864162 w 1864161"/>
              <a:gd name="connsiteY2" fmla="*/ 932081 h 1864161"/>
              <a:gd name="connsiteX3" fmla="*/ 932081 w 1864161"/>
              <a:gd name="connsiteY3" fmla="*/ 1864162 h 1864161"/>
              <a:gd name="connsiteX4" fmla="*/ 0 w 1864161"/>
              <a:gd name="connsiteY4" fmla="*/ 932081 h 186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161" h="1864161">
                <a:moveTo>
                  <a:pt x="0" y="932081"/>
                </a:moveTo>
                <a:cubicBezTo>
                  <a:pt x="0" y="417307"/>
                  <a:pt x="417307" y="0"/>
                  <a:pt x="932081" y="0"/>
                </a:cubicBezTo>
                <a:cubicBezTo>
                  <a:pt x="1446855" y="0"/>
                  <a:pt x="1864162" y="417307"/>
                  <a:pt x="1864162" y="932081"/>
                </a:cubicBezTo>
                <a:cubicBezTo>
                  <a:pt x="1864162" y="1446855"/>
                  <a:pt x="1446855" y="1864162"/>
                  <a:pt x="932081" y="1864162"/>
                </a:cubicBezTo>
                <a:cubicBezTo>
                  <a:pt x="417307" y="1864162"/>
                  <a:pt x="0" y="1446855"/>
                  <a:pt x="0" y="932081"/>
                </a:cubicBezTo>
                <a:close/>
              </a:path>
            </a:pathLst>
          </a:custGeom>
          <a:gradFill>
            <a:gsLst>
              <a:gs pos="0">
                <a:srgbClr val="00B050"/>
              </a:gs>
              <a:gs pos="50000">
                <a:srgbClr val="00B050"/>
              </a:gs>
              <a:gs pos="100000">
                <a:srgbClr val="00B050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750" tIns="204750" rIns="204750" bIns="204750" numCol="1" spcCol="1270" anchor="ctr" anchorCtr="0">
            <a:noAutofit/>
          </a:bodyPr>
          <a:lstStyle/>
          <a:p>
            <a:pPr algn="ctr" defTabSz="150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69E22D6-EB6A-8B43-BCEF-AE5845F9328E}"/>
              </a:ext>
            </a:extLst>
          </p:cNvPr>
          <p:cNvSpPr txBox="1">
            <a:spLocks/>
          </p:cNvSpPr>
          <p:nvPr/>
        </p:nvSpPr>
        <p:spPr>
          <a:xfrm>
            <a:off x="5329098" y="2457546"/>
            <a:ext cx="1326447" cy="5403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Curriculum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BAC880-2370-314C-B308-9E79F8AD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67" y="3496855"/>
            <a:ext cx="726384" cy="1304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F53855-3CC2-3644-8C87-00DE2BC8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04" y="3609685"/>
            <a:ext cx="1867379" cy="11812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25ACE0-153B-6E49-9C94-3553FEA80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540" y="3725719"/>
            <a:ext cx="1710302" cy="9492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54774B-10ED-AD48-AC6A-A012DE41C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070" y="3575681"/>
            <a:ext cx="1753208" cy="13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AA316-0749-8347-A789-1CA2CF8A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7DE28-B2C3-114A-83D5-603FEFFF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1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4C779-27A6-F64B-B62D-23273EA9C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89741" cy="6719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B5EE28-6944-0849-A744-83B76E2BC662}"/>
              </a:ext>
            </a:extLst>
          </p:cNvPr>
          <p:cNvSpPr/>
          <p:nvPr/>
        </p:nvSpPr>
        <p:spPr>
          <a:xfrm rot="16200000">
            <a:off x="-318736" y="3312950"/>
            <a:ext cx="23744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Who needs the TARGETED support?</a:t>
            </a:r>
          </a:p>
        </p:txBody>
      </p:sp>
    </p:spTree>
    <p:extLst>
      <p:ext uri="{BB962C8B-B14F-4D97-AF65-F5344CB8AC3E}">
        <p14:creationId xmlns:p14="http://schemas.microsoft.com/office/powerpoint/2010/main" val="2818482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92FDCB2-4533-C54E-AEE7-7DCB21BED292}"/>
              </a:ext>
            </a:extLst>
          </p:cNvPr>
          <p:cNvGraphicFramePr>
            <a:graphicFrameLocks noGrp="1"/>
          </p:cNvGraphicFramePr>
          <p:nvPr/>
        </p:nvGraphicFramePr>
        <p:xfrm>
          <a:off x="618882" y="101980"/>
          <a:ext cx="8279024" cy="58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9024">
                  <a:extLst>
                    <a:ext uri="{9D8B030D-6E8A-4147-A177-3AD203B41FA5}">
                      <a16:colId xmlns:a16="http://schemas.microsoft.com/office/drawing/2014/main" val="3617164243"/>
                    </a:ext>
                  </a:extLst>
                </a:gridCol>
              </a:tblGrid>
              <a:tr h="584776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8835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58B361-1DDC-214F-AA80-B4D248BFC466}"/>
              </a:ext>
            </a:extLst>
          </p:cNvPr>
          <p:cNvGraphicFramePr>
            <a:graphicFrameLocks noGrp="1"/>
          </p:cNvGraphicFramePr>
          <p:nvPr/>
        </p:nvGraphicFramePr>
        <p:xfrm>
          <a:off x="618882" y="1254317"/>
          <a:ext cx="8279025" cy="5158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1890">
                  <a:extLst>
                    <a:ext uri="{9D8B030D-6E8A-4147-A177-3AD203B41FA5}">
                      <a16:colId xmlns:a16="http://schemas.microsoft.com/office/drawing/2014/main" val="370031938"/>
                    </a:ext>
                  </a:extLst>
                </a:gridCol>
                <a:gridCol w="1064679">
                  <a:extLst>
                    <a:ext uri="{9D8B030D-6E8A-4147-A177-3AD203B41FA5}">
                      <a16:colId xmlns:a16="http://schemas.microsoft.com/office/drawing/2014/main" val="4042589550"/>
                    </a:ext>
                  </a:extLst>
                </a:gridCol>
                <a:gridCol w="1894152">
                  <a:extLst>
                    <a:ext uri="{9D8B030D-6E8A-4147-A177-3AD203B41FA5}">
                      <a16:colId xmlns:a16="http://schemas.microsoft.com/office/drawing/2014/main" val="2006113538"/>
                    </a:ext>
                  </a:extLst>
                </a:gridCol>
                <a:gridCol w="1894152">
                  <a:extLst>
                    <a:ext uri="{9D8B030D-6E8A-4147-A177-3AD203B41FA5}">
                      <a16:colId xmlns:a16="http://schemas.microsoft.com/office/drawing/2014/main" val="2939151737"/>
                    </a:ext>
                  </a:extLst>
                </a:gridCol>
                <a:gridCol w="1894152">
                  <a:extLst>
                    <a:ext uri="{9D8B030D-6E8A-4147-A177-3AD203B41FA5}">
                      <a16:colId xmlns:a16="http://schemas.microsoft.com/office/drawing/2014/main" val="89330045"/>
                    </a:ext>
                  </a:extLst>
                </a:gridCol>
              </a:tblGrid>
              <a:tr h="407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Students…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Strategies &amp; Supports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581468"/>
                  </a:ext>
                </a:extLst>
              </a:tr>
              <a:tr h="692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support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Universal Support </a:t>
                      </a:r>
                    </a:p>
                    <a:p>
                      <a:pPr algn="ctr"/>
                      <a:r>
                        <a:rPr lang="en-US" sz="1200" b="0" dirty="0"/>
                        <a:t>(Good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Targeted Support</a:t>
                      </a:r>
                    </a:p>
                    <a:p>
                      <a:pPr algn="ctr"/>
                      <a:r>
                        <a:rPr lang="en-US" sz="1200" b="0" dirty="0"/>
                        <a:t>(CHOICE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Essential Support </a:t>
                      </a:r>
                      <a:r>
                        <a:rPr lang="en-US" sz="1200" b="0" dirty="0"/>
                        <a:t>(Good for ONE)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548455"/>
                  </a:ext>
                </a:extLst>
              </a:tr>
              <a:tr h="695673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7880801"/>
                  </a:ext>
                </a:extLst>
              </a:tr>
              <a:tr h="642552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4043064"/>
                  </a:ext>
                </a:extLst>
              </a:tr>
              <a:tr h="676185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63565514"/>
                  </a:ext>
                </a:extLst>
              </a:tr>
              <a:tr h="676185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6011122"/>
                  </a:ext>
                </a:extLst>
              </a:tr>
              <a:tr h="676185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2881745"/>
                  </a:ext>
                </a:extLst>
              </a:tr>
              <a:tr h="692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challenge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b="1" dirty="0"/>
                        <a:t>Reconciliation &amp; Equity Targets: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811963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86C55C-882D-3C47-82AA-B08ECDB7AF56}"/>
              </a:ext>
            </a:extLst>
          </p:cNvPr>
          <p:cNvCxnSpPr>
            <a:cxnSpLocks/>
          </p:cNvCxnSpPr>
          <p:nvPr/>
        </p:nvCxnSpPr>
        <p:spPr>
          <a:xfrm flipV="1">
            <a:off x="439796" y="1648497"/>
            <a:ext cx="0" cy="490687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FEF69FE-8782-5E43-8BE5-44518CE79AD6}"/>
              </a:ext>
            </a:extLst>
          </p:cNvPr>
          <p:cNvSpPr/>
          <p:nvPr/>
        </p:nvSpPr>
        <p:spPr>
          <a:xfrm rot="16200000">
            <a:off x="-865845" y="3795133"/>
            <a:ext cx="2175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Students (RTI)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DDA6F5-0D78-A147-A06B-E44B412202F1}"/>
              </a:ext>
            </a:extLst>
          </p:cNvPr>
          <p:cNvCxnSpPr>
            <a:cxnSpLocks/>
          </p:cNvCxnSpPr>
          <p:nvPr/>
        </p:nvCxnSpPr>
        <p:spPr>
          <a:xfrm>
            <a:off x="3271002" y="1053943"/>
            <a:ext cx="5626905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1DE335-C2D2-6340-80AE-4EE53924B009}"/>
              </a:ext>
            </a:extLst>
          </p:cNvPr>
          <p:cNvSpPr/>
          <p:nvPr/>
        </p:nvSpPr>
        <p:spPr>
          <a:xfrm>
            <a:off x="4932826" y="716098"/>
            <a:ext cx="2303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Support (MTLS)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E2A2A3-001B-C943-89B0-9A42B7A16AE5}"/>
              </a:ext>
            </a:extLst>
          </p:cNvPr>
          <p:cNvSpPr/>
          <p:nvPr/>
        </p:nvSpPr>
        <p:spPr>
          <a:xfrm>
            <a:off x="628638" y="81986"/>
            <a:ext cx="8269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Classroom Support Plan </a:t>
            </a:r>
          </a:p>
          <a:p>
            <a:r>
              <a:rPr lang="en-US" sz="1600" dirty="0"/>
              <a:t>Teacher(s): ____________________     Support Staff: ________________    Lens: _____________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D2F685-BC84-6242-8198-B96812B2CB21}"/>
              </a:ext>
            </a:extLst>
          </p:cNvPr>
          <p:cNvSpPr/>
          <p:nvPr/>
        </p:nvSpPr>
        <p:spPr>
          <a:xfrm>
            <a:off x="554331" y="6569612"/>
            <a:ext cx="8408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Classroom Support Plan												Shelley Moore, 2019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5D674F3-C639-D24A-B221-C4070555AD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289154" y="2443092"/>
            <a:ext cx="1768631" cy="313257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7577D2D-E1D8-6748-8C92-484C367C69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271002" y="3034644"/>
            <a:ext cx="1768631" cy="1795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98C233-2DA3-934F-9E0F-476BB77433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5174953" y="3435112"/>
            <a:ext cx="1785284" cy="1148533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B42AF4B-1B66-FD48-98F4-ED34175A6E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3000"/>
            <a:biLevel thresh="25000"/>
          </a:blip>
          <a:stretch>
            <a:fillRect/>
          </a:stretch>
        </p:blipFill>
        <p:spPr>
          <a:xfrm>
            <a:off x="7046034" y="3115775"/>
            <a:ext cx="1795901" cy="17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84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1432-39A8-F346-96AE-F4E8BC9A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Reconciliation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02143-3F41-7345-A5D0-F653F147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http://www.fnesc.ca/irsr/</a:t>
            </a: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https://www.edcan.ca/articles/truth-reconciliation-classroom/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https://www.reconciliationeducation.ca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3EB66F-545A-B74F-96AC-0E587E3DB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440" y="1475826"/>
            <a:ext cx="3645722" cy="50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5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1432-39A8-F346-96AE-F4E8BC9A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Equity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02143-3F41-7345-A5D0-F653F147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0886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http://laspdg.org/files/Equitable%20Classroom%20Practices%20Observation%20Checklist.pdf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https://ssrce.ca/wp-content/uploads/2016/01/Culturally-Responsive-Teaching-Checklist-1-page-highlighted.pdf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www.wgu.edu</a:t>
            </a:r>
            <a:r>
              <a:rPr lang="en-US" dirty="0"/>
              <a:t>/</a:t>
            </a:r>
            <a:r>
              <a:rPr lang="en-US" dirty="0" err="1"/>
              <a:t>heyteach</a:t>
            </a:r>
            <a:r>
              <a:rPr lang="en-US" dirty="0"/>
              <a:t>/article/5-things-you-can-do-support-your-lgbtq-students1809.html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EAB66DD-3726-284D-A3DF-AE0C2C290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98033" y="1496291"/>
            <a:ext cx="3521908" cy="45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02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6CB2F90-EC32-1648-B6F2-871D702C391B}"/>
              </a:ext>
            </a:extLst>
          </p:cNvPr>
          <p:cNvSpPr/>
          <p:nvPr/>
        </p:nvSpPr>
        <p:spPr>
          <a:xfrm>
            <a:off x="3368804" y="1501089"/>
            <a:ext cx="4575351" cy="42670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0DCFA2-C6A7-D44F-B535-81274B0A6F88}"/>
              </a:ext>
            </a:extLst>
          </p:cNvPr>
          <p:cNvSpPr/>
          <p:nvPr/>
        </p:nvSpPr>
        <p:spPr>
          <a:xfrm>
            <a:off x="3449377" y="1633699"/>
            <a:ext cx="4382351" cy="28213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5061E6A-1538-A146-8542-BE6D38826799}"/>
              </a:ext>
            </a:extLst>
          </p:cNvPr>
          <p:cNvSpPr/>
          <p:nvPr/>
        </p:nvSpPr>
        <p:spPr>
          <a:xfrm>
            <a:off x="3566710" y="1754455"/>
            <a:ext cx="4147688" cy="753895"/>
          </a:xfrm>
          <a:prstGeom prst="roundRect">
            <a:avLst>
              <a:gd name="adj" fmla="val 34300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552CB6D-B0BE-8F40-A89D-1B6E6BD6891E}"/>
              </a:ext>
            </a:extLst>
          </p:cNvPr>
          <p:cNvSpPr/>
          <p:nvPr/>
        </p:nvSpPr>
        <p:spPr>
          <a:xfrm>
            <a:off x="1387502" y="2033220"/>
            <a:ext cx="1951033" cy="28538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738DC6-8C4F-5E44-8B1A-6B66646F8555}"/>
              </a:ext>
            </a:extLst>
          </p:cNvPr>
          <p:cNvSpPr/>
          <p:nvPr/>
        </p:nvSpPr>
        <p:spPr>
          <a:xfrm>
            <a:off x="1476817" y="2230984"/>
            <a:ext cx="1775339" cy="35396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RC, OQ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9DD9CFA-308C-034B-A6D4-752BEEEBF6C9}"/>
              </a:ext>
            </a:extLst>
          </p:cNvPr>
          <p:cNvSpPr/>
          <p:nvPr/>
        </p:nvSpPr>
        <p:spPr>
          <a:xfrm>
            <a:off x="1476817" y="2670039"/>
            <a:ext cx="1775339" cy="409262"/>
          </a:xfrm>
          <a:prstGeom prst="roundRect">
            <a:avLst/>
          </a:prstGeom>
          <a:solidFill>
            <a:srgbClr val="FF2600">
              <a:alpha val="40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DC, ZC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8CEE00-79DB-3149-A89E-7F823E51ED98}"/>
              </a:ext>
            </a:extLst>
          </p:cNvPr>
          <p:cNvSpPr/>
          <p:nvPr/>
        </p:nvSpPr>
        <p:spPr>
          <a:xfrm>
            <a:off x="1476817" y="3144607"/>
            <a:ext cx="1775339" cy="409262"/>
          </a:xfrm>
          <a:prstGeom prst="roundRect">
            <a:avLst/>
          </a:prstGeom>
          <a:solidFill>
            <a:srgbClr val="0096FF">
              <a:alpha val="40000"/>
            </a:srgbClr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PK, LH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EA0494-09E3-D144-ABA2-2A5038D0E33B}"/>
              </a:ext>
            </a:extLst>
          </p:cNvPr>
          <p:cNvSpPr/>
          <p:nvPr/>
        </p:nvSpPr>
        <p:spPr>
          <a:xfrm>
            <a:off x="1476817" y="3630238"/>
            <a:ext cx="1775339" cy="409262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UW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3F7FAB-7C90-0848-B1B4-7665649493A0}"/>
              </a:ext>
            </a:extLst>
          </p:cNvPr>
          <p:cNvSpPr/>
          <p:nvPr/>
        </p:nvSpPr>
        <p:spPr>
          <a:xfrm>
            <a:off x="1476817" y="4111405"/>
            <a:ext cx="1775339" cy="409262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YQ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62584937-9E25-474B-9B5C-9BE1753BBFDD}"/>
              </a:ext>
            </a:extLst>
          </p:cNvPr>
          <p:cNvSpPr/>
          <p:nvPr/>
        </p:nvSpPr>
        <p:spPr>
          <a:xfrm rot="10800000">
            <a:off x="1337645" y="4566969"/>
            <a:ext cx="2051861" cy="338943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nip Same Side Corner Rectangle 12">
            <a:extLst>
              <a:ext uri="{FF2B5EF4-FFF2-40B4-BE49-F238E27FC236}">
                <a16:creationId xmlns:a16="http://schemas.microsoft.com/office/drawing/2014/main" id="{F45742A0-9A1D-2A4A-BBE1-9238C478A515}"/>
              </a:ext>
            </a:extLst>
          </p:cNvPr>
          <p:cNvSpPr/>
          <p:nvPr/>
        </p:nvSpPr>
        <p:spPr>
          <a:xfrm>
            <a:off x="1688180" y="5769305"/>
            <a:ext cx="1366070" cy="19910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16DDB746-E485-6A4A-9443-C13B61FE11FE}"/>
              </a:ext>
            </a:extLst>
          </p:cNvPr>
          <p:cNvSpPr/>
          <p:nvPr/>
        </p:nvSpPr>
        <p:spPr>
          <a:xfrm rot="10800000">
            <a:off x="1586409" y="4887066"/>
            <a:ext cx="1554058" cy="301016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5A124F-FEC5-4E4D-9C8B-48BB6A979C6C}"/>
              </a:ext>
            </a:extLst>
          </p:cNvPr>
          <p:cNvSpPr/>
          <p:nvPr/>
        </p:nvSpPr>
        <p:spPr>
          <a:xfrm>
            <a:off x="2265964" y="5188083"/>
            <a:ext cx="210506" cy="5800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815D9F0C-CC9D-A241-93B4-B06819254B1D}"/>
              </a:ext>
            </a:extLst>
          </p:cNvPr>
          <p:cNvSpPr/>
          <p:nvPr/>
        </p:nvSpPr>
        <p:spPr>
          <a:xfrm rot="6778387">
            <a:off x="2176345" y="1749114"/>
            <a:ext cx="423659" cy="422133"/>
          </a:xfrm>
          <a:prstGeom prst="chord">
            <a:avLst/>
          </a:prstGeom>
          <a:solidFill>
            <a:srgbClr val="FF2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E6ED03-55A3-0747-ADCF-53CC3C1E82AD}"/>
              </a:ext>
            </a:extLst>
          </p:cNvPr>
          <p:cNvSpPr txBox="1"/>
          <p:nvPr/>
        </p:nvSpPr>
        <p:spPr>
          <a:xfrm rot="16200000">
            <a:off x="3447744" y="1854793"/>
            <a:ext cx="756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Toppings </a:t>
            </a:r>
          </a:p>
          <a:p>
            <a:pPr algn="ctr"/>
            <a:r>
              <a:rPr lang="en-US" sz="900" dirty="0"/>
              <a:t>(Even More </a:t>
            </a:r>
          </a:p>
          <a:p>
            <a:pPr algn="ctr"/>
            <a:r>
              <a:rPr lang="en-US" sz="900" dirty="0"/>
              <a:t>Supports)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31E24-1688-594E-9E0F-07FD04A28598}"/>
              </a:ext>
            </a:extLst>
          </p:cNvPr>
          <p:cNvSpPr txBox="1"/>
          <p:nvPr/>
        </p:nvSpPr>
        <p:spPr>
          <a:xfrm rot="16200000">
            <a:off x="2962102" y="3145205"/>
            <a:ext cx="13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Layers of The Cake </a:t>
            </a:r>
          </a:p>
          <a:p>
            <a:pPr algn="ctr"/>
            <a:r>
              <a:rPr lang="en-US" sz="900" dirty="0"/>
              <a:t>(More Supports)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B68B5A-4A6C-B54E-9536-7A492418B219}"/>
              </a:ext>
            </a:extLst>
          </p:cNvPr>
          <p:cNvSpPr txBox="1"/>
          <p:nvPr/>
        </p:nvSpPr>
        <p:spPr>
          <a:xfrm rot="16200000">
            <a:off x="3027353" y="4800491"/>
            <a:ext cx="112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Cake Stand</a:t>
            </a:r>
          </a:p>
          <a:p>
            <a:pPr algn="ctr"/>
            <a:r>
              <a:rPr lang="en-US" sz="900" dirty="0"/>
              <a:t>(Supports for ALL)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C9B51-6922-A54E-8200-D48BF7A1FDF0}"/>
              </a:ext>
            </a:extLst>
          </p:cNvPr>
          <p:cNvSpPr txBox="1"/>
          <p:nvPr/>
        </p:nvSpPr>
        <p:spPr>
          <a:xfrm>
            <a:off x="6903428" y="87456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Essential (E)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5CE8B0-2482-3748-8FD0-5513698655F2}"/>
              </a:ext>
            </a:extLst>
          </p:cNvPr>
          <p:cNvSpPr txBox="1"/>
          <p:nvPr/>
        </p:nvSpPr>
        <p:spPr>
          <a:xfrm>
            <a:off x="6897599" y="1026216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T</a:t>
            </a:r>
            <a:r>
              <a:rPr lang="en-US" sz="900" b="1" dirty="0">
                <a:solidFill>
                  <a:schemeClr val="accent2"/>
                </a:solidFill>
              </a:rPr>
              <a:t>a</a:t>
            </a:r>
            <a:r>
              <a:rPr lang="en-US" sz="900" b="1" dirty="0">
                <a:solidFill>
                  <a:schemeClr val="accent4"/>
                </a:solidFill>
              </a:rPr>
              <a:t>r</a:t>
            </a:r>
            <a:r>
              <a:rPr lang="en-US" sz="900" b="1" dirty="0">
                <a:solidFill>
                  <a:schemeClr val="accent6"/>
                </a:solidFill>
              </a:rPr>
              <a:t>g</a:t>
            </a:r>
            <a:r>
              <a:rPr lang="en-US" sz="900" b="1" dirty="0">
                <a:solidFill>
                  <a:schemeClr val="accent1"/>
                </a:solidFill>
              </a:rPr>
              <a:t>e</a:t>
            </a:r>
            <a:r>
              <a:rPr lang="en-US" sz="900" b="1" dirty="0">
                <a:solidFill>
                  <a:srgbClr val="7030A0"/>
                </a:solidFill>
              </a:rPr>
              <a:t>t</a:t>
            </a:r>
            <a:r>
              <a:rPr lang="en-US" sz="900" b="1" dirty="0">
                <a:solidFill>
                  <a:srgbClr val="FF0000"/>
                </a:solidFill>
              </a:rPr>
              <a:t>e</a:t>
            </a:r>
            <a:r>
              <a:rPr lang="en-US" sz="900" b="1" dirty="0">
                <a:solidFill>
                  <a:srgbClr val="FFC000"/>
                </a:solidFill>
              </a:rPr>
              <a:t>d </a:t>
            </a:r>
            <a:r>
              <a:rPr lang="en-US" sz="900" b="1" dirty="0">
                <a:solidFill>
                  <a:srgbClr val="00B050"/>
                </a:solidFill>
              </a:rPr>
              <a:t>(T)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DCBE57-F55C-BA45-B9C2-578ADD126553}"/>
              </a:ext>
            </a:extLst>
          </p:cNvPr>
          <p:cNvSpPr txBox="1"/>
          <p:nvPr/>
        </p:nvSpPr>
        <p:spPr>
          <a:xfrm>
            <a:off x="6902729" y="1187828"/>
            <a:ext cx="8098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Universal (U)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61D7AF-6848-AB47-9417-5F55BE3CD63A}"/>
              </a:ext>
            </a:extLst>
          </p:cNvPr>
          <p:cNvSpPr txBox="1"/>
          <p:nvPr/>
        </p:nvSpPr>
        <p:spPr>
          <a:xfrm>
            <a:off x="3810413" y="4482540"/>
            <a:ext cx="403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UDL Structures for this Class:</a:t>
            </a:r>
          </a:p>
          <a:p>
            <a:r>
              <a:rPr lang="en-US" sz="900" b="1" dirty="0"/>
              <a:t>Engagement (hook): </a:t>
            </a:r>
            <a:r>
              <a:rPr lang="en-US" sz="900" dirty="0">
                <a:solidFill>
                  <a:schemeClr val="accent1"/>
                </a:solidFill>
              </a:rPr>
              <a:t>“I can statements…,” visual task reference, prior knowledge activity, incorporating objects/play,</a:t>
            </a:r>
          </a:p>
          <a:p>
            <a:r>
              <a:rPr lang="en-US" sz="900" b="1" dirty="0"/>
              <a:t>Representation (input): </a:t>
            </a:r>
            <a:r>
              <a:rPr lang="en-US" sz="900" dirty="0">
                <a:solidFill>
                  <a:schemeClr val="accent1"/>
                </a:solidFill>
              </a:rPr>
              <a:t>Centers, teach vocabulary, modelling, conferencing</a:t>
            </a:r>
          </a:p>
          <a:p>
            <a:r>
              <a:rPr lang="en-US" sz="900" b="1" dirty="0"/>
              <a:t>Expression (output): </a:t>
            </a:r>
            <a:r>
              <a:rPr lang="en-US" sz="900" dirty="0">
                <a:solidFill>
                  <a:schemeClr val="accent1"/>
                </a:solidFill>
              </a:rPr>
              <a:t>Building/showing learning, Technology (</a:t>
            </a:r>
            <a:r>
              <a:rPr lang="en-US" sz="900" dirty="0" err="1">
                <a:solidFill>
                  <a:schemeClr val="accent1"/>
                </a:solidFill>
              </a:rPr>
              <a:t>SeeSaw</a:t>
            </a:r>
            <a:r>
              <a:rPr lang="en-US" sz="900" dirty="0">
                <a:solidFill>
                  <a:schemeClr val="accent1"/>
                </a:solidFill>
              </a:rPr>
              <a:t>), flexible seating, activity breaks, chunking tasks, </a:t>
            </a:r>
            <a:r>
              <a:rPr lang="en-US" sz="900" dirty="0">
                <a:solidFill>
                  <a:schemeClr val="accent6"/>
                </a:solidFill>
              </a:rPr>
              <a:t>choice of challenge</a:t>
            </a:r>
          </a:p>
          <a:p>
            <a:endParaRPr lang="en-US" sz="900" b="1" dirty="0">
              <a:solidFill>
                <a:schemeClr val="accent1"/>
              </a:solidFill>
            </a:endParaRPr>
          </a:p>
          <a:p>
            <a:r>
              <a:rPr lang="en-US" sz="900" b="1" dirty="0"/>
              <a:t>Reconciliation Structures for this Class: </a:t>
            </a:r>
            <a:r>
              <a:rPr lang="en-CA" sz="900" dirty="0">
                <a:solidFill>
                  <a:schemeClr val="accent1"/>
                </a:solidFill>
              </a:rPr>
              <a:t>We can learn by exploring our identities </a:t>
            </a:r>
            <a:endParaRPr lang="en-CA" sz="750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14356E-23D6-1E42-9667-783F0B18987A}"/>
              </a:ext>
            </a:extLst>
          </p:cNvPr>
          <p:cNvSpPr txBox="1"/>
          <p:nvPr/>
        </p:nvSpPr>
        <p:spPr>
          <a:xfrm>
            <a:off x="4004725" y="1783488"/>
            <a:ext cx="1268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Student(s) in mind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46CA91-985D-CC44-9974-FB652511E8A2}"/>
              </a:ext>
            </a:extLst>
          </p:cNvPr>
          <p:cNvSpPr txBox="1"/>
          <p:nvPr/>
        </p:nvSpPr>
        <p:spPr>
          <a:xfrm>
            <a:off x="5310747" y="1770826"/>
            <a:ext cx="106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Support/ Strategies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82B8A-1D39-D44E-9984-7DFAD02ED83E}"/>
              </a:ext>
            </a:extLst>
          </p:cNvPr>
          <p:cNvSpPr txBox="1"/>
          <p:nvPr/>
        </p:nvSpPr>
        <p:spPr>
          <a:xfrm>
            <a:off x="5291431" y="2572462"/>
            <a:ext cx="1061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Support/ Strategy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D6D8F3-376B-7042-A18E-C2C169C40704}"/>
              </a:ext>
            </a:extLst>
          </p:cNvPr>
          <p:cNvSpPr txBox="1"/>
          <p:nvPr/>
        </p:nvSpPr>
        <p:spPr>
          <a:xfrm>
            <a:off x="2153192" y="877359"/>
            <a:ext cx="4691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Layered Support Cake of Love: Classroom Support Plan</a:t>
            </a:r>
            <a:endParaRPr lang="en-US" sz="105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D40A11-F8C0-D240-972C-E48B8864A0ED}"/>
              </a:ext>
            </a:extLst>
          </p:cNvPr>
          <p:cNvSpPr txBox="1"/>
          <p:nvPr/>
        </p:nvSpPr>
        <p:spPr>
          <a:xfrm>
            <a:off x="1307163" y="1115162"/>
            <a:ext cx="4691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Party (Class): Grade 2	Cake Flavour (Lens): Literacy</a:t>
            </a:r>
            <a:endParaRPr lang="en-US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221A3C-E931-7C4B-B001-5E2A37F40CAD}"/>
              </a:ext>
            </a:extLst>
          </p:cNvPr>
          <p:cNvSpPr txBox="1"/>
          <p:nvPr/>
        </p:nvSpPr>
        <p:spPr>
          <a:xfrm>
            <a:off x="5822089" y="5814587"/>
            <a:ext cx="2446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Classroom Support Plan: S, Moore,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45C46D-D51C-4E45-A746-37911E2DF22F}"/>
              </a:ext>
            </a:extLst>
          </p:cNvPr>
          <p:cNvSpPr txBox="1"/>
          <p:nvPr/>
        </p:nvSpPr>
        <p:spPr>
          <a:xfrm>
            <a:off x="3889781" y="2874669"/>
            <a:ext cx="395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R.C./ P.K/ I.H. (ELL)	  -</a:t>
            </a:r>
            <a:r>
              <a:rPr lang="en-US" sz="900" dirty="0">
                <a:solidFill>
                  <a:schemeClr val="accent1"/>
                </a:solidFill>
              </a:rPr>
              <a:t> Visuals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6"/>
                </a:solidFill>
              </a:rPr>
              <a:t>vocabulary connections, word walls, 		   strategic partnering</a:t>
            </a:r>
          </a:p>
          <a:p>
            <a:r>
              <a:rPr lang="en-US" sz="900" dirty="0"/>
              <a:t>U.V. / D.C./ Z.C. (Learning)	 - </a:t>
            </a:r>
            <a:r>
              <a:rPr lang="en-US" sz="900" dirty="0">
                <a:solidFill>
                  <a:schemeClr val="accent1"/>
                </a:solidFill>
              </a:rPr>
              <a:t>choice of challenge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1"/>
                </a:solidFill>
              </a:rPr>
              <a:t>clear learning intentions/ 		   goals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1"/>
                </a:solidFill>
              </a:rPr>
              <a:t>video, outside learning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6"/>
                </a:solidFill>
              </a:rPr>
              <a:t>strategic  groupings </a:t>
            </a:r>
          </a:p>
          <a:p>
            <a:r>
              <a:rPr lang="en-US" sz="900" dirty="0"/>
              <a:t>P.S./ U.W./ O.Q. (Behaviour)</a:t>
            </a:r>
            <a:r>
              <a:rPr lang="en-US" sz="900" dirty="0">
                <a:solidFill>
                  <a:schemeClr val="accent6"/>
                </a:solidFill>
              </a:rPr>
              <a:t>	  - structure, routine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6"/>
                </a:solidFill>
              </a:rPr>
              <a:t>transition countdown, 			   first/then, personal check ins, regulation breaks</a:t>
            </a:r>
          </a:p>
          <a:p>
            <a:r>
              <a:rPr lang="en-US" sz="900" dirty="0"/>
              <a:t>Y.Q. (LGBTQ2S+ family)	 </a:t>
            </a:r>
            <a:r>
              <a:rPr lang="en-US" sz="900" dirty="0">
                <a:solidFill>
                  <a:schemeClr val="accent1"/>
                </a:solidFill>
              </a:rPr>
              <a:t>- text with diverse families, adjust binary family 		   activities, demystification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DD8D83-2C32-D54B-8635-7F4C10FB8838}"/>
              </a:ext>
            </a:extLst>
          </p:cNvPr>
          <p:cNvSpPr txBox="1"/>
          <p:nvPr/>
        </p:nvSpPr>
        <p:spPr>
          <a:xfrm>
            <a:off x="4162460" y="1979346"/>
            <a:ext cx="3490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W.T (Cognitive/SLP)         - </a:t>
            </a:r>
            <a:r>
              <a:rPr lang="en-US" sz="900" dirty="0">
                <a:solidFill>
                  <a:srgbClr val="FF0000"/>
                </a:solidFill>
              </a:rPr>
              <a:t>AAC device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0B050"/>
                </a:solidFill>
              </a:rPr>
              <a:t>Accessible text/ goal, objects </a:t>
            </a:r>
          </a:p>
          <a:p>
            <a:r>
              <a:rPr lang="en-US" sz="900" dirty="0"/>
              <a:t>A.Z. (Behaviour)              - </a:t>
            </a:r>
            <a:r>
              <a:rPr lang="en-US" sz="900" dirty="0">
                <a:solidFill>
                  <a:srgbClr val="00B050"/>
                </a:solidFill>
              </a:rPr>
              <a:t>Quiet zone, 2 min breaks, check ins, </a:t>
            </a:r>
            <a:r>
              <a:rPr lang="en-US" sz="900" dirty="0">
                <a:solidFill>
                  <a:srgbClr val="FF0000"/>
                </a:solidFill>
              </a:rPr>
              <a:t>incentive 	                   system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1"/>
                </a:solidFill>
              </a:rPr>
              <a:t>multiple levels of text, high interest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E252B8-A8EF-7F4A-81A5-58EC8C363506}"/>
              </a:ext>
            </a:extLst>
          </p:cNvPr>
          <p:cNvSpPr txBox="1"/>
          <p:nvPr/>
        </p:nvSpPr>
        <p:spPr>
          <a:xfrm>
            <a:off x="3849881" y="2584944"/>
            <a:ext cx="1268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Student(s) in mind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67135-D664-6549-9CC5-3494CBB14688}"/>
              </a:ext>
            </a:extLst>
          </p:cNvPr>
          <p:cNvSpPr/>
          <p:nvPr/>
        </p:nvSpPr>
        <p:spPr>
          <a:xfrm>
            <a:off x="2077127" y="1757909"/>
            <a:ext cx="66864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WT, AZ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4451A0-2CC6-B344-8C65-EEC2053EAB35}"/>
              </a:ext>
            </a:extLst>
          </p:cNvPr>
          <p:cNvSpPr/>
          <p:nvPr/>
        </p:nvSpPr>
        <p:spPr>
          <a:xfrm>
            <a:off x="1490679" y="1500936"/>
            <a:ext cx="8290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Who needs the MOST support?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006AEA-7CF8-174D-93EA-FDAD7752960D}"/>
              </a:ext>
            </a:extLst>
          </p:cNvPr>
          <p:cNvSpPr/>
          <p:nvPr/>
        </p:nvSpPr>
        <p:spPr>
          <a:xfrm rot="16200000">
            <a:off x="80126" y="3264329"/>
            <a:ext cx="23744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Who needs the TARGETED support?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6FC75C-CF4B-5440-87C6-D22E1661EB56}"/>
              </a:ext>
            </a:extLst>
          </p:cNvPr>
          <p:cNvSpPr/>
          <p:nvPr/>
        </p:nvSpPr>
        <p:spPr>
          <a:xfrm>
            <a:off x="1470451" y="5235738"/>
            <a:ext cx="8290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Who needs the MOST challenge?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7A9DDC-82A4-6148-AD5C-D3234AB336F9}"/>
              </a:ext>
            </a:extLst>
          </p:cNvPr>
          <p:cNvSpPr/>
          <p:nvPr/>
        </p:nvSpPr>
        <p:spPr>
          <a:xfrm>
            <a:off x="1957930" y="5738631"/>
            <a:ext cx="853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JV, KG, BS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ED1182-5133-234A-8F15-41B2005AF647}"/>
              </a:ext>
            </a:extLst>
          </p:cNvPr>
          <p:cNvSpPr/>
          <p:nvPr/>
        </p:nvSpPr>
        <p:spPr>
          <a:xfrm>
            <a:off x="1419836" y="4540663"/>
            <a:ext cx="18692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ED, PM, EJ, KS, SS, DB</a:t>
            </a:r>
          </a:p>
          <a:p>
            <a:pPr algn="ctr"/>
            <a:r>
              <a:rPr lang="en-US" sz="1350" dirty="0"/>
              <a:t>RG, NM, IK, FD</a:t>
            </a:r>
          </a:p>
          <a:p>
            <a:pPr algn="ctr"/>
            <a:r>
              <a:rPr lang="en-US" sz="1350" dirty="0"/>
              <a:t>WE, SW</a:t>
            </a:r>
          </a:p>
        </p:txBody>
      </p:sp>
    </p:spTree>
    <p:extLst>
      <p:ext uri="{BB962C8B-B14F-4D97-AF65-F5344CB8AC3E}">
        <p14:creationId xmlns:p14="http://schemas.microsoft.com/office/powerpoint/2010/main" val="720303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6CB2F90-EC32-1648-B6F2-871D702C391B}"/>
              </a:ext>
            </a:extLst>
          </p:cNvPr>
          <p:cNvSpPr/>
          <p:nvPr/>
        </p:nvSpPr>
        <p:spPr>
          <a:xfrm>
            <a:off x="3368804" y="1501089"/>
            <a:ext cx="4575351" cy="42670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0DCFA2-C6A7-D44F-B535-81274B0A6F88}"/>
              </a:ext>
            </a:extLst>
          </p:cNvPr>
          <p:cNvSpPr/>
          <p:nvPr/>
        </p:nvSpPr>
        <p:spPr>
          <a:xfrm>
            <a:off x="3456296" y="1633699"/>
            <a:ext cx="4382351" cy="28213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5061E6A-1538-A146-8542-BE6D38826799}"/>
              </a:ext>
            </a:extLst>
          </p:cNvPr>
          <p:cNvSpPr/>
          <p:nvPr/>
        </p:nvSpPr>
        <p:spPr>
          <a:xfrm>
            <a:off x="3566710" y="1754455"/>
            <a:ext cx="4147688" cy="753895"/>
          </a:xfrm>
          <a:prstGeom prst="roundRect">
            <a:avLst>
              <a:gd name="adj" fmla="val 34300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552CB6D-B0BE-8F40-A89D-1B6E6BD6891E}"/>
              </a:ext>
            </a:extLst>
          </p:cNvPr>
          <p:cNvSpPr/>
          <p:nvPr/>
        </p:nvSpPr>
        <p:spPr>
          <a:xfrm>
            <a:off x="1218864" y="2033220"/>
            <a:ext cx="1951033" cy="28538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738DC6-8C4F-5E44-8B1A-6B66646F8555}"/>
              </a:ext>
            </a:extLst>
          </p:cNvPr>
          <p:cNvSpPr/>
          <p:nvPr/>
        </p:nvSpPr>
        <p:spPr>
          <a:xfrm>
            <a:off x="1308179" y="2230984"/>
            <a:ext cx="1775339" cy="35396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ED, ID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9DD9CFA-308C-034B-A6D4-752BEEEBF6C9}"/>
              </a:ext>
            </a:extLst>
          </p:cNvPr>
          <p:cNvSpPr/>
          <p:nvPr/>
        </p:nvSpPr>
        <p:spPr>
          <a:xfrm>
            <a:off x="1308179" y="2670039"/>
            <a:ext cx="1775339" cy="409262"/>
          </a:xfrm>
          <a:prstGeom prst="roundRect">
            <a:avLst/>
          </a:prstGeom>
          <a:solidFill>
            <a:srgbClr val="FF2600">
              <a:alpha val="40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BD, UR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8CEE00-79DB-3149-A89E-7F823E51ED98}"/>
              </a:ext>
            </a:extLst>
          </p:cNvPr>
          <p:cNvSpPr/>
          <p:nvPr/>
        </p:nvSpPr>
        <p:spPr>
          <a:xfrm>
            <a:off x="1308179" y="3144607"/>
            <a:ext cx="1775339" cy="409262"/>
          </a:xfrm>
          <a:prstGeom prst="roundRect">
            <a:avLst/>
          </a:prstGeom>
          <a:solidFill>
            <a:srgbClr val="0096FF">
              <a:alpha val="40000"/>
            </a:srgbClr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WS, UR, HK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EA0494-09E3-D144-ABA2-2A5038D0E33B}"/>
              </a:ext>
            </a:extLst>
          </p:cNvPr>
          <p:cNvSpPr/>
          <p:nvPr/>
        </p:nvSpPr>
        <p:spPr>
          <a:xfrm>
            <a:off x="1308179" y="3630238"/>
            <a:ext cx="1775339" cy="409262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PF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3F7FAB-7C90-0848-B1B4-7665649493A0}"/>
              </a:ext>
            </a:extLst>
          </p:cNvPr>
          <p:cNvSpPr/>
          <p:nvPr/>
        </p:nvSpPr>
        <p:spPr>
          <a:xfrm>
            <a:off x="1308179" y="4111405"/>
            <a:ext cx="1775339" cy="409262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KG, DC, NB</a:t>
            </a: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62584937-9E25-474B-9B5C-9BE1753BBFDD}"/>
              </a:ext>
            </a:extLst>
          </p:cNvPr>
          <p:cNvSpPr/>
          <p:nvPr/>
        </p:nvSpPr>
        <p:spPr>
          <a:xfrm rot="10800000">
            <a:off x="1169008" y="4566969"/>
            <a:ext cx="2051861" cy="338943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nip Same Side Corner Rectangle 12">
            <a:extLst>
              <a:ext uri="{FF2B5EF4-FFF2-40B4-BE49-F238E27FC236}">
                <a16:creationId xmlns:a16="http://schemas.microsoft.com/office/drawing/2014/main" id="{F45742A0-9A1D-2A4A-BBE1-9238C478A515}"/>
              </a:ext>
            </a:extLst>
          </p:cNvPr>
          <p:cNvSpPr/>
          <p:nvPr/>
        </p:nvSpPr>
        <p:spPr>
          <a:xfrm>
            <a:off x="1519543" y="5769305"/>
            <a:ext cx="1366070" cy="19910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16DDB746-E485-6A4A-9443-C13B61FE11FE}"/>
              </a:ext>
            </a:extLst>
          </p:cNvPr>
          <p:cNvSpPr/>
          <p:nvPr/>
        </p:nvSpPr>
        <p:spPr>
          <a:xfrm rot="10800000">
            <a:off x="1417772" y="4887066"/>
            <a:ext cx="1554058" cy="301016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5A124F-FEC5-4E4D-9C8B-48BB6A979C6C}"/>
              </a:ext>
            </a:extLst>
          </p:cNvPr>
          <p:cNvSpPr/>
          <p:nvPr/>
        </p:nvSpPr>
        <p:spPr>
          <a:xfrm>
            <a:off x="2097326" y="5188083"/>
            <a:ext cx="210506" cy="5800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815D9F0C-CC9D-A241-93B4-B06819254B1D}"/>
              </a:ext>
            </a:extLst>
          </p:cNvPr>
          <p:cNvSpPr/>
          <p:nvPr/>
        </p:nvSpPr>
        <p:spPr>
          <a:xfrm rot="6778387">
            <a:off x="2007708" y="1749114"/>
            <a:ext cx="423659" cy="422133"/>
          </a:xfrm>
          <a:prstGeom prst="chord">
            <a:avLst/>
          </a:prstGeom>
          <a:solidFill>
            <a:srgbClr val="FF2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E6ED03-55A3-0747-ADCF-53CC3C1E82AD}"/>
              </a:ext>
            </a:extLst>
          </p:cNvPr>
          <p:cNvSpPr txBox="1"/>
          <p:nvPr/>
        </p:nvSpPr>
        <p:spPr>
          <a:xfrm rot="16200000">
            <a:off x="3447744" y="1854793"/>
            <a:ext cx="756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Toppings </a:t>
            </a:r>
          </a:p>
          <a:p>
            <a:pPr algn="ctr"/>
            <a:r>
              <a:rPr lang="en-US" sz="900" dirty="0"/>
              <a:t>(Even More </a:t>
            </a:r>
          </a:p>
          <a:p>
            <a:pPr algn="ctr"/>
            <a:r>
              <a:rPr lang="en-US" sz="900" dirty="0"/>
              <a:t>Supports)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31E24-1688-594E-9E0F-07FD04A28598}"/>
              </a:ext>
            </a:extLst>
          </p:cNvPr>
          <p:cNvSpPr txBox="1"/>
          <p:nvPr/>
        </p:nvSpPr>
        <p:spPr>
          <a:xfrm rot="16200000">
            <a:off x="2962102" y="3145205"/>
            <a:ext cx="13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Layers of The Cake </a:t>
            </a:r>
          </a:p>
          <a:p>
            <a:pPr algn="ctr"/>
            <a:r>
              <a:rPr lang="en-US" sz="900" dirty="0"/>
              <a:t>(More Supports)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B68B5A-4A6C-B54E-9536-7A492418B219}"/>
              </a:ext>
            </a:extLst>
          </p:cNvPr>
          <p:cNvSpPr txBox="1"/>
          <p:nvPr/>
        </p:nvSpPr>
        <p:spPr>
          <a:xfrm rot="16200000">
            <a:off x="3027353" y="4800491"/>
            <a:ext cx="112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Cake Stand</a:t>
            </a:r>
          </a:p>
          <a:p>
            <a:pPr algn="ctr"/>
            <a:r>
              <a:rPr lang="en-US" sz="900" dirty="0"/>
              <a:t>(Supports for ALL)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C9B51-6922-A54E-8200-D48BF7A1FDF0}"/>
              </a:ext>
            </a:extLst>
          </p:cNvPr>
          <p:cNvSpPr txBox="1"/>
          <p:nvPr/>
        </p:nvSpPr>
        <p:spPr>
          <a:xfrm>
            <a:off x="6903428" y="87456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Essential (E)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5CE8B0-2482-3748-8FD0-5513698655F2}"/>
              </a:ext>
            </a:extLst>
          </p:cNvPr>
          <p:cNvSpPr txBox="1"/>
          <p:nvPr/>
        </p:nvSpPr>
        <p:spPr>
          <a:xfrm>
            <a:off x="6897599" y="1026216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T</a:t>
            </a:r>
            <a:r>
              <a:rPr lang="en-US" sz="900" b="1" dirty="0">
                <a:solidFill>
                  <a:schemeClr val="accent2"/>
                </a:solidFill>
              </a:rPr>
              <a:t>a</a:t>
            </a:r>
            <a:r>
              <a:rPr lang="en-US" sz="900" b="1" dirty="0">
                <a:solidFill>
                  <a:schemeClr val="accent4"/>
                </a:solidFill>
              </a:rPr>
              <a:t>r</a:t>
            </a:r>
            <a:r>
              <a:rPr lang="en-US" sz="900" b="1" dirty="0">
                <a:solidFill>
                  <a:schemeClr val="accent6"/>
                </a:solidFill>
              </a:rPr>
              <a:t>g</a:t>
            </a:r>
            <a:r>
              <a:rPr lang="en-US" sz="900" b="1" dirty="0">
                <a:solidFill>
                  <a:schemeClr val="accent1"/>
                </a:solidFill>
              </a:rPr>
              <a:t>e</a:t>
            </a:r>
            <a:r>
              <a:rPr lang="en-US" sz="900" b="1" dirty="0">
                <a:solidFill>
                  <a:srgbClr val="7030A0"/>
                </a:solidFill>
              </a:rPr>
              <a:t>t</a:t>
            </a:r>
            <a:r>
              <a:rPr lang="en-US" sz="900" b="1" dirty="0">
                <a:solidFill>
                  <a:srgbClr val="FF0000"/>
                </a:solidFill>
              </a:rPr>
              <a:t>e</a:t>
            </a:r>
            <a:r>
              <a:rPr lang="en-US" sz="900" b="1" dirty="0">
                <a:solidFill>
                  <a:srgbClr val="FFC000"/>
                </a:solidFill>
              </a:rPr>
              <a:t>d </a:t>
            </a:r>
            <a:r>
              <a:rPr lang="en-US" sz="900" b="1" dirty="0">
                <a:solidFill>
                  <a:srgbClr val="00B050"/>
                </a:solidFill>
              </a:rPr>
              <a:t>(T)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DCBE57-F55C-BA45-B9C2-578ADD126553}"/>
              </a:ext>
            </a:extLst>
          </p:cNvPr>
          <p:cNvSpPr txBox="1"/>
          <p:nvPr/>
        </p:nvSpPr>
        <p:spPr>
          <a:xfrm>
            <a:off x="6902729" y="1187828"/>
            <a:ext cx="8098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Universal (U)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61D7AF-6848-AB47-9417-5F55BE3CD63A}"/>
              </a:ext>
            </a:extLst>
          </p:cNvPr>
          <p:cNvSpPr txBox="1"/>
          <p:nvPr/>
        </p:nvSpPr>
        <p:spPr>
          <a:xfrm>
            <a:off x="3840569" y="4501505"/>
            <a:ext cx="4103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UDL Structures for this Class</a:t>
            </a:r>
          </a:p>
          <a:p>
            <a:r>
              <a:rPr lang="en-US" sz="900" b="1" dirty="0"/>
              <a:t>Engagement: </a:t>
            </a:r>
            <a:r>
              <a:rPr lang="en-US" sz="900" dirty="0">
                <a:solidFill>
                  <a:schemeClr val="accent1"/>
                </a:solidFill>
              </a:rPr>
              <a:t>Provide options for recruiting interest by (optimizing, relevance, value and authenticity)</a:t>
            </a:r>
          </a:p>
          <a:p>
            <a:r>
              <a:rPr lang="en-US" sz="900" b="1" dirty="0"/>
              <a:t>Representation: </a:t>
            </a:r>
            <a:r>
              <a:rPr lang="en-US" sz="900" dirty="0">
                <a:solidFill>
                  <a:schemeClr val="accent1"/>
                </a:solidFill>
              </a:rPr>
              <a:t>Provide options for languages and symbols by (supporting decoding text, mathematical notation and symbols)</a:t>
            </a:r>
          </a:p>
          <a:p>
            <a:r>
              <a:rPr lang="en-US" sz="900" b="1" dirty="0"/>
              <a:t>Expression: </a:t>
            </a:r>
            <a:r>
              <a:rPr lang="en-US" sz="900" dirty="0">
                <a:solidFill>
                  <a:schemeClr val="accent1"/>
                </a:solidFill>
              </a:rPr>
              <a:t>Provide options for executive functions by (supporting planning and strategy development)</a:t>
            </a:r>
            <a:endParaRPr lang="en-US" sz="900" b="1" dirty="0">
              <a:solidFill>
                <a:schemeClr val="accent1"/>
              </a:solidFill>
            </a:endParaRPr>
          </a:p>
          <a:p>
            <a:r>
              <a:rPr lang="en-US" sz="900" b="1" dirty="0"/>
              <a:t>Equitable Structures for this Class: </a:t>
            </a:r>
            <a:r>
              <a:rPr lang="en-US" sz="900" dirty="0">
                <a:solidFill>
                  <a:schemeClr val="accent1"/>
                </a:solidFill>
              </a:rPr>
              <a:t>We can learn by seeking multiple perspectives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14356E-23D6-1E42-9667-783F0B18987A}"/>
              </a:ext>
            </a:extLst>
          </p:cNvPr>
          <p:cNvSpPr txBox="1"/>
          <p:nvPr/>
        </p:nvSpPr>
        <p:spPr>
          <a:xfrm>
            <a:off x="4004725" y="1783488"/>
            <a:ext cx="1268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Student(s) in mind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46CA91-985D-CC44-9974-FB652511E8A2}"/>
              </a:ext>
            </a:extLst>
          </p:cNvPr>
          <p:cNvSpPr txBox="1"/>
          <p:nvPr/>
        </p:nvSpPr>
        <p:spPr>
          <a:xfrm>
            <a:off x="5310747" y="1770826"/>
            <a:ext cx="106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Support/ Strategies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82B8A-1D39-D44E-9984-7DFAD02ED83E}"/>
              </a:ext>
            </a:extLst>
          </p:cNvPr>
          <p:cNvSpPr txBox="1"/>
          <p:nvPr/>
        </p:nvSpPr>
        <p:spPr>
          <a:xfrm>
            <a:off x="5291431" y="2572462"/>
            <a:ext cx="1061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Support/ Strategy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D6D8F3-376B-7042-A18E-C2C169C40704}"/>
              </a:ext>
            </a:extLst>
          </p:cNvPr>
          <p:cNvSpPr txBox="1"/>
          <p:nvPr/>
        </p:nvSpPr>
        <p:spPr>
          <a:xfrm>
            <a:off x="2153192" y="877359"/>
            <a:ext cx="4691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Layered Support Cake of Love: Classroom Support Plan</a:t>
            </a:r>
            <a:endParaRPr lang="en-US" sz="105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D40A11-F8C0-D240-972C-E48B8864A0ED}"/>
              </a:ext>
            </a:extLst>
          </p:cNvPr>
          <p:cNvSpPr txBox="1"/>
          <p:nvPr/>
        </p:nvSpPr>
        <p:spPr>
          <a:xfrm>
            <a:off x="1307163" y="1115162"/>
            <a:ext cx="4691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Party (Class): Grade 10		Cake Flavour (Lens): Math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221A3C-E931-7C4B-B001-5E2A37F40CAD}"/>
              </a:ext>
            </a:extLst>
          </p:cNvPr>
          <p:cNvSpPr txBox="1"/>
          <p:nvPr/>
        </p:nvSpPr>
        <p:spPr>
          <a:xfrm>
            <a:off x="5822089" y="5814587"/>
            <a:ext cx="2446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Classroom Support Plan: S, Moore, 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DD8D83-2C32-D54B-8635-7F4C10FB8838}"/>
              </a:ext>
            </a:extLst>
          </p:cNvPr>
          <p:cNvSpPr txBox="1"/>
          <p:nvPr/>
        </p:nvSpPr>
        <p:spPr>
          <a:xfrm>
            <a:off x="4152224" y="1907694"/>
            <a:ext cx="34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J.G. (Cognitive)                  - </a:t>
            </a:r>
            <a:r>
              <a:rPr lang="en-US" sz="900" dirty="0">
                <a:solidFill>
                  <a:srgbClr val="00B050"/>
                </a:solidFill>
              </a:rPr>
              <a:t>Access goal/text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FF0000"/>
                </a:solidFill>
              </a:rPr>
              <a:t>object schedule, bin system</a:t>
            </a:r>
            <a:r>
              <a:rPr lang="en-US" sz="900" dirty="0"/>
              <a:t>, 	                  </a:t>
            </a:r>
            <a:r>
              <a:rPr lang="en-US" sz="900" dirty="0">
                <a:solidFill>
                  <a:schemeClr val="accent6"/>
                </a:solidFill>
              </a:rPr>
              <a:t>facilitate social connection</a:t>
            </a:r>
            <a:r>
              <a:rPr lang="en-US" sz="900" dirty="0"/>
              <a:t>, </a:t>
            </a:r>
            <a:r>
              <a:rPr lang="en-US" sz="900" dirty="0">
                <a:solidFill>
                  <a:schemeClr val="accent6"/>
                </a:solidFill>
              </a:rPr>
              <a:t>frequent breaks</a:t>
            </a:r>
            <a:r>
              <a:rPr lang="en-US" sz="900" dirty="0"/>
              <a:t>, 	                  </a:t>
            </a:r>
            <a:r>
              <a:rPr lang="en-US" sz="900" dirty="0">
                <a:solidFill>
                  <a:schemeClr val="accent1"/>
                </a:solidFill>
              </a:rPr>
              <a:t>seizure awareness</a:t>
            </a:r>
          </a:p>
          <a:p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ABA8D3-CCEE-8540-83BD-C03769459C89}"/>
              </a:ext>
            </a:extLst>
          </p:cNvPr>
          <p:cNvSpPr txBox="1"/>
          <p:nvPr/>
        </p:nvSpPr>
        <p:spPr>
          <a:xfrm>
            <a:off x="3849881" y="2594437"/>
            <a:ext cx="1268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Student(s) in mind     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639D0C-09D1-C74E-83ED-A17316FF0564}"/>
              </a:ext>
            </a:extLst>
          </p:cNvPr>
          <p:cNvSpPr txBox="1"/>
          <p:nvPr/>
        </p:nvSpPr>
        <p:spPr>
          <a:xfrm>
            <a:off x="3826214" y="2817837"/>
            <a:ext cx="39576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E.D. (Autism)  		- </a:t>
            </a:r>
            <a:r>
              <a:rPr lang="en-US" sz="900" dirty="0">
                <a:solidFill>
                  <a:schemeClr val="accent6"/>
                </a:solidFill>
              </a:rPr>
              <a:t>Structure, routine, real life examples , concrete 		options to show learning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FF0000"/>
                </a:solidFill>
              </a:rPr>
              <a:t>works well with G.K.</a:t>
            </a:r>
          </a:p>
          <a:p>
            <a:r>
              <a:rPr lang="en-US" sz="900" dirty="0"/>
              <a:t>U.R./W.S. (Learning)         	</a:t>
            </a:r>
            <a:r>
              <a:rPr lang="en-US" sz="900" dirty="0">
                <a:solidFill>
                  <a:schemeClr val="accent6"/>
                </a:solidFill>
              </a:rPr>
              <a:t>- small group conference to build base skills, 		accessible numbers, choice of challenge</a:t>
            </a:r>
          </a:p>
          <a:p>
            <a:r>
              <a:rPr lang="en-US" sz="900" dirty="0"/>
              <a:t>P.F. (Gifted)		</a:t>
            </a:r>
            <a:r>
              <a:rPr lang="en-US" sz="900" dirty="0">
                <a:solidFill>
                  <a:schemeClr val="accent6"/>
                </a:solidFill>
              </a:rPr>
              <a:t>- Choice of Challenge, extension options, 			organizational system for work</a:t>
            </a:r>
          </a:p>
          <a:p>
            <a:r>
              <a:rPr lang="en-US" sz="900" dirty="0"/>
              <a:t>I.D./H.K./P.F./DC/NB (Anxiety)	</a:t>
            </a:r>
            <a:r>
              <a:rPr lang="en-US" sz="900" dirty="0">
                <a:solidFill>
                  <a:schemeClr val="accent6"/>
                </a:solidFill>
              </a:rPr>
              <a:t>- Accessible tasks, check ins, homework optional		choice of expression (abstract, pictoral, concrete)		- praise, encouragement, </a:t>
            </a:r>
            <a:r>
              <a:rPr lang="en-US" sz="900" dirty="0">
                <a:solidFill>
                  <a:schemeClr val="accent1"/>
                </a:solidFill>
              </a:rPr>
              <a:t>goal setting</a:t>
            </a:r>
            <a:r>
              <a:rPr lang="en-US" sz="900" dirty="0"/>
              <a:t>	</a:t>
            </a:r>
          </a:p>
          <a:p>
            <a:r>
              <a:rPr lang="en-US" sz="900" dirty="0"/>
              <a:t>K.G. B.D. (cultural)	-</a:t>
            </a:r>
            <a:r>
              <a:rPr lang="en-US" sz="900" dirty="0">
                <a:solidFill>
                  <a:schemeClr val="accent1"/>
                </a:solidFill>
              </a:rPr>
              <a:t> community building, strength based, indigenous 		 text/perspectives, voices, leadership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175839-45D6-4646-811F-48330CF65283}"/>
              </a:ext>
            </a:extLst>
          </p:cNvPr>
          <p:cNvSpPr/>
          <p:nvPr/>
        </p:nvSpPr>
        <p:spPr>
          <a:xfrm>
            <a:off x="2077127" y="1757909"/>
            <a:ext cx="3481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JG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60156B-3C0C-FD44-9AEB-DC21B061E23D}"/>
              </a:ext>
            </a:extLst>
          </p:cNvPr>
          <p:cNvSpPr/>
          <p:nvPr/>
        </p:nvSpPr>
        <p:spPr>
          <a:xfrm>
            <a:off x="1856748" y="5744526"/>
            <a:ext cx="8855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PF, DS, AA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FE3174-F3B5-3648-A60B-A20EF34389B4}"/>
              </a:ext>
            </a:extLst>
          </p:cNvPr>
          <p:cNvSpPr/>
          <p:nvPr/>
        </p:nvSpPr>
        <p:spPr>
          <a:xfrm>
            <a:off x="1218865" y="4585890"/>
            <a:ext cx="18810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AA, AB, NC, LB, DK, RO-L, JR, MP, KV, LD, YT</a:t>
            </a:r>
          </a:p>
          <a:p>
            <a:pPr algn="ctr"/>
            <a:r>
              <a:rPr lang="en-US" sz="1350" dirty="0"/>
              <a:t>PO, SW, SZ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0C2606-2747-B048-AB74-E8B635119579}"/>
              </a:ext>
            </a:extLst>
          </p:cNvPr>
          <p:cNvSpPr/>
          <p:nvPr/>
        </p:nvSpPr>
        <p:spPr>
          <a:xfrm>
            <a:off x="1319229" y="1500936"/>
            <a:ext cx="8290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Who needs the MOST support?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D634D7-04EB-3845-8DA1-8D74791299B6}"/>
              </a:ext>
            </a:extLst>
          </p:cNvPr>
          <p:cNvSpPr/>
          <p:nvPr/>
        </p:nvSpPr>
        <p:spPr>
          <a:xfrm rot="16200000">
            <a:off x="-91324" y="3264329"/>
            <a:ext cx="23744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Who needs the TARGETED support?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562962-563B-B747-8DE0-C987C2DB4B75}"/>
              </a:ext>
            </a:extLst>
          </p:cNvPr>
          <p:cNvSpPr/>
          <p:nvPr/>
        </p:nvSpPr>
        <p:spPr>
          <a:xfrm>
            <a:off x="1299001" y="5235738"/>
            <a:ext cx="8290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Who needs the MOST challenge?</a:t>
            </a:r>
          </a:p>
        </p:txBody>
      </p:sp>
    </p:spTree>
    <p:extLst>
      <p:ext uri="{BB962C8B-B14F-4D97-AF65-F5344CB8AC3E}">
        <p14:creationId xmlns:p14="http://schemas.microsoft.com/office/powerpoint/2010/main" val="304224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92FDCB2-4533-C54E-AEE7-7DCB21BED292}"/>
              </a:ext>
            </a:extLst>
          </p:cNvPr>
          <p:cNvGraphicFramePr>
            <a:graphicFrameLocks noGrp="1"/>
          </p:cNvGraphicFramePr>
          <p:nvPr/>
        </p:nvGraphicFramePr>
        <p:xfrm>
          <a:off x="618882" y="101980"/>
          <a:ext cx="8279024" cy="58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9024">
                  <a:extLst>
                    <a:ext uri="{9D8B030D-6E8A-4147-A177-3AD203B41FA5}">
                      <a16:colId xmlns:a16="http://schemas.microsoft.com/office/drawing/2014/main" val="3617164243"/>
                    </a:ext>
                  </a:extLst>
                </a:gridCol>
              </a:tblGrid>
              <a:tr h="584776"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8835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58B361-1DDC-214F-AA80-B4D248BFC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25535"/>
              </p:ext>
            </p:extLst>
          </p:nvPr>
        </p:nvGraphicFramePr>
        <p:xfrm>
          <a:off x="618882" y="1241962"/>
          <a:ext cx="8279025" cy="5270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1890">
                  <a:extLst>
                    <a:ext uri="{9D8B030D-6E8A-4147-A177-3AD203B41FA5}">
                      <a16:colId xmlns:a16="http://schemas.microsoft.com/office/drawing/2014/main" val="370031938"/>
                    </a:ext>
                  </a:extLst>
                </a:gridCol>
                <a:gridCol w="1064679">
                  <a:extLst>
                    <a:ext uri="{9D8B030D-6E8A-4147-A177-3AD203B41FA5}">
                      <a16:colId xmlns:a16="http://schemas.microsoft.com/office/drawing/2014/main" val="4042589550"/>
                    </a:ext>
                  </a:extLst>
                </a:gridCol>
                <a:gridCol w="2567511">
                  <a:extLst>
                    <a:ext uri="{9D8B030D-6E8A-4147-A177-3AD203B41FA5}">
                      <a16:colId xmlns:a16="http://schemas.microsoft.com/office/drawing/2014/main" val="2006113538"/>
                    </a:ext>
                  </a:extLst>
                </a:gridCol>
                <a:gridCol w="1989438">
                  <a:extLst>
                    <a:ext uri="{9D8B030D-6E8A-4147-A177-3AD203B41FA5}">
                      <a16:colId xmlns:a16="http://schemas.microsoft.com/office/drawing/2014/main" val="2939151737"/>
                    </a:ext>
                  </a:extLst>
                </a:gridCol>
                <a:gridCol w="1125507">
                  <a:extLst>
                    <a:ext uri="{9D8B030D-6E8A-4147-A177-3AD203B41FA5}">
                      <a16:colId xmlns:a16="http://schemas.microsoft.com/office/drawing/2014/main" val="89330045"/>
                    </a:ext>
                  </a:extLst>
                </a:gridCol>
              </a:tblGrid>
              <a:tr h="30747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Students…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Strategies &amp; Supports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581468"/>
                  </a:ext>
                </a:extLst>
              </a:tr>
              <a:tr h="6987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support</a:t>
                      </a:r>
                    </a:p>
                    <a:p>
                      <a:pPr algn="l"/>
                      <a:r>
                        <a:rPr lang="en-US" sz="1400" b="0" dirty="0"/>
                        <a:t>D.L, R.Y, O.M.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Universal Support </a:t>
                      </a:r>
                    </a:p>
                    <a:p>
                      <a:pPr algn="ctr"/>
                      <a:r>
                        <a:rPr lang="en-US" sz="1100" b="0" dirty="0"/>
                        <a:t>(Good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Targeted Support</a:t>
                      </a:r>
                    </a:p>
                    <a:p>
                      <a:pPr algn="ctr"/>
                      <a:r>
                        <a:rPr lang="en-US" sz="1100" b="0" dirty="0"/>
                        <a:t>(CHOICE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Essential Support </a:t>
                      </a:r>
                    </a:p>
                    <a:p>
                      <a:pPr algn="ctr"/>
                      <a:r>
                        <a:rPr lang="en-US" sz="1100" b="0" dirty="0"/>
                        <a:t>(Good for ONE)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548455"/>
                  </a:ext>
                </a:extLst>
              </a:tr>
              <a:tr h="922412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LD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D.L., J.K., S,W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Text at multiple reading levels, multiple types of text (oral, visual, written), You Tube, chunk lessons into 15-20 min chunks, activities to process new information, hands on, task clear and scaffolded, Summative tasks that build oral, visual &amp; written skills, literature circles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Options to use technology (reader, scribe), a place to keep work in class so it doesn’t get lost, small group option with Ms. L to work with on activities after lesson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7880801"/>
                  </a:ext>
                </a:extLst>
              </a:tr>
              <a:tr h="782653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Behaviour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R.Y., I,D., F, C, G, J., OM, 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Make personal connection daily, structure, agenda on board, start class with an accessible activity, movement breaks, music allowed when working, high interest texts, authentic and relevant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Taking breaks, flexible seating, parent check ins on good days, </a:t>
                      </a:r>
                      <a:r>
                        <a:rPr lang="en-US" sz="1000" dirty="0"/>
                        <a:t>opportunities for leadership</a:t>
                      </a:r>
                    </a:p>
                    <a:p>
                      <a:endParaRPr lang="en-US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Incentive monitoring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4043064"/>
                  </a:ext>
                </a:extLst>
              </a:tr>
              <a:tr h="531086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LGBTQ2S+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G, 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Text that includes diverse characters, avoid binary (students, folks, everyone), ”safe place” sticker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opportunities for leadership, ask(and honour) preferred pronoun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63565514"/>
                  </a:ext>
                </a:extLst>
              </a:tr>
              <a:tr h="521757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ELL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P, K., I, L, E, E, 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Text at multiple reading levels, review vocabulary, use of visuals, strategic partnering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Small group option with Ms. L to work with on activities after lesson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translator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6011122"/>
                  </a:ext>
                </a:extLst>
              </a:tr>
              <a:tr h="531086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Anxiety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R.R.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Clear learning tasks and goals, control of complexity and what supports to use, challenge option, choice of audience size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Taking breaks, choice of where to work, homework optional, parent check 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2881745"/>
                  </a:ext>
                </a:extLst>
              </a:tr>
              <a:tr h="5031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challenge</a:t>
                      </a:r>
                    </a:p>
                    <a:p>
                      <a:pPr algn="l"/>
                      <a:r>
                        <a:rPr lang="en-US" sz="1600" b="0" dirty="0"/>
                        <a:t>I.L.., R.R</a:t>
                      </a:r>
                      <a:endParaRPr lang="en-US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200" b="1" dirty="0"/>
                        <a:t>Reconciliation &amp; Equity Targets: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0" dirty="0"/>
                        <a:t>Targeting text from Indigenous perspectives, attending to alternative points of view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0" dirty="0"/>
                        <a:t>Appreciation circle once a week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811963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86C55C-882D-3C47-82AA-B08ECDB7AF56}"/>
              </a:ext>
            </a:extLst>
          </p:cNvPr>
          <p:cNvCxnSpPr>
            <a:cxnSpLocks/>
          </p:cNvCxnSpPr>
          <p:nvPr/>
        </p:nvCxnSpPr>
        <p:spPr>
          <a:xfrm flipV="1">
            <a:off x="439796" y="1648497"/>
            <a:ext cx="0" cy="490687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FEF69FE-8782-5E43-8BE5-44518CE79AD6}"/>
              </a:ext>
            </a:extLst>
          </p:cNvPr>
          <p:cNvSpPr/>
          <p:nvPr/>
        </p:nvSpPr>
        <p:spPr>
          <a:xfrm rot="16200000">
            <a:off x="-644022" y="3795133"/>
            <a:ext cx="1732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Students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DDA6F5-0D78-A147-A06B-E44B412202F1}"/>
              </a:ext>
            </a:extLst>
          </p:cNvPr>
          <p:cNvCxnSpPr>
            <a:cxnSpLocks/>
          </p:cNvCxnSpPr>
          <p:nvPr/>
        </p:nvCxnSpPr>
        <p:spPr>
          <a:xfrm>
            <a:off x="3271002" y="1053943"/>
            <a:ext cx="5626905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1DE335-C2D2-6340-80AE-4EE53924B009}"/>
              </a:ext>
            </a:extLst>
          </p:cNvPr>
          <p:cNvSpPr/>
          <p:nvPr/>
        </p:nvSpPr>
        <p:spPr>
          <a:xfrm>
            <a:off x="5252623" y="716098"/>
            <a:ext cx="1663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Support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E2A2A3-001B-C943-89B0-9A42B7A16AE5}"/>
              </a:ext>
            </a:extLst>
          </p:cNvPr>
          <p:cNvSpPr/>
          <p:nvPr/>
        </p:nvSpPr>
        <p:spPr>
          <a:xfrm>
            <a:off x="693189" y="61757"/>
            <a:ext cx="8269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Classroom Support Plan</a:t>
            </a:r>
          </a:p>
          <a:p>
            <a:r>
              <a:rPr lang="en-US" sz="1600" dirty="0"/>
              <a:t>Teacher(s):Mr. B	        Support Staff: Ms. L (support teacher last 20 min of block)      Class: English 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D2F685-BC84-6242-8198-B96812B2CB21}"/>
              </a:ext>
            </a:extLst>
          </p:cNvPr>
          <p:cNvSpPr/>
          <p:nvPr/>
        </p:nvSpPr>
        <p:spPr>
          <a:xfrm>
            <a:off x="554331" y="6569612"/>
            <a:ext cx="8408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Classroom Support Plan												Shelley Moore, 2019</a:t>
            </a:r>
          </a:p>
        </p:txBody>
      </p:sp>
    </p:spTree>
    <p:extLst>
      <p:ext uri="{BB962C8B-B14F-4D97-AF65-F5344CB8AC3E}">
        <p14:creationId xmlns:p14="http://schemas.microsoft.com/office/powerpoint/2010/main" val="2250612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92FDCB2-4533-C54E-AEE7-7DCB21BED292}"/>
              </a:ext>
            </a:extLst>
          </p:cNvPr>
          <p:cNvGraphicFramePr>
            <a:graphicFrameLocks noGrp="1"/>
          </p:cNvGraphicFramePr>
          <p:nvPr/>
        </p:nvGraphicFramePr>
        <p:xfrm>
          <a:off x="618882" y="262621"/>
          <a:ext cx="8279024" cy="58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9024">
                  <a:extLst>
                    <a:ext uri="{9D8B030D-6E8A-4147-A177-3AD203B41FA5}">
                      <a16:colId xmlns:a16="http://schemas.microsoft.com/office/drawing/2014/main" val="3617164243"/>
                    </a:ext>
                  </a:extLst>
                </a:gridCol>
              </a:tblGrid>
              <a:tr h="584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8835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58B361-1DDC-214F-AA80-B4D248BFC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75336"/>
              </p:ext>
            </p:extLst>
          </p:nvPr>
        </p:nvGraphicFramePr>
        <p:xfrm>
          <a:off x="618882" y="1402603"/>
          <a:ext cx="8279025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1890">
                  <a:extLst>
                    <a:ext uri="{9D8B030D-6E8A-4147-A177-3AD203B41FA5}">
                      <a16:colId xmlns:a16="http://schemas.microsoft.com/office/drawing/2014/main" val="370031938"/>
                    </a:ext>
                  </a:extLst>
                </a:gridCol>
                <a:gridCol w="1064679">
                  <a:extLst>
                    <a:ext uri="{9D8B030D-6E8A-4147-A177-3AD203B41FA5}">
                      <a16:colId xmlns:a16="http://schemas.microsoft.com/office/drawing/2014/main" val="4042589550"/>
                    </a:ext>
                  </a:extLst>
                </a:gridCol>
                <a:gridCol w="2382160">
                  <a:extLst>
                    <a:ext uri="{9D8B030D-6E8A-4147-A177-3AD203B41FA5}">
                      <a16:colId xmlns:a16="http://schemas.microsoft.com/office/drawing/2014/main" val="2006113538"/>
                    </a:ext>
                  </a:extLst>
                </a:gridCol>
                <a:gridCol w="2026508">
                  <a:extLst>
                    <a:ext uri="{9D8B030D-6E8A-4147-A177-3AD203B41FA5}">
                      <a16:colId xmlns:a16="http://schemas.microsoft.com/office/drawing/2014/main" val="2939151737"/>
                    </a:ext>
                  </a:extLst>
                </a:gridCol>
                <a:gridCol w="1273788">
                  <a:extLst>
                    <a:ext uri="{9D8B030D-6E8A-4147-A177-3AD203B41FA5}">
                      <a16:colId xmlns:a16="http://schemas.microsoft.com/office/drawing/2014/main" val="89330045"/>
                    </a:ext>
                  </a:extLst>
                </a:gridCol>
              </a:tblGrid>
              <a:tr h="30747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Students…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Strategies &amp; Supports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0581468"/>
                  </a:ext>
                </a:extLst>
              </a:tr>
              <a:tr h="6987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support</a:t>
                      </a:r>
                    </a:p>
                    <a:p>
                      <a:pPr algn="l"/>
                      <a:r>
                        <a:rPr lang="en-US" sz="1400" b="0" dirty="0"/>
                        <a:t>J.W.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Universal Support </a:t>
                      </a:r>
                    </a:p>
                    <a:p>
                      <a:pPr algn="ctr"/>
                      <a:r>
                        <a:rPr lang="en-US" sz="1200" b="0" dirty="0"/>
                        <a:t>(Good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Targeted Support</a:t>
                      </a:r>
                    </a:p>
                    <a:p>
                      <a:pPr algn="ctr"/>
                      <a:r>
                        <a:rPr lang="en-US" sz="1200" b="0" dirty="0"/>
                        <a:t>(CHOICE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Essential Support </a:t>
                      </a:r>
                    </a:p>
                    <a:p>
                      <a:pPr algn="ctr"/>
                      <a:r>
                        <a:rPr lang="en-US" sz="1200" b="0" dirty="0"/>
                        <a:t>(Good for ONE)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548455"/>
                  </a:ext>
                </a:extLst>
              </a:tr>
              <a:tr h="787018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Cognitive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J.W.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Start lesson with accessible task how to work with J.W., building community activities, manipulatives,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Access Point to curriculum (Math IEP goal), may need breaks, visual agenda on board that matches AAC device, strategic partnering, calculator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AAC Device, social role on class, works well with Y.T., glasses,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7880801"/>
                  </a:ext>
                </a:extLst>
              </a:tr>
              <a:tr h="470087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Vision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R.P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Large print &amp; high contrast outline of handouts, do not change furniture floor plan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Sitting close proximity to front of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Magnifier,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4043064"/>
                  </a:ext>
                </a:extLst>
              </a:tr>
              <a:tr h="531086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Trauma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H.L., U.B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Make personal connection daily, snacks, drinks allowed, chunk task into an essential portion,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Quiet zone in class, breaks, allow time to leave if needed, follow up  later if they leave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Check in before class with Ms. H, might be late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63565514"/>
                  </a:ext>
                </a:extLst>
              </a:tr>
              <a:tr h="485739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r>
                        <a:rPr lang="en-US" sz="1600" b="0" dirty="0"/>
                        <a:t>ELL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Y.I., O.R., B, F, N.M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Teach important vocabulary for a lesson, visuals, manipulatives &amp; visuals, strategic partnering, math word wall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translator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6011122"/>
                  </a:ext>
                </a:extLst>
              </a:tr>
              <a:tr h="531086">
                <a:tc>
                  <a:txBody>
                    <a:bodyPr/>
                    <a:lstStyle/>
                    <a:p>
                      <a:r>
                        <a:rPr lang="en-US" sz="1600" b="1" dirty="0"/>
                        <a:t>Need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Anxiety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R.M.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Choice of challenge, choice of support options, target advocacy skills and risk taking opportunities, open ended tasks (not one answer)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Taking breaks, choice of where to work, homework optional, parent check ins</a:t>
                      </a:r>
                    </a:p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2881745"/>
                  </a:ext>
                </a:extLst>
              </a:tr>
              <a:tr h="5031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Who needs the most challenge</a:t>
                      </a:r>
                    </a:p>
                    <a:p>
                      <a:pPr algn="l"/>
                      <a:r>
                        <a:rPr lang="en-US" sz="1600" b="0" dirty="0"/>
                        <a:t>I.K., R.M.</a:t>
                      </a:r>
                      <a:endParaRPr lang="en-US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200" b="1" dirty="0"/>
                        <a:t>Reconciliation &amp; Equity Targets: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0" dirty="0"/>
                        <a:t>Sharing local Indigenous content for math concepts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0" dirty="0"/>
                        <a:t>Standards based grading and reporting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811963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86C55C-882D-3C47-82AA-B08ECDB7AF56}"/>
              </a:ext>
            </a:extLst>
          </p:cNvPr>
          <p:cNvCxnSpPr>
            <a:cxnSpLocks/>
          </p:cNvCxnSpPr>
          <p:nvPr/>
        </p:nvCxnSpPr>
        <p:spPr>
          <a:xfrm flipV="1">
            <a:off x="439796" y="1809138"/>
            <a:ext cx="0" cy="4531225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FEF69FE-8782-5E43-8BE5-44518CE79AD6}"/>
              </a:ext>
            </a:extLst>
          </p:cNvPr>
          <p:cNvSpPr/>
          <p:nvPr/>
        </p:nvSpPr>
        <p:spPr>
          <a:xfrm rot="16200000">
            <a:off x="-644022" y="3955774"/>
            <a:ext cx="1732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Students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DDA6F5-0D78-A147-A06B-E44B412202F1}"/>
              </a:ext>
            </a:extLst>
          </p:cNvPr>
          <p:cNvCxnSpPr>
            <a:cxnSpLocks/>
          </p:cNvCxnSpPr>
          <p:nvPr/>
        </p:nvCxnSpPr>
        <p:spPr>
          <a:xfrm>
            <a:off x="3271002" y="1214584"/>
            <a:ext cx="5626905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1DE335-C2D2-6340-80AE-4EE53924B009}"/>
              </a:ext>
            </a:extLst>
          </p:cNvPr>
          <p:cNvSpPr/>
          <p:nvPr/>
        </p:nvSpPr>
        <p:spPr>
          <a:xfrm>
            <a:off x="5252623" y="876739"/>
            <a:ext cx="1663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Range of Support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E2A2A3-001B-C943-89B0-9A42B7A16AE5}"/>
              </a:ext>
            </a:extLst>
          </p:cNvPr>
          <p:cNvSpPr/>
          <p:nvPr/>
        </p:nvSpPr>
        <p:spPr>
          <a:xfrm>
            <a:off x="693189" y="291256"/>
            <a:ext cx="8269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Classroom Support Plan</a:t>
            </a:r>
          </a:p>
          <a:p>
            <a:r>
              <a:rPr lang="en-US" sz="1600" dirty="0"/>
              <a:t>Teacher(s):Mr. B	        			Support Staff: Ms. C (EA)     					 Class: Math 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D2F685-BC84-6242-8198-B96812B2CB21}"/>
              </a:ext>
            </a:extLst>
          </p:cNvPr>
          <p:cNvSpPr/>
          <p:nvPr/>
        </p:nvSpPr>
        <p:spPr>
          <a:xfrm>
            <a:off x="554331" y="6532546"/>
            <a:ext cx="8408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Classroom Support Plan												Shelley Moore, 2019</a:t>
            </a:r>
          </a:p>
        </p:txBody>
      </p:sp>
    </p:spTree>
    <p:extLst>
      <p:ext uri="{BB962C8B-B14F-4D97-AF65-F5344CB8AC3E}">
        <p14:creationId xmlns:p14="http://schemas.microsoft.com/office/powerpoint/2010/main" val="231014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A9992-F4AF-3544-80C1-1FB459892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08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0EF50F-EC65-DF4A-A2AA-C185C5FC11F2}"/>
              </a:ext>
            </a:extLst>
          </p:cNvPr>
          <p:cNvSpPr/>
          <p:nvPr/>
        </p:nvSpPr>
        <p:spPr>
          <a:xfrm>
            <a:off x="317240" y="1148273"/>
            <a:ext cx="650328" cy="63852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CBD3DE41-3CCF-8549-88F6-4E03CC4E68DE}"/>
              </a:ext>
            </a:extLst>
          </p:cNvPr>
          <p:cNvSpPr/>
          <p:nvPr/>
        </p:nvSpPr>
        <p:spPr>
          <a:xfrm>
            <a:off x="420051" y="2088569"/>
            <a:ext cx="452924" cy="5801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59E8B62C-4687-3A4A-B40F-C62EFC83E084}"/>
              </a:ext>
            </a:extLst>
          </p:cNvPr>
          <p:cNvSpPr/>
          <p:nvPr/>
        </p:nvSpPr>
        <p:spPr>
          <a:xfrm rot="10800000">
            <a:off x="356128" y="1800424"/>
            <a:ext cx="611440" cy="5299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FC4A33-CBB9-9F4E-A9DC-EB3BE5E8FD0A}"/>
              </a:ext>
            </a:extLst>
          </p:cNvPr>
          <p:cNvSpPr/>
          <p:nvPr/>
        </p:nvSpPr>
        <p:spPr>
          <a:xfrm>
            <a:off x="605568" y="1748204"/>
            <a:ext cx="80042" cy="3403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9F9F82BA-717E-ED43-8E64-52BE711FF044}"/>
              </a:ext>
            </a:extLst>
          </p:cNvPr>
          <p:cNvSpPr/>
          <p:nvPr/>
        </p:nvSpPr>
        <p:spPr>
          <a:xfrm rot="6778387">
            <a:off x="612189" y="1078991"/>
            <a:ext cx="84074" cy="95741"/>
          </a:xfrm>
          <a:prstGeom prst="chord">
            <a:avLst/>
          </a:prstGeom>
          <a:solidFill>
            <a:srgbClr val="FF2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251DB0B-BD1E-104E-AA8E-1AB73A602C8B}"/>
              </a:ext>
            </a:extLst>
          </p:cNvPr>
          <p:cNvSpPr/>
          <p:nvPr/>
        </p:nvSpPr>
        <p:spPr>
          <a:xfrm>
            <a:off x="365248" y="1214893"/>
            <a:ext cx="562768" cy="85666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27BEC4D-769D-A34C-BC6C-48873B629497}"/>
              </a:ext>
            </a:extLst>
          </p:cNvPr>
          <p:cNvSpPr/>
          <p:nvPr/>
        </p:nvSpPr>
        <p:spPr>
          <a:xfrm>
            <a:off x="362854" y="1327984"/>
            <a:ext cx="565162" cy="75242"/>
          </a:xfrm>
          <a:prstGeom prst="roundRect">
            <a:avLst/>
          </a:prstGeom>
          <a:solidFill>
            <a:srgbClr val="FF2600">
              <a:alpha val="40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EEF377E-E986-9648-814E-52172A9B92CF}"/>
              </a:ext>
            </a:extLst>
          </p:cNvPr>
          <p:cNvSpPr/>
          <p:nvPr/>
        </p:nvSpPr>
        <p:spPr>
          <a:xfrm>
            <a:off x="362854" y="1431412"/>
            <a:ext cx="565162" cy="76643"/>
          </a:xfrm>
          <a:prstGeom prst="roundRect">
            <a:avLst/>
          </a:prstGeom>
          <a:solidFill>
            <a:srgbClr val="0096FF">
              <a:alpha val="40000"/>
            </a:srgbClr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92C32BE-8CF0-3442-8955-350DAB4E441D}"/>
              </a:ext>
            </a:extLst>
          </p:cNvPr>
          <p:cNvSpPr/>
          <p:nvPr/>
        </p:nvSpPr>
        <p:spPr>
          <a:xfrm>
            <a:off x="362854" y="1532588"/>
            <a:ext cx="565162" cy="70895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890423A-8C66-9743-8F12-EC1A322D5D23}"/>
              </a:ext>
            </a:extLst>
          </p:cNvPr>
          <p:cNvSpPr/>
          <p:nvPr/>
        </p:nvSpPr>
        <p:spPr>
          <a:xfrm>
            <a:off x="362853" y="1633358"/>
            <a:ext cx="565163" cy="79406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A6EA72-6FAB-D94D-8E15-61B55E60115A}"/>
              </a:ext>
            </a:extLst>
          </p:cNvPr>
          <p:cNvSpPr txBox="1"/>
          <p:nvPr/>
        </p:nvSpPr>
        <p:spPr>
          <a:xfrm>
            <a:off x="1332751" y="1198449"/>
            <a:ext cx="6683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Layered Support Cake of Love: Classroom Support Plan</a:t>
            </a:r>
          </a:p>
          <a:p>
            <a:pPr algn="ctr"/>
            <a:endParaRPr lang="en-US" sz="2100" b="1" dirty="0"/>
          </a:p>
          <a:p>
            <a:pPr algn="ctr"/>
            <a:r>
              <a:rPr lang="en-US" sz="2100" b="1" dirty="0"/>
              <a:t>How do we figure out supports or strategies students need?</a:t>
            </a:r>
            <a:endParaRPr lang="en-US" sz="2100" dirty="0"/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BF849555-732D-2942-9C9A-0A81FF1F24EC}"/>
              </a:ext>
            </a:extLst>
          </p:cNvPr>
          <p:cNvSpPr/>
          <p:nvPr/>
        </p:nvSpPr>
        <p:spPr>
          <a:xfrm rot="10800000">
            <a:off x="265896" y="1712229"/>
            <a:ext cx="778528" cy="88195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6C8E573-3A3A-404D-94B3-0919C13F435F}"/>
              </a:ext>
            </a:extLst>
          </p:cNvPr>
          <p:cNvSpPr/>
          <p:nvPr/>
        </p:nvSpPr>
        <p:spPr>
          <a:xfrm>
            <a:off x="8297887" y="1115397"/>
            <a:ext cx="650328" cy="63852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91E629C0-3D15-7B4C-85ED-F5E1CD5FC390}"/>
              </a:ext>
            </a:extLst>
          </p:cNvPr>
          <p:cNvSpPr/>
          <p:nvPr/>
        </p:nvSpPr>
        <p:spPr>
          <a:xfrm>
            <a:off x="8400698" y="2055693"/>
            <a:ext cx="452924" cy="5801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Snip Same Side Corner Rectangle 23">
            <a:extLst>
              <a:ext uri="{FF2B5EF4-FFF2-40B4-BE49-F238E27FC236}">
                <a16:creationId xmlns:a16="http://schemas.microsoft.com/office/drawing/2014/main" id="{666CC61C-070A-2740-93FF-14305B08F5A6}"/>
              </a:ext>
            </a:extLst>
          </p:cNvPr>
          <p:cNvSpPr/>
          <p:nvPr/>
        </p:nvSpPr>
        <p:spPr>
          <a:xfrm rot="10800000">
            <a:off x="8336775" y="1767548"/>
            <a:ext cx="611440" cy="5299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0E6A8A-198B-3248-9802-86917AA6BB59}"/>
              </a:ext>
            </a:extLst>
          </p:cNvPr>
          <p:cNvSpPr/>
          <p:nvPr/>
        </p:nvSpPr>
        <p:spPr>
          <a:xfrm>
            <a:off x="8586215" y="1715328"/>
            <a:ext cx="80042" cy="3403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Chord 25">
            <a:extLst>
              <a:ext uri="{FF2B5EF4-FFF2-40B4-BE49-F238E27FC236}">
                <a16:creationId xmlns:a16="http://schemas.microsoft.com/office/drawing/2014/main" id="{A738AF25-E419-3743-96E1-DA9F0F36F59D}"/>
              </a:ext>
            </a:extLst>
          </p:cNvPr>
          <p:cNvSpPr/>
          <p:nvPr/>
        </p:nvSpPr>
        <p:spPr>
          <a:xfrm rot="6778387">
            <a:off x="8592836" y="1046115"/>
            <a:ext cx="84074" cy="95741"/>
          </a:xfrm>
          <a:prstGeom prst="chord">
            <a:avLst/>
          </a:prstGeom>
          <a:solidFill>
            <a:srgbClr val="FF2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698E63E-72B9-1840-8E42-6ABAA1945723}"/>
              </a:ext>
            </a:extLst>
          </p:cNvPr>
          <p:cNvSpPr/>
          <p:nvPr/>
        </p:nvSpPr>
        <p:spPr>
          <a:xfrm>
            <a:off x="8345895" y="1182017"/>
            <a:ext cx="562768" cy="85666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6D80903-EDD4-5B47-AD66-5DA6C2B67A3D}"/>
              </a:ext>
            </a:extLst>
          </p:cNvPr>
          <p:cNvSpPr/>
          <p:nvPr/>
        </p:nvSpPr>
        <p:spPr>
          <a:xfrm>
            <a:off x="8343501" y="1295108"/>
            <a:ext cx="565162" cy="75242"/>
          </a:xfrm>
          <a:prstGeom prst="roundRect">
            <a:avLst/>
          </a:prstGeom>
          <a:solidFill>
            <a:srgbClr val="FF2600">
              <a:alpha val="40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816375E-8E4A-BB4D-9A1D-FF5493F59FBB}"/>
              </a:ext>
            </a:extLst>
          </p:cNvPr>
          <p:cNvSpPr/>
          <p:nvPr/>
        </p:nvSpPr>
        <p:spPr>
          <a:xfrm>
            <a:off x="8343501" y="1398535"/>
            <a:ext cx="565162" cy="76643"/>
          </a:xfrm>
          <a:prstGeom prst="roundRect">
            <a:avLst/>
          </a:prstGeom>
          <a:solidFill>
            <a:srgbClr val="0096FF">
              <a:alpha val="40000"/>
            </a:srgbClr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11442CE-67B3-DC4A-9C15-E57C14D27B62}"/>
              </a:ext>
            </a:extLst>
          </p:cNvPr>
          <p:cNvSpPr/>
          <p:nvPr/>
        </p:nvSpPr>
        <p:spPr>
          <a:xfrm>
            <a:off x="8343501" y="1499712"/>
            <a:ext cx="565162" cy="70895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C5A9E5D-6D2C-DF49-9E60-959DF6033E58}"/>
              </a:ext>
            </a:extLst>
          </p:cNvPr>
          <p:cNvSpPr/>
          <p:nvPr/>
        </p:nvSpPr>
        <p:spPr>
          <a:xfrm>
            <a:off x="8343500" y="1600482"/>
            <a:ext cx="565163" cy="79406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Snip Same Side Corner Rectangle 31">
            <a:extLst>
              <a:ext uri="{FF2B5EF4-FFF2-40B4-BE49-F238E27FC236}">
                <a16:creationId xmlns:a16="http://schemas.microsoft.com/office/drawing/2014/main" id="{780689D8-1EC4-7440-A73A-CCAA3AFFCADD}"/>
              </a:ext>
            </a:extLst>
          </p:cNvPr>
          <p:cNvSpPr/>
          <p:nvPr/>
        </p:nvSpPr>
        <p:spPr>
          <a:xfrm rot="10800000">
            <a:off x="8246543" y="1679352"/>
            <a:ext cx="778528" cy="88195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12C7040-26AB-9843-A9AA-029A933E751E}"/>
              </a:ext>
            </a:extLst>
          </p:cNvPr>
          <p:cNvSpPr/>
          <p:nvPr/>
        </p:nvSpPr>
        <p:spPr>
          <a:xfrm>
            <a:off x="4242895" y="3760427"/>
            <a:ext cx="650328" cy="63852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Snip Same Side Corner Rectangle 33">
            <a:extLst>
              <a:ext uri="{FF2B5EF4-FFF2-40B4-BE49-F238E27FC236}">
                <a16:creationId xmlns:a16="http://schemas.microsoft.com/office/drawing/2014/main" id="{B5B8E336-7969-774C-AA7B-C3FCEB81D2D3}"/>
              </a:ext>
            </a:extLst>
          </p:cNvPr>
          <p:cNvSpPr/>
          <p:nvPr/>
        </p:nvSpPr>
        <p:spPr>
          <a:xfrm>
            <a:off x="4345706" y="4700723"/>
            <a:ext cx="452924" cy="5801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Snip Same Side Corner Rectangle 34">
            <a:extLst>
              <a:ext uri="{FF2B5EF4-FFF2-40B4-BE49-F238E27FC236}">
                <a16:creationId xmlns:a16="http://schemas.microsoft.com/office/drawing/2014/main" id="{0772C9EE-4E76-4A4D-B4CC-0E2612E2B11B}"/>
              </a:ext>
            </a:extLst>
          </p:cNvPr>
          <p:cNvSpPr/>
          <p:nvPr/>
        </p:nvSpPr>
        <p:spPr>
          <a:xfrm rot="10800000">
            <a:off x="4281783" y="4412578"/>
            <a:ext cx="611440" cy="5299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37D58E-4771-DB44-AA41-20AE2FA3BE57}"/>
              </a:ext>
            </a:extLst>
          </p:cNvPr>
          <p:cNvSpPr/>
          <p:nvPr/>
        </p:nvSpPr>
        <p:spPr>
          <a:xfrm>
            <a:off x="4531223" y="4360358"/>
            <a:ext cx="80042" cy="3403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Chord 36">
            <a:extLst>
              <a:ext uri="{FF2B5EF4-FFF2-40B4-BE49-F238E27FC236}">
                <a16:creationId xmlns:a16="http://schemas.microsoft.com/office/drawing/2014/main" id="{1CB13876-1559-8646-91AA-2E64EECEDCD5}"/>
              </a:ext>
            </a:extLst>
          </p:cNvPr>
          <p:cNvSpPr/>
          <p:nvPr/>
        </p:nvSpPr>
        <p:spPr>
          <a:xfrm rot="6778387">
            <a:off x="4537844" y="3691145"/>
            <a:ext cx="84074" cy="95741"/>
          </a:xfrm>
          <a:prstGeom prst="chord">
            <a:avLst/>
          </a:prstGeom>
          <a:solidFill>
            <a:srgbClr val="FF2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B11D344-AF79-BF42-A6D4-C9902DAFD114}"/>
              </a:ext>
            </a:extLst>
          </p:cNvPr>
          <p:cNvSpPr/>
          <p:nvPr/>
        </p:nvSpPr>
        <p:spPr>
          <a:xfrm>
            <a:off x="4290903" y="3827047"/>
            <a:ext cx="562768" cy="85666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26DBCAC-F2AC-7644-95B5-FF9A36807F46}"/>
              </a:ext>
            </a:extLst>
          </p:cNvPr>
          <p:cNvSpPr/>
          <p:nvPr/>
        </p:nvSpPr>
        <p:spPr>
          <a:xfrm>
            <a:off x="4288509" y="3940138"/>
            <a:ext cx="565162" cy="75242"/>
          </a:xfrm>
          <a:prstGeom prst="roundRect">
            <a:avLst/>
          </a:prstGeom>
          <a:solidFill>
            <a:srgbClr val="FF2600">
              <a:alpha val="40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EE48DA2-18A0-F640-9CAC-F1B583B834F9}"/>
              </a:ext>
            </a:extLst>
          </p:cNvPr>
          <p:cNvSpPr/>
          <p:nvPr/>
        </p:nvSpPr>
        <p:spPr>
          <a:xfrm>
            <a:off x="4288509" y="4043566"/>
            <a:ext cx="565162" cy="76643"/>
          </a:xfrm>
          <a:prstGeom prst="roundRect">
            <a:avLst/>
          </a:prstGeom>
          <a:solidFill>
            <a:srgbClr val="0096FF">
              <a:alpha val="40000"/>
            </a:srgbClr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B6D39AF-E089-5547-B271-424DE417E4B8}"/>
              </a:ext>
            </a:extLst>
          </p:cNvPr>
          <p:cNvSpPr/>
          <p:nvPr/>
        </p:nvSpPr>
        <p:spPr>
          <a:xfrm>
            <a:off x="4288509" y="4144742"/>
            <a:ext cx="565162" cy="70895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832A1FC-647D-F242-86A7-3A0111427712}"/>
              </a:ext>
            </a:extLst>
          </p:cNvPr>
          <p:cNvSpPr/>
          <p:nvPr/>
        </p:nvSpPr>
        <p:spPr>
          <a:xfrm>
            <a:off x="4288508" y="4245512"/>
            <a:ext cx="565163" cy="79406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Snip Same Side Corner Rectangle 42">
            <a:extLst>
              <a:ext uri="{FF2B5EF4-FFF2-40B4-BE49-F238E27FC236}">
                <a16:creationId xmlns:a16="http://schemas.microsoft.com/office/drawing/2014/main" id="{DAE827C2-21A0-8946-B11D-1F0699726D47}"/>
              </a:ext>
            </a:extLst>
          </p:cNvPr>
          <p:cNvSpPr/>
          <p:nvPr/>
        </p:nvSpPr>
        <p:spPr>
          <a:xfrm rot="10800000">
            <a:off x="4191551" y="4324383"/>
            <a:ext cx="778528" cy="88195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D90C5F-966B-DE4F-8F3C-F188CF9237C3}"/>
              </a:ext>
            </a:extLst>
          </p:cNvPr>
          <p:cNvSpPr/>
          <p:nvPr/>
        </p:nvSpPr>
        <p:spPr>
          <a:xfrm>
            <a:off x="4578296" y="2738806"/>
            <a:ext cx="16764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Colleagues/ Mentors</a:t>
            </a:r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0D5937-F8A7-F04E-A118-60A09432FA9F}"/>
              </a:ext>
            </a:extLst>
          </p:cNvPr>
          <p:cNvSpPr/>
          <p:nvPr/>
        </p:nvSpPr>
        <p:spPr>
          <a:xfrm>
            <a:off x="5763683" y="3780509"/>
            <a:ext cx="162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Outside Consultants</a:t>
            </a:r>
            <a:endParaRPr lang="en-US" sz="135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90B58D-EC4D-4949-81B6-2029BA4FA304}"/>
              </a:ext>
            </a:extLst>
          </p:cNvPr>
          <p:cNvSpPr/>
          <p:nvPr/>
        </p:nvSpPr>
        <p:spPr>
          <a:xfrm>
            <a:off x="2023246" y="4054638"/>
            <a:ext cx="15794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Research/ Evidence</a:t>
            </a:r>
            <a:endParaRPr lang="en-US" sz="135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A143C9-6754-9440-AB87-BEC0EB271D64}"/>
              </a:ext>
            </a:extLst>
          </p:cNvPr>
          <p:cNvSpPr/>
          <p:nvPr/>
        </p:nvSpPr>
        <p:spPr>
          <a:xfrm>
            <a:off x="3012718" y="2921674"/>
            <a:ext cx="11945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/>
              <a:t>The Students/</a:t>
            </a:r>
          </a:p>
          <a:p>
            <a:pPr algn="ctr"/>
            <a:r>
              <a:rPr lang="en-US" sz="1350" b="1" dirty="0"/>
              <a:t>Friends</a:t>
            </a:r>
            <a:endParaRPr lang="en-US" sz="135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36C218-A88B-5645-B257-C9045638C89C}"/>
              </a:ext>
            </a:extLst>
          </p:cNvPr>
          <p:cNvSpPr/>
          <p:nvPr/>
        </p:nvSpPr>
        <p:spPr>
          <a:xfrm>
            <a:off x="5883762" y="4313293"/>
            <a:ext cx="15087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Family/ Caregivers</a:t>
            </a:r>
            <a:endParaRPr lang="en-US" sz="13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2C7A1A-05A5-F64B-85FF-E216E681DD42}"/>
              </a:ext>
            </a:extLst>
          </p:cNvPr>
          <p:cNvSpPr/>
          <p:nvPr/>
        </p:nvSpPr>
        <p:spPr>
          <a:xfrm>
            <a:off x="2919155" y="5031872"/>
            <a:ext cx="16401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School Support Staff</a:t>
            </a:r>
            <a:endParaRPr lang="en-US" sz="135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0DC9E1-AB8E-6B4B-AF32-69666F4C68C7}"/>
              </a:ext>
            </a:extLst>
          </p:cNvPr>
          <p:cNvSpPr/>
          <p:nvPr/>
        </p:nvSpPr>
        <p:spPr>
          <a:xfrm>
            <a:off x="2660237" y="5239533"/>
            <a:ext cx="21638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School Based Support Team</a:t>
            </a:r>
            <a:endParaRPr lang="en-US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9BFEB0-B25A-084A-B033-060F7A3EDBB6}"/>
              </a:ext>
            </a:extLst>
          </p:cNvPr>
          <p:cNvCxnSpPr>
            <a:cxnSpLocks/>
          </p:cNvCxnSpPr>
          <p:nvPr/>
        </p:nvCxnSpPr>
        <p:spPr>
          <a:xfrm flipH="1" flipV="1">
            <a:off x="3790538" y="3417880"/>
            <a:ext cx="375086" cy="3211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58C4E0F-F6BF-0447-AA6C-2433E2F41602}"/>
              </a:ext>
            </a:extLst>
          </p:cNvPr>
          <p:cNvCxnSpPr>
            <a:cxnSpLocks/>
          </p:cNvCxnSpPr>
          <p:nvPr/>
        </p:nvCxnSpPr>
        <p:spPr>
          <a:xfrm flipH="1">
            <a:off x="3676237" y="4204916"/>
            <a:ext cx="489388" cy="10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9F2170C-8799-7F40-A5DE-7EA5247C422A}"/>
              </a:ext>
            </a:extLst>
          </p:cNvPr>
          <p:cNvCxnSpPr>
            <a:cxnSpLocks/>
          </p:cNvCxnSpPr>
          <p:nvPr/>
        </p:nvCxnSpPr>
        <p:spPr>
          <a:xfrm flipH="1">
            <a:off x="3835488" y="4629387"/>
            <a:ext cx="285188" cy="2587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BC520E-14D2-6748-8EAB-C166BF9FE15F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5034303" y="4238777"/>
            <a:ext cx="849459" cy="2245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8CB4C3C-F701-F748-B25D-20CF2B1177DE}"/>
              </a:ext>
            </a:extLst>
          </p:cNvPr>
          <p:cNvCxnSpPr>
            <a:cxnSpLocks/>
          </p:cNvCxnSpPr>
          <p:nvPr/>
        </p:nvCxnSpPr>
        <p:spPr>
          <a:xfrm flipV="1">
            <a:off x="5006521" y="3903142"/>
            <a:ext cx="704230" cy="422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CD54EBD-CA91-2F4C-86DA-C99E5481E60F}"/>
              </a:ext>
            </a:extLst>
          </p:cNvPr>
          <p:cNvCxnSpPr>
            <a:cxnSpLocks/>
          </p:cNvCxnSpPr>
          <p:nvPr/>
        </p:nvCxnSpPr>
        <p:spPr>
          <a:xfrm flipV="1">
            <a:off x="4893222" y="3063931"/>
            <a:ext cx="141081" cy="6275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30DFBC7-D904-E849-85D1-DD69E6FD3536}"/>
              </a:ext>
            </a:extLst>
          </p:cNvPr>
          <p:cNvSpPr/>
          <p:nvPr/>
        </p:nvSpPr>
        <p:spPr>
          <a:xfrm>
            <a:off x="5302498" y="5296373"/>
            <a:ext cx="9717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Experience</a:t>
            </a:r>
            <a:endParaRPr lang="en-US" sz="135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21F8711-AA86-D94B-94AC-AB3913ECDDF2}"/>
              </a:ext>
            </a:extLst>
          </p:cNvPr>
          <p:cNvCxnSpPr>
            <a:cxnSpLocks/>
          </p:cNvCxnSpPr>
          <p:nvPr/>
        </p:nvCxnSpPr>
        <p:spPr>
          <a:xfrm>
            <a:off x="5003038" y="4616575"/>
            <a:ext cx="545357" cy="5537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E5ACBB9-EE7A-0249-8AB7-C5BAE22479FD}"/>
              </a:ext>
            </a:extLst>
          </p:cNvPr>
          <p:cNvSpPr/>
          <p:nvPr/>
        </p:nvSpPr>
        <p:spPr>
          <a:xfrm>
            <a:off x="5710750" y="3239292"/>
            <a:ext cx="14676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Critical </a:t>
            </a:r>
            <a:r>
              <a:rPr lang="en-US" sz="1350" b="1" dirty="0" err="1"/>
              <a:t>GOOGLing</a:t>
            </a:r>
            <a:endParaRPr lang="en-US" sz="135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02219FC-6BA1-0D44-A209-4723BADF09EC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5007522" y="3389333"/>
            <a:ext cx="703228" cy="4164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199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B55-976F-B04B-AA3B-38666E71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7182"/>
          </a:xfrm>
        </p:spPr>
        <p:txBody>
          <a:bodyPr/>
          <a:lstStyle/>
          <a:p>
            <a:pPr algn="ctr"/>
            <a:r>
              <a:rPr lang="en-US" b="1" dirty="0"/>
              <a:t>Making supports adjustable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51873-D3D6-AF42-B87C-A759FDA8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4337"/>
            <a:ext cx="7886700" cy="45826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“What ever I need I have access too!”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What is this support?</a:t>
            </a:r>
          </a:p>
          <a:p>
            <a:r>
              <a:rPr lang="en-US" dirty="0"/>
              <a:t>How do I use it?</a:t>
            </a:r>
          </a:p>
          <a:p>
            <a:r>
              <a:rPr lang="en-US" dirty="0"/>
              <a:t>How do I know when I need it?</a:t>
            </a:r>
          </a:p>
          <a:p>
            <a:r>
              <a:rPr lang="en-US" dirty="0"/>
              <a:t>How do I know when I don’t?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3F99514-6EAB-6046-9155-76569AB7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10162" y="2770186"/>
            <a:ext cx="4254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5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8CE52-4238-9144-87B2-17A09A86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6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67A2E1-0213-7245-94B6-627407E55444}"/>
              </a:ext>
            </a:extLst>
          </p:cNvPr>
          <p:cNvGraphicFramePr/>
          <p:nvPr>
            <p:extLst/>
          </p:nvPr>
        </p:nvGraphicFramePr>
        <p:xfrm>
          <a:off x="1619574" y="2350000"/>
          <a:ext cx="609083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5A6EA72-6FAB-D94D-8E15-61B55E60115A}"/>
              </a:ext>
            </a:extLst>
          </p:cNvPr>
          <p:cNvSpPr txBox="1"/>
          <p:nvPr/>
        </p:nvSpPr>
        <p:spPr>
          <a:xfrm>
            <a:off x="1485243" y="965006"/>
            <a:ext cx="634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Educational Architects: </a:t>
            </a:r>
          </a:p>
          <a:p>
            <a:pPr algn="ctr"/>
            <a:r>
              <a:rPr lang="en-US" sz="2400" b="1" dirty="0"/>
              <a:t>Designing with Equity in Mind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2F37-5439-4C41-9FE1-254E154B0673}"/>
              </a:ext>
            </a:extLst>
          </p:cNvPr>
          <p:cNvSpPr txBox="1"/>
          <p:nvPr/>
        </p:nvSpPr>
        <p:spPr>
          <a:xfrm>
            <a:off x="3777775" y="2061377"/>
            <a:ext cx="21868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What are we teaching?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959F0D-ADE7-2046-8311-BC763BC37D31}"/>
              </a:ext>
            </a:extLst>
          </p:cNvPr>
          <p:cNvSpPr/>
          <p:nvPr/>
        </p:nvSpPr>
        <p:spPr>
          <a:xfrm>
            <a:off x="3959556" y="3874001"/>
            <a:ext cx="15921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/>
              <a:t>Students</a:t>
            </a:r>
            <a:endParaRPr lang="en-US" sz="27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AA2286-6295-A145-AA55-A86768AD2219}"/>
              </a:ext>
            </a:extLst>
          </p:cNvPr>
          <p:cNvSpPr txBox="1"/>
          <p:nvPr/>
        </p:nvSpPr>
        <p:spPr>
          <a:xfrm>
            <a:off x="3825481" y="4220248"/>
            <a:ext cx="2137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Who are we Teaching?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C0CDAA-6669-E240-A76D-92785D6CC8C2}"/>
              </a:ext>
            </a:extLst>
          </p:cNvPr>
          <p:cNvSpPr txBox="1"/>
          <p:nvPr/>
        </p:nvSpPr>
        <p:spPr>
          <a:xfrm>
            <a:off x="5693753" y="5427145"/>
            <a:ext cx="2310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teach them?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7D49E9-68F1-8F4A-A535-623B9E16540D}"/>
              </a:ext>
            </a:extLst>
          </p:cNvPr>
          <p:cNvSpPr txBox="1"/>
          <p:nvPr/>
        </p:nvSpPr>
        <p:spPr>
          <a:xfrm>
            <a:off x="1748758" y="5427145"/>
            <a:ext cx="2436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support them?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DBD19C-FA7A-2547-A488-8514B07655AB}"/>
              </a:ext>
            </a:extLst>
          </p:cNvPr>
          <p:cNvSpPr txBox="1"/>
          <p:nvPr/>
        </p:nvSpPr>
        <p:spPr>
          <a:xfrm rot="18635059">
            <a:off x="2909183" y="3389253"/>
            <a:ext cx="11320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Curriculum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6856F7-C387-1C4C-924C-77ACC2D7ED13}"/>
              </a:ext>
            </a:extLst>
          </p:cNvPr>
          <p:cNvSpPr txBox="1"/>
          <p:nvPr/>
        </p:nvSpPr>
        <p:spPr>
          <a:xfrm>
            <a:off x="4116546" y="5097801"/>
            <a:ext cx="10839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</a:t>
            </a:r>
          </a:p>
          <a:p>
            <a:pPr algn="ctr"/>
            <a:r>
              <a:rPr lang="en-US" sz="1350" dirty="0"/>
              <a:t>Supports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0BD133-9E2E-E443-A2E8-F2147BD93E69}"/>
              </a:ext>
            </a:extLst>
          </p:cNvPr>
          <p:cNvSpPr txBox="1"/>
          <p:nvPr/>
        </p:nvSpPr>
        <p:spPr>
          <a:xfrm rot="2966135">
            <a:off x="5385263" y="3405751"/>
            <a:ext cx="1133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Assessment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9AF4CC-EB14-A244-B7D0-620E84327C3B}"/>
              </a:ext>
            </a:extLst>
          </p:cNvPr>
          <p:cNvSpPr/>
          <p:nvPr/>
        </p:nvSpPr>
        <p:spPr>
          <a:xfrm>
            <a:off x="3660787" y="2165688"/>
            <a:ext cx="2105285" cy="1217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76971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68606"/>
            <a:ext cx="6858000" cy="3191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564" y="423476"/>
            <a:ext cx="64495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Planning &amp; Instruction </a:t>
            </a:r>
            <a:r>
              <a:rPr lang="en-US" sz="3200" dirty="0"/>
              <a:t> that is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goal</a:t>
            </a:r>
            <a:r>
              <a:rPr lang="en-US" sz="3200" dirty="0"/>
              <a:t> based, not </a:t>
            </a:r>
            <a:r>
              <a:rPr lang="en-US" sz="3200" dirty="0">
                <a:solidFill>
                  <a:srgbClr val="FF0000"/>
                </a:solidFill>
              </a:rPr>
              <a:t>task</a:t>
            </a:r>
            <a:r>
              <a:rPr lang="en-US" sz="3200" dirty="0"/>
              <a:t> based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08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58565" y="2201594"/>
            <a:ext cx="2085392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Activity/Task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58565" y="4442538"/>
            <a:ext cx="2085392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Goals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71846" y="1887851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Goals</a:t>
            </a:r>
            <a:endParaRPr lang="en-US" sz="1350" dirty="0"/>
          </a:p>
        </p:txBody>
      </p:sp>
      <p:sp>
        <p:nvSpPr>
          <p:cNvPr id="10" name="Rounded Rectangle 9"/>
          <p:cNvSpPr/>
          <p:nvPr/>
        </p:nvSpPr>
        <p:spPr>
          <a:xfrm>
            <a:off x="5671846" y="2374209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Goals</a:t>
            </a:r>
            <a:endParaRPr lang="en-US" sz="1350" dirty="0"/>
          </a:p>
        </p:txBody>
      </p:sp>
      <p:sp>
        <p:nvSpPr>
          <p:cNvPr id="11" name="Rounded Rectangle 10"/>
          <p:cNvSpPr/>
          <p:nvPr/>
        </p:nvSpPr>
        <p:spPr>
          <a:xfrm>
            <a:off x="5671845" y="2860567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Goals</a:t>
            </a:r>
            <a:endParaRPr lang="en-US" sz="1350" dirty="0"/>
          </a:p>
        </p:txBody>
      </p:sp>
      <p:cxnSp>
        <p:nvCxnSpPr>
          <p:cNvPr id="13" name="Straight Arrow Connector 12"/>
          <p:cNvCxnSpPr>
            <a:stCxn id="7" idx="3"/>
            <a:endCxn id="9" idx="1"/>
          </p:cNvCxnSpPr>
          <p:nvPr/>
        </p:nvCxnSpPr>
        <p:spPr>
          <a:xfrm flipV="1">
            <a:off x="4143958" y="2059301"/>
            <a:ext cx="1527887" cy="4851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10" idx="1"/>
          </p:cNvCxnSpPr>
          <p:nvPr/>
        </p:nvCxnSpPr>
        <p:spPr>
          <a:xfrm>
            <a:off x="4143958" y="2544495"/>
            <a:ext cx="1527887" cy="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11" idx="1"/>
          </p:cNvCxnSpPr>
          <p:nvPr/>
        </p:nvCxnSpPr>
        <p:spPr>
          <a:xfrm>
            <a:off x="4143957" y="2544494"/>
            <a:ext cx="1527887" cy="487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671846" y="4155623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Activity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671846" y="4641980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Activity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671845" y="5128338"/>
            <a:ext cx="101936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Activity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143958" y="4327073"/>
            <a:ext cx="1527887" cy="4851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143957" y="4812265"/>
            <a:ext cx="1527887" cy="487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43958" y="4812267"/>
            <a:ext cx="1527887" cy="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1143000" y="1080040"/>
            <a:ext cx="3429000" cy="375020"/>
          </a:xfrm>
          <a:prstGeom prst="rect">
            <a:avLst/>
          </a:prstGeom>
          <a:solidFill>
            <a:schemeClr val="tx2"/>
          </a:solidFill>
        </p:spPr>
        <p:txBody>
          <a:bodyPr vert="horz" lIns="891540" tIns="34290" rIns="205740" bIns="3429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Forward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45739" y="1811924"/>
            <a:ext cx="15023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Same for Everyone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45739" y="4085910"/>
            <a:ext cx="15023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Same for Everyone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33394" y="1335879"/>
            <a:ext cx="11651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Differentiated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06343" y="3636027"/>
            <a:ext cx="12164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Diffferentiated</a:t>
            </a:r>
            <a:endParaRPr lang="en-US" sz="135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6131D84-5B8D-8245-A65A-F2F5707A3498}"/>
              </a:ext>
            </a:extLst>
          </p:cNvPr>
          <p:cNvSpPr txBox="1">
            <a:spLocks/>
          </p:cNvSpPr>
          <p:nvPr/>
        </p:nvSpPr>
        <p:spPr>
          <a:xfrm>
            <a:off x="1143000" y="3682617"/>
            <a:ext cx="3429000" cy="375020"/>
          </a:xfrm>
          <a:prstGeom prst="rect">
            <a:avLst/>
          </a:prstGeom>
          <a:solidFill>
            <a:schemeClr val="tx2"/>
          </a:solidFill>
        </p:spPr>
        <p:txBody>
          <a:bodyPr vert="horz" lIns="891540" tIns="34290" rIns="205740" bIns="3429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Backward Design</a:t>
            </a:r>
          </a:p>
        </p:txBody>
      </p:sp>
    </p:spTree>
    <p:extLst>
      <p:ext uri="{BB962C8B-B14F-4D97-AF65-F5344CB8AC3E}">
        <p14:creationId xmlns:p14="http://schemas.microsoft.com/office/powerpoint/2010/main" val="18653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6" grpId="0" animBg="1"/>
      <p:bldP spid="27" grpId="0"/>
      <p:bldP spid="28" grpId="0"/>
      <p:bldP spid="29" grpId="0"/>
      <p:bldP spid="30" grpId="0"/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E010D7-12C6-A146-BD7C-38757167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63525"/>
            <a:ext cx="85217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92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15" y="1864998"/>
            <a:ext cx="5913370" cy="3942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71" y="6488668"/>
            <a:ext cx="1901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/>
              <a:t>Shelley Moore, 2107</a:t>
            </a:r>
            <a:endParaRPr lang="en-US" sz="1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2104392" y="389378"/>
            <a:ext cx="4320519" cy="1322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Think about curriculum like a flip book! </a:t>
            </a:r>
          </a:p>
        </p:txBody>
      </p:sp>
    </p:spTree>
    <p:extLst>
      <p:ext uri="{BB962C8B-B14F-4D97-AF65-F5344CB8AC3E}">
        <p14:creationId xmlns:p14="http://schemas.microsoft.com/office/powerpoint/2010/main" val="92649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743" y="191718"/>
            <a:ext cx="2306951" cy="1537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1525" y="1899322"/>
            <a:ext cx="3886243" cy="91365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Topic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2565460" y="1461254"/>
            <a:ext cx="918369" cy="3886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Learning Outcomes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8312" y="3950598"/>
            <a:ext cx="3879454" cy="859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Skill Outcomes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71" y="6488668"/>
            <a:ext cx="1901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/>
              <a:t>Shelley Moore, 2107</a:t>
            </a:r>
            <a:endParaRPr lang="en-US" sz="1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965402" y="243709"/>
            <a:ext cx="4320519" cy="1322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The Backwards Design </a:t>
            </a:r>
          </a:p>
          <a:p>
            <a:pPr algn="ctr"/>
            <a:r>
              <a:rPr lang="en-US" sz="2800" b="1" dirty="0"/>
              <a:t>FLIPBOOK (Current 4-12)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B9A1C-EC08-7349-988D-FF9B242479FC}"/>
              </a:ext>
            </a:extLst>
          </p:cNvPr>
          <p:cNvSpPr/>
          <p:nvPr/>
        </p:nvSpPr>
        <p:spPr>
          <a:xfrm>
            <a:off x="1105810" y="5038673"/>
            <a:ext cx="3861956" cy="479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Attitude Outcomes (choice)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57AB52-9D53-8241-9D3A-621E206900E1}"/>
              </a:ext>
            </a:extLst>
          </p:cNvPr>
          <p:cNvSpPr/>
          <p:nvPr/>
        </p:nvSpPr>
        <p:spPr>
          <a:xfrm>
            <a:off x="4967768" y="228613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6"/>
                </a:solidFill>
              </a:rPr>
              <a:t>understand</a:t>
            </a:r>
            <a:r>
              <a:rPr lang="en-US" sz="1600" dirty="0"/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1144943" y="2304210"/>
            <a:ext cx="3759406" cy="375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Guiding Question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11FE2E-6095-0C43-B904-F05DDBA8F745}"/>
              </a:ext>
            </a:extLst>
          </p:cNvPr>
          <p:cNvSpPr/>
          <p:nvPr/>
        </p:nvSpPr>
        <p:spPr>
          <a:xfrm>
            <a:off x="4967768" y="325237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know</a:t>
            </a:r>
            <a:r>
              <a:rPr lang="en-US" sz="16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8F60B5-64F0-A640-A5DF-040F37F0B3B4}"/>
              </a:ext>
            </a:extLst>
          </p:cNvPr>
          <p:cNvSpPr/>
          <p:nvPr/>
        </p:nvSpPr>
        <p:spPr>
          <a:xfrm>
            <a:off x="4967768" y="430884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1"/>
                </a:solidFill>
              </a:rPr>
              <a:t>do</a:t>
            </a:r>
            <a:r>
              <a:rPr lang="en-US" sz="16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51A4C8-3537-894B-9D0B-96DEE6E507AD}"/>
              </a:ext>
            </a:extLst>
          </p:cNvPr>
          <p:cNvSpPr/>
          <p:nvPr/>
        </p:nvSpPr>
        <p:spPr>
          <a:xfrm>
            <a:off x="4967768" y="5092683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Who do we need to </a:t>
            </a:r>
            <a:r>
              <a:rPr lang="en-US" sz="1600" b="1" dirty="0">
                <a:solidFill>
                  <a:schemeClr val="accent2"/>
                </a:solidFill>
              </a:rPr>
              <a:t>become</a:t>
            </a:r>
            <a:r>
              <a:rPr lang="en-US" sz="16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BF0C22-9907-DB4C-A77C-31C90E8C13DE}"/>
              </a:ext>
            </a:extLst>
          </p:cNvPr>
          <p:cNvSpPr/>
          <p:nvPr/>
        </p:nvSpPr>
        <p:spPr>
          <a:xfrm>
            <a:off x="122278" y="2883447"/>
            <a:ext cx="8049449" cy="204147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1C7E67-3A30-B146-B676-E9C61FFF4DB0}"/>
              </a:ext>
            </a:extLst>
          </p:cNvPr>
          <p:cNvSpPr/>
          <p:nvPr/>
        </p:nvSpPr>
        <p:spPr>
          <a:xfrm rot="16200000">
            <a:off x="139321" y="3562830"/>
            <a:ext cx="91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Teacher </a:t>
            </a:r>
          </a:p>
          <a:p>
            <a:pPr algn="ctr"/>
            <a:r>
              <a:rPr lang="en-US" sz="1400" b="1" dirty="0"/>
              <a:t>Reporting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E8C89B-5B91-3A4E-BFA9-5773BBF6A8C6}"/>
              </a:ext>
            </a:extLst>
          </p:cNvPr>
          <p:cNvSpPr/>
          <p:nvPr/>
        </p:nvSpPr>
        <p:spPr>
          <a:xfrm>
            <a:off x="217482" y="2241082"/>
            <a:ext cx="761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Context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60134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5574" y="490218"/>
            <a:ext cx="8591978" cy="785998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 Topic: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58020" y="6458835"/>
            <a:ext cx="864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Backwards Design Learning Map					                      					Shelley Moore,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158020" y="75407"/>
            <a:ext cx="8985979" cy="33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The Backwards Design FLIPBOOK					Class: ____________________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372764" y="785509"/>
            <a:ext cx="8448833" cy="419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Guiding Questions</a:t>
            </a:r>
            <a:r>
              <a:rPr lang="en-US" sz="1200" dirty="0"/>
              <a:t>: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425FB6F-188B-924C-BC86-B73A7B833733}"/>
              </a:ext>
            </a:extLst>
          </p:cNvPr>
          <p:cNvSpPr/>
          <p:nvPr/>
        </p:nvSpPr>
        <p:spPr>
          <a:xfrm>
            <a:off x="300435" y="4978991"/>
            <a:ext cx="8596227" cy="523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200" b="1" dirty="0"/>
              <a:t>Skill Outcomes</a:t>
            </a:r>
            <a:r>
              <a:rPr lang="en-CA" sz="1200" dirty="0"/>
              <a:t>:</a:t>
            </a:r>
            <a:endParaRPr lang="en-CA" sz="1200" dirty="0"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F16482-B316-A84C-A901-955A304D560D}"/>
              </a:ext>
            </a:extLst>
          </p:cNvPr>
          <p:cNvSpPr/>
          <p:nvPr/>
        </p:nvSpPr>
        <p:spPr>
          <a:xfrm rot="5400000">
            <a:off x="4206141" y="-241631"/>
            <a:ext cx="785998" cy="85756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Outcomes:</a:t>
            </a:r>
            <a:endParaRPr lang="en-CA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721389-782F-3A45-91D2-B359EE084E42}"/>
              </a:ext>
            </a:extLst>
          </p:cNvPr>
          <p:cNvSpPr/>
          <p:nvPr/>
        </p:nvSpPr>
        <p:spPr>
          <a:xfrm>
            <a:off x="311290" y="5972520"/>
            <a:ext cx="8581126" cy="4902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Attitude Outcomes: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1F68FE-3D2D-A549-A0EE-AEA63C436BAB}"/>
              </a:ext>
            </a:extLst>
          </p:cNvPr>
          <p:cNvSpPr/>
          <p:nvPr/>
        </p:nvSpPr>
        <p:spPr>
          <a:xfrm>
            <a:off x="311290" y="5491818"/>
            <a:ext cx="8581126" cy="4902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Attitude Outcomes: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CB317B-1221-C340-A25C-8BE9840D49FB}"/>
              </a:ext>
            </a:extLst>
          </p:cNvPr>
          <p:cNvSpPr/>
          <p:nvPr/>
        </p:nvSpPr>
        <p:spPr>
          <a:xfrm>
            <a:off x="305863" y="4454585"/>
            <a:ext cx="8581125" cy="523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200" b="1" dirty="0"/>
              <a:t>Skill Outcomes</a:t>
            </a:r>
            <a:r>
              <a:rPr lang="en-CA" sz="1200" dirty="0"/>
              <a:t>:</a:t>
            </a:r>
            <a:endParaRPr lang="en-CA" sz="1200" dirty="0"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0F7D36-5C7A-334A-BEF7-0F6E2283243B}"/>
              </a:ext>
            </a:extLst>
          </p:cNvPr>
          <p:cNvSpPr/>
          <p:nvPr/>
        </p:nvSpPr>
        <p:spPr>
          <a:xfrm rot="5400000">
            <a:off x="4207673" y="-1023703"/>
            <a:ext cx="785998" cy="85919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Outcomes:</a:t>
            </a:r>
            <a:endParaRPr lang="en-CA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102F02-1B8A-C04C-847E-CE401F043623}"/>
              </a:ext>
            </a:extLst>
          </p:cNvPr>
          <p:cNvSpPr/>
          <p:nvPr/>
        </p:nvSpPr>
        <p:spPr>
          <a:xfrm rot="5400000">
            <a:off x="4206142" y="-1803676"/>
            <a:ext cx="785998" cy="85756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Outcomes:</a:t>
            </a:r>
            <a:endParaRPr lang="en-CA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C02652-0594-5749-8D25-026C7458635C}"/>
              </a:ext>
            </a:extLst>
          </p:cNvPr>
          <p:cNvSpPr/>
          <p:nvPr/>
        </p:nvSpPr>
        <p:spPr>
          <a:xfrm rot="5400000">
            <a:off x="4208564" y="-2599931"/>
            <a:ext cx="785998" cy="85919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Outcomes: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97609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19" y="956924"/>
            <a:ext cx="6746555" cy="662327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latin typeface="+mn-lt"/>
              </a:rPr>
              <a:t>How can we design an adjustable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curriculum</a:t>
            </a:r>
            <a:r>
              <a:rPr lang="en-US" sz="1800" b="1" dirty="0">
                <a:latin typeface="+mn-lt"/>
              </a:rPr>
              <a:t>?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21" y="1986052"/>
            <a:ext cx="6231948" cy="3888581"/>
          </a:xfrm>
        </p:spPr>
        <p:txBody>
          <a:bodyPr>
            <a:noAutofit/>
          </a:bodyPr>
          <a:lstStyle/>
          <a:p>
            <a:r>
              <a:rPr lang="en-US" sz="1350" b="1" dirty="0"/>
              <a:t>Who are our </a:t>
            </a:r>
            <a:r>
              <a:rPr lang="en-US" sz="1350" b="1" dirty="0">
                <a:solidFill>
                  <a:srgbClr val="FF0000"/>
                </a:solidFill>
              </a:rPr>
              <a:t>Learners</a:t>
            </a:r>
            <a:r>
              <a:rPr lang="en-US" sz="1350" b="1" dirty="0"/>
              <a:t>?</a:t>
            </a:r>
          </a:p>
          <a:p>
            <a:pPr lvl="1"/>
            <a:r>
              <a:rPr lang="en-US" sz="1050" dirty="0"/>
              <a:t>Getting to know who are learners are and their their range of diversity</a:t>
            </a:r>
          </a:p>
          <a:p>
            <a:pPr lvl="1"/>
            <a:endParaRPr lang="en-US" sz="1050" dirty="0"/>
          </a:p>
          <a:p>
            <a:r>
              <a:rPr lang="en-US" sz="1350" b="1" dirty="0"/>
              <a:t>What is the </a:t>
            </a:r>
            <a:r>
              <a:rPr lang="en-US" sz="1350" b="1" dirty="0">
                <a:solidFill>
                  <a:srgbClr val="FF0000"/>
                </a:solidFill>
              </a:rPr>
              <a:t>curriculum </a:t>
            </a:r>
            <a:r>
              <a:rPr lang="en-US" sz="1350" b="1" dirty="0"/>
              <a:t>we are using?</a:t>
            </a:r>
          </a:p>
          <a:p>
            <a:pPr lvl="1"/>
            <a:r>
              <a:rPr lang="en-US" sz="1050" dirty="0"/>
              <a:t>Designing curriculum with goals in mind (e.g. math, reading, behaviour, home </a:t>
            </a:r>
            <a:r>
              <a:rPr lang="en-US" sz="1050" dirty="0" err="1"/>
              <a:t>Ec</a:t>
            </a:r>
            <a:r>
              <a:rPr lang="en-US" sz="1050" dirty="0"/>
              <a:t>, etc.)</a:t>
            </a:r>
          </a:p>
          <a:p>
            <a:pPr lvl="1"/>
            <a:endParaRPr lang="en-US" sz="1050" dirty="0"/>
          </a:p>
          <a:p>
            <a:r>
              <a:rPr lang="en-US" sz="1350" b="1" dirty="0"/>
              <a:t>How is the curriculum </a:t>
            </a:r>
            <a:r>
              <a:rPr lang="en-US" sz="1350" b="1" dirty="0">
                <a:solidFill>
                  <a:srgbClr val="FF0000"/>
                </a:solidFill>
              </a:rPr>
              <a:t>responsive</a:t>
            </a:r>
            <a:r>
              <a:rPr lang="en-US" sz="1350" b="1" dirty="0"/>
              <a:t> to the learners?</a:t>
            </a:r>
          </a:p>
          <a:p>
            <a:pPr lvl="1"/>
            <a:r>
              <a:rPr lang="en-US" sz="1050" dirty="0"/>
              <a:t>Designing curriculum with both access and challenge as well as considering specific supports needed for  this group of learners</a:t>
            </a:r>
          </a:p>
          <a:p>
            <a:pPr lvl="1"/>
            <a:endParaRPr lang="en-US" sz="1050" dirty="0"/>
          </a:p>
          <a:p>
            <a:r>
              <a:rPr lang="en-US" sz="1350" b="1" dirty="0"/>
              <a:t>How are we </a:t>
            </a:r>
            <a:r>
              <a:rPr lang="en-US" sz="1350" b="1" dirty="0">
                <a:solidFill>
                  <a:srgbClr val="FF0000"/>
                </a:solidFill>
              </a:rPr>
              <a:t>teaching students </a:t>
            </a:r>
            <a:r>
              <a:rPr lang="en-US" sz="1350" b="1" dirty="0"/>
              <a:t>to make the </a:t>
            </a:r>
            <a:r>
              <a:rPr lang="en-US" sz="1350" b="1" dirty="0">
                <a:solidFill>
                  <a:srgbClr val="FF0000"/>
                </a:solidFill>
              </a:rPr>
              <a:t>adjustments</a:t>
            </a:r>
            <a:r>
              <a:rPr lang="en-US" sz="1350" b="1" dirty="0"/>
              <a:t> they need to use the curriculum?</a:t>
            </a:r>
          </a:p>
          <a:p>
            <a:pPr lvl="1"/>
            <a:r>
              <a:rPr lang="en-US" sz="1050" dirty="0"/>
              <a:t>Students knowing what they need to fit into and use the curriculum</a:t>
            </a:r>
          </a:p>
          <a:p>
            <a:pPr lvl="1"/>
            <a:endParaRPr lang="en-US" sz="1050" dirty="0"/>
          </a:p>
          <a:p>
            <a:pPr lvl="1"/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143001" y="5745199"/>
            <a:ext cx="2303836" cy="278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lnSpc>
                <a:spcPct val="150000"/>
              </a:lnSpc>
              <a:defRPr/>
            </a:pPr>
            <a:r>
              <a:rPr lang="en-US" sz="900" dirty="0"/>
              <a:t>2018 Summer Institute for </a:t>
            </a:r>
            <a:r>
              <a:rPr lang="en-US" sz="900"/>
              <a:t>Inclusive Learning 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6887722" y="5723752"/>
            <a:ext cx="1151277" cy="278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lnSpc>
                <a:spcPct val="150000"/>
              </a:lnSpc>
              <a:defRPr/>
            </a:pPr>
            <a:r>
              <a:rPr lang="en-US" sz="900"/>
              <a:t>Shelley Moore, 2018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81320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938C5-644E-A24E-8BD8-CEF4CBDC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34950"/>
            <a:ext cx="85217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500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743" y="191718"/>
            <a:ext cx="2306951" cy="1537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1525" y="1899322"/>
            <a:ext cx="3886243" cy="91365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Essential Understanding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5812" y="2976408"/>
            <a:ext cx="334985" cy="2297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Learning Outcome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3271" y="3572473"/>
            <a:ext cx="3374497" cy="4794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Procedural Knowledge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593271" y="4215132"/>
            <a:ext cx="3374497" cy="4794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Literacy Competencies  (choice)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71" y="6488668"/>
            <a:ext cx="1901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/>
              <a:t>Shelley Moore, 2107</a:t>
            </a:r>
            <a:endParaRPr lang="en-US" sz="1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468096" y="197869"/>
            <a:ext cx="4320519" cy="1322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The Backwards Design </a:t>
            </a:r>
          </a:p>
          <a:p>
            <a:pPr algn="ctr"/>
            <a:r>
              <a:rPr lang="en-US" sz="2800" b="1" dirty="0"/>
              <a:t>FLIPBOOK (New DRAFT K-4)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64201B-AAC9-1544-BB2A-D8A7AE4B1720}"/>
              </a:ext>
            </a:extLst>
          </p:cNvPr>
          <p:cNvSpPr/>
          <p:nvPr/>
        </p:nvSpPr>
        <p:spPr>
          <a:xfrm>
            <a:off x="1593271" y="2976408"/>
            <a:ext cx="3374497" cy="479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Conceptual Knowledge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DC4AD-7FAA-1F4F-AC0F-33EA0ED833B0}"/>
              </a:ext>
            </a:extLst>
          </p:cNvPr>
          <p:cNvSpPr/>
          <p:nvPr/>
        </p:nvSpPr>
        <p:spPr>
          <a:xfrm>
            <a:off x="1593271" y="4794437"/>
            <a:ext cx="3374497" cy="4794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Numeracy Competencies (choice)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B9A1C-EC08-7349-988D-FF9B242479FC}"/>
              </a:ext>
            </a:extLst>
          </p:cNvPr>
          <p:cNvSpPr/>
          <p:nvPr/>
        </p:nvSpPr>
        <p:spPr>
          <a:xfrm>
            <a:off x="1105813" y="5409756"/>
            <a:ext cx="3861956" cy="479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Competencies (choice)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57AB52-9D53-8241-9D3A-621E206900E1}"/>
              </a:ext>
            </a:extLst>
          </p:cNvPr>
          <p:cNvSpPr/>
          <p:nvPr/>
        </p:nvSpPr>
        <p:spPr>
          <a:xfrm>
            <a:off x="4967768" y="228613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6"/>
                </a:solidFill>
              </a:rPr>
              <a:t>understand</a:t>
            </a:r>
            <a:r>
              <a:rPr lang="en-US" sz="1600" dirty="0"/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1144943" y="2304210"/>
            <a:ext cx="3759406" cy="375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Guiding Questions (choice &amp; coverage)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11FE2E-6095-0C43-B904-F05DDBA8F745}"/>
              </a:ext>
            </a:extLst>
          </p:cNvPr>
          <p:cNvSpPr/>
          <p:nvPr/>
        </p:nvSpPr>
        <p:spPr>
          <a:xfrm>
            <a:off x="4967768" y="3026979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know</a:t>
            </a:r>
            <a:r>
              <a:rPr lang="en-US" sz="16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480B2E-9F48-0C4E-B452-2626845C65F3}"/>
              </a:ext>
            </a:extLst>
          </p:cNvPr>
          <p:cNvSpPr/>
          <p:nvPr/>
        </p:nvSpPr>
        <p:spPr>
          <a:xfrm>
            <a:off x="4967768" y="3667912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1"/>
                </a:solidFill>
              </a:rPr>
              <a:t>do</a:t>
            </a:r>
            <a:r>
              <a:rPr lang="en-US" sz="16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8F60B5-64F0-A640-A5DF-040F37F0B3B4}"/>
              </a:ext>
            </a:extLst>
          </p:cNvPr>
          <p:cNvSpPr/>
          <p:nvPr/>
        </p:nvSpPr>
        <p:spPr>
          <a:xfrm>
            <a:off x="4967768" y="430884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1"/>
                </a:solidFill>
              </a:rPr>
              <a:t>do</a:t>
            </a:r>
            <a:r>
              <a:rPr lang="en-US" sz="16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0330C4-FB64-0F46-A957-1D4099A2AC35}"/>
              </a:ext>
            </a:extLst>
          </p:cNvPr>
          <p:cNvSpPr/>
          <p:nvPr/>
        </p:nvSpPr>
        <p:spPr>
          <a:xfrm>
            <a:off x="4967768" y="4882915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What do we need to </a:t>
            </a:r>
            <a:r>
              <a:rPr lang="en-US" sz="1600" b="1" dirty="0">
                <a:solidFill>
                  <a:schemeClr val="accent1"/>
                </a:solidFill>
              </a:rPr>
              <a:t>do</a:t>
            </a:r>
            <a:r>
              <a:rPr lang="en-US" sz="16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51A4C8-3537-894B-9D0B-96DEE6E507AD}"/>
              </a:ext>
            </a:extLst>
          </p:cNvPr>
          <p:cNvSpPr/>
          <p:nvPr/>
        </p:nvSpPr>
        <p:spPr>
          <a:xfrm>
            <a:off x="4967768" y="5480227"/>
            <a:ext cx="3493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Who do we need to </a:t>
            </a:r>
            <a:r>
              <a:rPr lang="en-US" sz="1600" b="1" dirty="0">
                <a:solidFill>
                  <a:schemeClr val="accent2"/>
                </a:solidFill>
              </a:rPr>
              <a:t>become</a:t>
            </a:r>
            <a:r>
              <a:rPr lang="en-US" sz="16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BF0C22-9907-DB4C-A77C-31C90E8C13DE}"/>
              </a:ext>
            </a:extLst>
          </p:cNvPr>
          <p:cNvSpPr/>
          <p:nvPr/>
        </p:nvSpPr>
        <p:spPr>
          <a:xfrm>
            <a:off x="122278" y="2883447"/>
            <a:ext cx="8049449" cy="24558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1C7E67-3A30-B146-B676-E9C61FFF4DB0}"/>
              </a:ext>
            </a:extLst>
          </p:cNvPr>
          <p:cNvSpPr/>
          <p:nvPr/>
        </p:nvSpPr>
        <p:spPr>
          <a:xfrm>
            <a:off x="122527" y="3863560"/>
            <a:ext cx="966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Teacher </a:t>
            </a:r>
          </a:p>
          <a:p>
            <a:pPr algn="ctr"/>
            <a:r>
              <a:rPr lang="en-US" sz="1400" b="1" dirty="0"/>
              <a:t>Evaluation</a:t>
            </a:r>
            <a:endParaRPr lang="en-US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768BAF-6717-0C40-B756-1686FA8E0388}"/>
              </a:ext>
            </a:extLst>
          </p:cNvPr>
          <p:cNvSpPr/>
          <p:nvPr/>
        </p:nvSpPr>
        <p:spPr>
          <a:xfrm>
            <a:off x="122278" y="5366032"/>
            <a:ext cx="966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Student </a:t>
            </a:r>
          </a:p>
          <a:p>
            <a:pPr algn="ctr"/>
            <a:r>
              <a:rPr lang="en-US" sz="1400" b="1" dirty="0"/>
              <a:t>Evaluation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E8C89B-5B91-3A4E-BFA9-5773BBF6A8C6}"/>
              </a:ext>
            </a:extLst>
          </p:cNvPr>
          <p:cNvSpPr/>
          <p:nvPr/>
        </p:nvSpPr>
        <p:spPr>
          <a:xfrm>
            <a:off x="217482" y="2241082"/>
            <a:ext cx="761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Context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82725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483" y="684530"/>
            <a:ext cx="8591978" cy="785998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Essential Understanding: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8336" y="1472615"/>
            <a:ext cx="564351" cy="44193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58020" y="6458835"/>
            <a:ext cx="864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Backwards Design Learning Map					                      Shelley Moore,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158020" y="75407"/>
            <a:ext cx="8985979" cy="33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The Backwards Design FLIPBOOK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64201B-AAC9-1544-BB2A-D8A7AE4B1720}"/>
              </a:ext>
            </a:extLst>
          </p:cNvPr>
          <p:cNvSpPr/>
          <p:nvPr/>
        </p:nvSpPr>
        <p:spPr>
          <a:xfrm>
            <a:off x="792688" y="1481832"/>
            <a:ext cx="8016772" cy="1181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Conceptual Knowledge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B9A1C-EC08-7349-988D-FF9B242479FC}"/>
              </a:ext>
            </a:extLst>
          </p:cNvPr>
          <p:cNvSpPr/>
          <p:nvPr/>
        </p:nvSpPr>
        <p:spPr>
          <a:xfrm>
            <a:off x="228336" y="5898822"/>
            <a:ext cx="8581126" cy="479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271421" y="1112523"/>
            <a:ext cx="8448833" cy="286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Guiding Questions</a:t>
            </a:r>
            <a:r>
              <a:rPr lang="en-US" sz="1200" dirty="0"/>
              <a:t>:?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EAD0DC0-B645-9C47-A7F4-1BD91A41FF0A}"/>
              </a:ext>
            </a:extLst>
          </p:cNvPr>
          <p:cNvSpPr txBox="1">
            <a:spLocks/>
          </p:cNvSpPr>
          <p:nvPr/>
        </p:nvSpPr>
        <p:spPr>
          <a:xfrm>
            <a:off x="158021" y="275463"/>
            <a:ext cx="8985979" cy="52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Class: 			                   Subject(s):		  Grade(s):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F1C9B5-20B3-7A47-8AB1-B27651961DF3}"/>
              </a:ext>
            </a:extLst>
          </p:cNvPr>
          <p:cNvSpPr/>
          <p:nvPr/>
        </p:nvSpPr>
        <p:spPr>
          <a:xfrm>
            <a:off x="792689" y="1757716"/>
            <a:ext cx="2984444" cy="12960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8E5D7D-2A8B-214D-8C27-B8523DBB4785}"/>
              </a:ext>
            </a:extLst>
          </p:cNvPr>
          <p:cNvSpPr/>
          <p:nvPr/>
        </p:nvSpPr>
        <p:spPr>
          <a:xfrm>
            <a:off x="3773048" y="1761164"/>
            <a:ext cx="2876148" cy="128916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311254-5AAB-7747-9A5A-6B6E25B63685}"/>
              </a:ext>
            </a:extLst>
          </p:cNvPr>
          <p:cNvSpPr/>
          <p:nvPr/>
        </p:nvSpPr>
        <p:spPr>
          <a:xfrm>
            <a:off x="6649197" y="1757716"/>
            <a:ext cx="2160263" cy="129261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611A6A-E714-6D41-99AF-0CB8C9D7F819}"/>
              </a:ext>
            </a:extLst>
          </p:cNvPr>
          <p:cNvSpPr/>
          <p:nvPr/>
        </p:nvSpPr>
        <p:spPr>
          <a:xfrm>
            <a:off x="792687" y="3066031"/>
            <a:ext cx="8016772" cy="1181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Procedural Knowledge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72469A-3DAE-4541-ABFC-CACCCA9A2976}"/>
              </a:ext>
            </a:extLst>
          </p:cNvPr>
          <p:cNvSpPr/>
          <p:nvPr/>
        </p:nvSpPr>
        <p:spPr>
          <a:xfrm>
            <a:off x="792688" y="3341914"/>
            <a:ext cx="2984444" cy="120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E4A59B-6F82-AC48-A4B5-28684C0D90C7}"/>
              </a:ext>
            </a:extLst>
          </p:cNvPr>
          <p:cNvSpPr/>
          <p:nvPr/>
        </p:nvSpPr>
        <p:spPr>
          <a:xfrm>
            <a:off x="3773047" y="3345363"/>
            <a:ext cx="2880822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9A1A8-FC99-394D-9E5B-0778021B8492}"/>
              </a:ext>
            </a:extLst>
          </p:cNvPr>
          <p:cNvSpPr/>
          <p:nvPr/>
        </p:nvSpPr>
        <p:spPr>
          <a:xfrm>
            <a:off x="6653870" y="3353066"/>
            <a:ext cx="2155590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5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F60098-F654-BE45-A0C2-93E49B781442}"/>
              </a:ext>
            </a:extLst>
          </p:cNvPr>
          <p:cNvSpPr/>
          <p:nvPr/>
        </p:nvSpPr>
        <p:spPr>
          <a:xfrm>
            <a:off x="792686" y="4546580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Literacy Competencies (choice from suggestions)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F360D3B-132C-A942-97D7-26D8954C7346}"/>
              </a:ext>
            </a:extLst>
          </p:cNvPr>
          <p:cNvSpPr/>
          <p:nvPr/>
        </p:nvSpPr>
        <p:spPr>
          <a:xfrm>
            <a:off x="792686" y="4822462"/>
            <a:ext cx="8012101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314B5E-3572-0D42-9F49-20BFB864A9E4}"/>
              </a:ext>
            </a:extLst>
          </p:cNvPr>
          <p:cNvSpPr/>
          <p:nvPr/>
        </p:nvSpPr>
        <p:spPr>
          <a:xfrm>
            <a:off x="788016" y="5221078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Numeracy Competencies (choice from suggestions)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425FB6F-188B-924C-BC86-B73A7B833733}"/>
              </a:ext>
            </a:extLst>
          </p:cNvPr>
          <p:cNvSpPr/>
          <p:nvPr/>
        </p:nvSpPr>
        <p:spPr>
          <a:xfrm>
            <a:off x="788017" y="5496960"/>
            <a:ext cx="8016770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35525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483" y="684530"/>
            <a:ext cx="8591978" cy="785998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Essential Understanding: </a:t>
            </a:r>
            <a:r>
              <a:rPr lang="en-US" sz="1200" dirty="0"/>
              <a:t>Investigating change and the diversity of Earth’s systems helps us to develop understandings of the conditions necessary to sustain life</a:t>
            </a:r>
          </a:p>
          <a:p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8336" y="1472615"/>
            <a:ext cx="564351" cy="44193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Outcome: </a:t>
            </a:r>
            <a:r>
              <a:rPr lang="en-US" sz="1200" dirty="0"/>
              <a:t>I can investigate living and non living things in the local environment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0" y="6458835"/>
            <a:ext cx="864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Backwards Design Learning Map					                      Shelley Moore,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158020" y="75407"/>
            <a:ext cx="8985979" cy="33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The Backwards Design FLIPBOOK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64201B-AAC9-1544-BB2A-D8A7AE4B1720}"/>
              </a:ext>
            </a:extLst>
          </p:cNvPr>
          <p:cNvSpPr/>
          <p:nvPr/>
        </p:nvSpPr>
        <p:spPr>
          <a:xfrm>
            <a:off x="792688" y="1481832"/>
            <a:ext cx="8016772" cy="1181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Conceptual Knowledge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B9A1C-EC08-7349-988D-FF9B242479FC}"/>
              </a:ext>
            </a:extLst>
          </p:cNvPr>
          <p:cNvSpPr/>
          <p:nvPr/>
        </p:nvSpPr>
        <p:spPr>
          <a:xfrm>
            <a:off x="228336" y="5898822"/>
            <a:ext cx="8581126" cy="479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I am an information manager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271421" y="1112523"/>
            <a:ext cx="8448833" cy="286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Guiding Questions</a:t>
            </a:r>
            <a:r>
              <a:rPr lang="en-US" sz="1200" dirty="0"/>
              <a:t>: How are things in my environment alike and different?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EAD0DC0-B645-9C47-A7F4-1BD91A41FF0A}"/>
              </a:ext>
            </a:extLst>
          </p:cNvPr>
          <p:cNvSpPr txBox="1">
            <a:spLocks/>
          </p:cNvSpPr>
          <p:nvPr/>
        </p:nvSpPr>
        <p:spPr>
          <a:xfrm>
            <a:off x="158021" y="275463"/>
            <a:ext cx="8985979" cy="52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Class: 			                   Subject(s):	Science		  Grade(s): Kindergarten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F1C9B5-20B3-7A47-8AB1-B27651961DF3}"/>
              </a:ext>
            </a:extLst>
          </p:cNvPr>
          <p:cNvSpPr/>
          <p:nvPr/>
        </p:nvSpPr>
        <p:spPr>
          <a:xfrm>
            <a:off x="792689" y="1757716"/>
            <a:ext cx="2984444" cy="12960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plants and animals are living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the environment includes living, non-living and human – made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living, non-living, and human  made things have places in the shared environment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8E5D7D-2A8B-214D-8C27-B8523DBB4785}"/>
              </a:ext>
            </a:extLst>
          </p:cNvPr>
          <p:cNvSpPr/>
          <p:nvPr/>
        </p:nvSpPr>
        <p:spPr>
          <a:xfrm>
            <a:off x="3773048" y="1761164"/>
            <a:ext cx="2876148" cy="128916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science involves asking questions about the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exploring of the environment involves wondering and observing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311254-5AAB-7747-9A5A-6B6E25B63685}"/>
              </a:ext>
            </a:extLst>
          </p:cNvPr>
          <p:cNvSpPr/>
          <p:nvPr/>
        </p:nvSpPr>
        <p:spPr>
          <a:xfrm>
            <a:off x="6649197" y="1757716"/>
            <a:ext cx="2160263" cy="129261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living and non living things in the environment need to be treated with respect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information gained through observations and stories is important to FNMI understandings of the world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611A6A-E714-6D41-99AF-0CB8C9D7F819}"/>
              </a:ext>
            </a:extLst>
          </p:cNvPr>
          <p:cNvSpPr/>
          <p:nvPr/>
        </p:nvSpPr>
        <p:spPr>
          <a:xfrm>
            <a:off x="792687" y="3066031"/>
            <a:ext cx="8016772" cy="1181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Procedural Knowledge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72469A-3DAE-4541-ABFC-CACCCA9A2976}"/>
              </a:ext>
            </a:extLst>
          </p:cNvPr>
          <p:cNvSpPr/>
          <p:nvPr/>
        </p:nvSpPr>
        <p:spPr>
          <a:xfrm>
            <a:off x="792688" y="3341914"/>
            <a:ext cx="2984444" cy="120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collect information about living, non-living, and human-made things respectfully, responsibility and safely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ask questions about what is being observed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practice safe and appropriate use of simple tools, including magnifying devices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E4A59B-6F82-AC48-A4B5-28684C0D90C7}"/>
              </a:ext>
            </a:extLst>
          </p:cNvPr>
          <p:cNvSpPr/>
          <p:nvPr/>
        </p:nvSpPr>
        <p:spPr>
          <a:xfrm>
            <a:off x="3773047" y="3345363"/>
            <a:ext cx="2880822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 can compare observations in a variety of ways, including orally and through illustrations and graphics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represent a plant or animal in the space that it uses, including its activities and its interactions with other things, through actions, pictures, or models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9A1A8-FC99-394D-9E5B-0778021B8492}"/>
              </a:ext>
            </a:extLst>
          </p:cNvPr>
          <p:cNvSpPr/>
          <p:nvPr/>
        </p:nvSpPr>
        <p:spPr>
          <a:xfrm>
            <a:off x="6653870" y="3353066"/>
            <a:ext cx="2155590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integrate new vocabulary related to scientific investigations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explore FNMI stories about plants and animals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F60098-F654-BE45-A0C2-93E49B781442}"/>
              </a:ext>
            </a:extLst>
          </p:cNvPr>
          <p:cNvSpPr/>
          <p:nvPr/>
        </p:nvSpPr>
        <p:spPr>
          <a:xfrm>
            <a:off x="792686" y="4546580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Literacy Competencies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F360D3B-132C-A942-97D7-26D8954C7346}"/>
              </a:ext>
            </a:extLst>
          </p:cNvPr>
          <p:cNvSpPr/>
          <p:nvPr/>
        </p:nvSpPr>
        <p:spPr>
          <a:xfrm>
            <a:off x="792686" y="4822462"/>
            <a:ext cx="8012101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 can access vocabulary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314B5E-3572-0D42-9F49-20BFB864A9E4}"/>
              </a:ext>
            </a:extLst>
          </p:cNvPr>
          <p:cNvSpPr/>
          <p:nvPr/>
        </p:nvSpPr>
        <p:spPr>
          <a:xfrm>
            <a:off x="788016" y="5221078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Numeracy Competencies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425FB6F-188B-924C-BC86-B73A7B833733}"/>
              </a:ext>
            </a:extLst>
          </p:cNvPr>
          <p:cNvSpPr/>
          <p:nvPr/>
        </p:nvSpPr>
        <p:spPr>
          <a:xfrm>
            <a:off x="788017" y="5496960"/>
            <a:ext cx="8016770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use methods and tools</a:t>
            </a:r>
          </a:p>
        </p:txBody>
      </p:sp>
    </p:spTree>
    <p:extLst>
      <p:ext uri="{BB962C8B-B14F-4D97-AF65-F5344CB8AC3E}">
        <p14:creationId xmlns:p14="http://schemas.microsoft.com/office/powerpoint/2010/main" val="23704967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483" y="684530"/>
            <a:ext cx="8591978" cy="785998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Essential Understanding: </a:t>
            </a:r>
            <a:r>
              <a:rPr lang="en-US" sz="1200" dirty="0"/>
              <a:t>Investigating change and the diversity of Earth’s systems helps us to develop understandings of the conditions necessary to sustain life</a:t>
            </a:r>
          </a:p>
          <a:p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8336" y="1472615"/>
            <a:ext cx="564351" cy="44193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1200" b="1" dirty="0"/>
              <a:t>Learning Outcome: </a:t>
            </a:r>
            <a:r>
              <a:rPr lang="en-US" sz="1200" dirty="0"/>
              <a:t>I can investigate living and non living things in the local environment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0" y="6458835"/>
            <a:ext cx="864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Backwards Design Learning Map					                      Shelley Moore,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E6F6B-9EDB-3141-AFF6-5F733AF1342E}"/>
              </a:ext>
            </a:extLst>
          </p:cNvPr>
          <p:cNvSpPr txBox="1">
            <a:spLocks/>
          </p:cNvSpPr>
          <p:nvPr/>
        </p:nvSpPr>
        <p:spPr>
          <a:xfrm>
            <a:off x="158020" y="75407"/>
            <a:ext cx="8985979" cy="33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The Backwards Design FLIPBOOK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64201B-AAC9-1544-BB2A-D8A7AE4B1720}"/>
              </a:ext>
            </a:extLst>
          </p:cNvPr>
          <p:cNvSpPr/>
          <p:nvPr/>
        </p:nvSpPr>
        <p:spPr>
          <a:xfrm>
            <a:off x="792688" y="1481832"/>
            <a:ext cx="8016772" cy="1181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Conceptual Knowledge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B9A1C-EC08-7349-988D-FF9B242479FC}"/>
              </a:ext>
            </a:extLst>
          </p:cNvPr>
          <p:cNvSpPr/>
          <p:nvPr/>
        </p:nvSpPr>
        <p:spPr>
          <a:xfrm>
            <a:off x="228336" y="5898822"/>
            <a:ext cx="8581126" cy="479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I am an information manager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6361-8D09-DD4D-BD97-7B28BC150E6A}"/>
              </a:ext>
            </a:extLst>
          </p:cNvPr>
          <p:cNvSpPr/>
          <p:nvPr/>
        </p:nvSpPr>
        <p:spPr>
          <a:xfrm>
            <a:off x="271421" y="1112523"/>
            <a:ext cx="8448833" cy="286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Guiding Questions</a:t>
            </a:r>
            <a:r>
              <a:rPr lang="en-US" sz="1200" dirty="0"/>
              <a:t>: How are things in my environment alike and different?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EAD0DC0-B645-9C47-A7F4-1BD91A41FF0A}"/>
              </a:ext>
            </a:extLst>
          </p:cNvPr>
          <p:cNvSpPr txBox="1">
            <a:spLocks/>
          </p:cNvSpPr>
          <p:nvPr/>
        </p:nvSpPr>
        <p:spPr>
          <a:xfrm>
            <a:off x="158021" y="275463"/>
            <a:ext cx="8985979" cy="52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Class: 			                   Subject(s):	Science		  Grade(s): Kindergarten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F1C9B5-20B3-7A47-8AB1-B27651961DF3}"/>
              </a:ext>
            </a:extLst>
          </p:cNvPr>
          <p:cNvSpPr/>
          <p:nvPr/>
        </p:nvSpPr>
        <p:spPr>
          <a:xfrm>
            <a:off x="792689" y="1757716"/>
            <a:ext cx="2984444" cy="12960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plants and animals are living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the environment includes living, non-living and human – made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living, non-living, and human  made things have places in the shared environment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8E5D7D-2A8B-214D-8C27-B8523DBB4785}"/>
              </a:ext>
            </a:extLst>
          </p:cNvPr>
          <p:cNvSpPr/>
          <p:nvPr/>
        </p:nvSpPr>
        <p:spPr>
          <a:xfrm>
            <a:off x="3773048" y="1761164"/>
            <a:ext cx="2876148" cy="128916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science involves asking questions about the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exploring of the environment involves wondering and observing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311254-5AAB-7747-9A5A-6B6E25B63685}"/>
              </a:ext>
            </a:extLst>
          </p:cNvPr>
          <p:cNvSpPr/>
          <p:nvPr/>
        </p:nvSpPr>
        <p:spPr>
          <a:xfrm>
            <a:off x="6649197" y="1757716"/>
            <a:ext cx="2160263" cy="129261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that living and non living things in the environment need to be treated with respect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know information gained through observations and stories is important to FNMI understandings of the world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6D3351-D621-7445-AC5D-0DD0324E2843}"/>
              </a:ext>
            </a:extLst>
          </p:cNvPr>
          <p:cNvCxnSpPr/>
          <p:nvPr/>
        </p:nvCxnSpPr>
        <p:spPr>
          <a:xfrm>
            <a:off x="2442117" y="1616927"/>
            <a:ext cx="6278137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C611A6A-E714-6D41-99AF-0CB8C9D7F819}"/>
              </a:ext>
            </a:extLst>
          </p:cNvPr>
          <p:cNvSpPr/>
          <p:nvPr/>
        </p:nvSpPr>
        <p:spPr>
          <a:xfrm>
            <a:off x="792687" y="3066031"/>
            <a:ext cx="8016772" cy="1181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Procedural Knowledge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72469A-3DAE-4541-ABFC-CACCCA9A2976}"/>
              </a:ext>
            </a:extLst>
          </p:cNvPr>
          <p:cNvSpPr/>
          <p:nvPr/>
        </p:nvSpPr>
        <p:spPr>
          <a:xfrm>
            <a:off x="792688" y="3341914"/>
            <a:ext cx="2984444" cy="120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collect information about living, non-living, and human-made things respectfully, responsibility and safely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ask questions about what is being observed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practice safe and appropriate use of simple tools, including magnifying devices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E4A59B-6F82-AC48-A4B5-28684C0D90C7}"/>
              </a:ext>
            </a:extLst>
          </p:cNvPr>
          <p:cNvSpPr/>
          <p:nvPr/>
        </p:nvSpPr>
        <p:spPr>
          <a:xfrm>
            <a:off x="3773047" y="3345363"/>
            <a:ext cx="2880822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 can compare observations in a variety of ways, including orally and through illustrations and graphics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represent a plant or animal in the space that it uses, including its activities and its interactions with other things, through actions, pictures, or models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9A1A8-FC99-394D-9E5B-0778021B8492}"/>
              </a:ext>
            </a:extLst>
          </p:cNvPr>
          <p:cNvSpPr/>
          <p:nvPr/>
        </p:nvSpPr>
        <p:spPr>
          <a:xfrm>
            <a:off x="6653870" y="3353066"/>
            <a:ext cx="2155590" cy="12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integrate new vocabulary related to scientific investigations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explore FNMI stories about plants and animals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3F690D2-3FE5-5440-85AA-95871ECD8131}"/>
              </a:ext>
            </a:extLst>
          </p:cNvPr>
          <p:cNvCxnSpPr/>
          <p:nvPr/>
        </p:nvCxnSpPr>
        <p:spPr>
          <a:xfrm>
            <a:off x="2442116" y="3201126"/>
            <a:ext cx="6278137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E7F60098-F654-BE45-A0C2-93E49B781442}"/>
              </a:ext>
            </a:extLst>
          </p:cNvPr>
          <p:cNvSpPr/>
          <p:nvPr/>
        </p:nvSpPr>
        <p:spPr>
          <a:xfrm>
            <a:off x="792686" y="4546580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Literacy Competencies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F360D3B-132C-A942-97D7-26D8954C7346}"/>
              </a:ext>
            </a:extLst>
          </p:cNvPr>
          <p:cNvSpPr/>
          <p:nvPr/>
        </p:nvSpPr>
        <p:spPr>
          <a:xfrm>
            <a:off x="792686" y="4822462"/>
            <a:ext cx="8012101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 can access vocabulary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314B5E-3572-0D42-9F49-20BFB864A9E4}"/>
              </a:ext>
            </a:extLst>
          </p:cNvPr>
          <p:cNvSpPr/>
          <p:nvPr/>
        </p:nvSpPr>
        <p:spPr>
          <a:xfrm>
            <a:off x="788016" y="5221078"/>
            <a:ext cx="8016772" cy="670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/>
              <a:t>Numeracy Competencies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425FB6F-188B-924C-BC86-B73A7B833733}"/>
              </a:ext>
            </a:extLst>
          </p:cNvPr>
          <p:cNvSpPr/>
          <p:nvPr/>
        </p:nvSpPr>
        <p:spPr>
          <a:xfrm>
            <a:off x="788017" y="5496960"/>
            <a:ext cx="8016770" cy="394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I can use methods and tools</a:t>
            </a:r>
          </a:p>
        </p:txBody>
      </p:sp>
    </p:spTree>
    <p:extLst>
      <p:ext uri="{BB962C8B-B14F-4D97-AF65-F5344CB8AC3E}">
        <p14:creationId xmlns:p14="http://schemas.microsoft.com/office/powerpoint/2010/main" val="3262378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B4FEE-3622-744F-A785-39072388578A}"/>
              </a:ext>
            </a:extLst>
          </p:cNvPr>
          <p:cNvGraphicFramePr>
            <a:graphicFrameLocks noGrp="1"/>
          </p:cNvGraphicFramePr>
          <p:nvPr/>
        </p:nvGraphicFramePr>
        <p:xfrm>
          <a:off x="195647" y="973235"/>
          <a:ext cx="8531499" cy="518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29">
                  <a:extLst>
                    <a:ext uri="{9D8B030D-6E8A-4147-A177-3AD203B41FA5}">
                      <a16:colId xmlns:a16="http://schemas.microsoft.com/office/drawing/2014/main" val="691134556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3097827886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1530050336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259788239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2345148882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2672882888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2585061935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4166171616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1869786638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4187345089"/>
                    </a:ext>
                  </a:extLst>
                </a:gridCol>
                <a:gridCol w="568767">
                  <a:extLst>
                    <a:ext uri="{9D8B030D-6E8A-4147-A177-3AD203B41FA5}">
                      <a16:colId xmlns:a16="http://schemas.microsoft.com/office/drawing/2014/main" val="4053697888"/>
                    </a:ext>
                  </a:extLst>
                </a:gridCol>
              </a:tblGrid>
              <a:tr h="370840">
                <a:tc gridSpan="11">
                  <a:txBody>
                    <a:bodyPr/>
                    <a:lstStyle/>
                    <a:p>
                      <a:r>
                        <a:rPr lang="en-US" dirty="0"/>
                        <a:t>Essential Understanding: </a:t>
                      </a:r>
                      <a:r>
                        <a:rPr lang="en-CA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Investigating change and the diversity of Earth’s systems helps us to develop understandings of the conditions necessary to sustain life.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34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 Areas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Learning Outcomes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investigate living and non living things in the local environment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seasonal changes in the local environment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2222"/>
                  </a:ext>
                </a:extLst>
              </a:tr>
              <a:tr h="1406552">
                <a:tc>
                  <a:txBody>
                    <a:bodyPr/>
                    <a:lstStyle/>
                    <a:p>
                      <a:r>
                        <a:rPr lang="en-US" dirty="0"/>
                        <a:t>Levels of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331889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5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36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2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8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9743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C4AC1AB-D898-6045-8DA8-D84EA7E0CE42}"/>
              </a:ext>
            </a:extLst>
          </p:cNvPr>
          <p:cNvSpPr txBox="1">
            <a:spLocks/>
          </p:cNvSpPr>
          <p:nvPr/>
        </p:nvSpPr>
        <p:spPr>
          <a:xfrm>
            <a:off x="51908" y="38345"/>
            <a:ext cx="5326916" cy="66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Standards Based Grade Book – Subject Focused</a:t>
            </a:r>
          </a:p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3529423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B4FEE-3622-744F-A785-3907238857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1461" y="825318"/>
          <a:ext cx="8801077" cy="546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267">
                  <a:extLst>
                    <a:ext uri="{9D8B030D-6E8A-4147-A177-3AD203B41FA5}">
                      <a16:colId xmlns:a16="http://schemas.microsoft.com/office/drawing/2014/main" val="69113455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09782788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53005033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978823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345148882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672882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8506193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6617161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6978663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8734508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053697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92937936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9671361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98880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45683061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178974519"/>
                    </a:ext>
                  </a:extLst>
                </a:gridCol>
              </a:tblGrid>
              <a:tr h="370840">
                <a:tc gridSpan="16">
                  <a:txBody>
                    <a:bodyPr/>
                    <a:lstStyle/>
                    <a:p>
                      <a:r>
                        <a:rPr lang="en-US" dirty="0"/>
                        <a:t>Essential Understanding: </a:t>
                      </a:r>
                      <a:r>
                        <a:rPr lang="en-CA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Exploring connections strengthens our understandings of relationships to help us make meaning of the world.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34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 Areas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ELA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Learning Outcomes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make connections between language and feelings.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and communicate the relationship between quantities.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nature and describe personal connections to it.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2222"/>
                  </a:ext>
                </a:extLst>
              </a:tr>
              <a:tr h="1406552">
                <a:tc>
                  <a:txBody>
                    <a:bodyPr/>
                    <a:lstStyle/>
                    <a:p>
                      <a:r>
                        <a:rPr lang="en-US" dirty="0"/>
                        <a:t>Levels of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331889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5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36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2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8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9743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9C0AEEC-F173-CB46-A985-C855C0666760}"/>
              </a:ext>
            </a:extLst>
          </p:cNvPr>
          <p:cNvSpPr txBox="1">
            <a:spLocks/>
          </p:cNvSpPr>
          <p:nvPr/>
        </p:nvSpPr>
        <p:spPr>
          <a:xfrm>
            <a:off x="51908" y="38345"/>
            <a:ext cx="5326916" cy="66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Standards Based Grade Book – Cross Curricular</a:t>
            </a:r>
          </a:p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1255169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B4FEE-3622-744F-A785-39072388578A}"/>
              </a:ext>
            </a:extLst>
          </p:cNvPr>
          <p:cNvGraphicFramePr>
            <a:graphicFrameLocks noGrp="1"/>
          </p:cNvGraphicFramePr>
          <p:nvPr/>
        </p:nvGraphicFramePr>
        <p:xfrm>
          <a:off x="171461" y="1000129"/>
          <a:ext cx="8801077" cy="546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267">
                  <a:extLst>
                    <a:ext uri="{9D8B030D-6E8A-4147-A177-3AD203B41FA5}">
                      <a16:colId xmlns:a16="http://schemas.microsoft.com/office/drawing/2014/main" val="69113455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09782788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53005033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978823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345148882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672882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8506193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6617161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6978663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8734508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053697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92937936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9671361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98880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45683061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178974519"/>
                    </a:ext>
                  </a:extLst>
                </a:gridCol>
              </a:tblGrid>
              <a:tr h="370840">
                <a:tc gridSpan="16">
                  <a:txBody>
                    <a:bodyPr/>
                    <a:lstStyle/>
                    <a:p>
                      <a:r>
                        <a:rPr lang="en-US" dirty="0"/>
                        <a:t>Essential Understanding: </a:t>
                      </a:r>
                      <a:r>
                        <a:rPr lang="en-CA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Exploring connections strengthens our understandings of relationships to help us make meaning of the world.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34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 Areas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ELA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Learning Outcomes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make connections between language and feelings.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and communicate the relationship between quantities.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nature and describe personal connections to it.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2222"/>
                  </a:ext>
                </a:extLst>
              </a:tr>
              <a:tr h="1406552">
                <a:tc>
                  <a:txBody>
                    <a:bodyPr/>
                    <a:lstStyle/>
                    <a:p>
                      <a:r>
                        <a:rPr lang="en-US" dirty="0"/>
                        <a:t>Levels of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331889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5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36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2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8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9743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F26C216-5967-4C41-B86C-7201AD4FB156}"/>
              </a:ext>
            </a:extLst>
          </p:cNvPr>
          <p:cNvSpPr txBox="1">
            <a:spLocks/>
          </p:cNvSpPr>
          <p:nvPr/>
        </p:nvSpPr>
        <p:spPr>
          <a:xfrm>
            <a:off x="51908" y="38345"/>
            <a:ext cx="5326916" cy="66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Standards Based Grade Book – Cross Curricular</a:t>
            </a:r>
          </a:p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Kindergarten (Collecting Evidence of Learning)</a:t>
            </a:r>
          </a:p>
        </p:txBody>
      </p:sp>
    </p:spTree>
    <p:extLst>
      <p:ext uri="{BB962C8B-B14F-4D97-AF65-F5344CB8AC3E}">
        <p14:creationId xmlns:p14="http://schemas.microsoft.com/office/powerpoint/2010/main" val="1941704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B4FEE-3622-744F-A785-39072388578A}"/>
              </a:ext>
            </a:extLst>
          </p:cNvPr>
          <p:cNvGraphicFramePr>
            <a:graphicFrameLocks noGrp="1"/>
          </p:cNvGraphicFramePr>
          <p:nvPr/>
        </p:nvGraphicFramePr>
        <p:xfrm>
          <a:off x="171461" y="906000"/>
          <a:ext cx="8801077" cy="546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267">
                  <a:extLst>
                    <a:ext uri="{9D8B030D-6E8A-4147-A177-3AD203B41FA5}">
                      <a16:colId xmlns:a16="http://schemas.microsoft.com/office/drawing/2014/main" val="69113455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09782788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53005033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978823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345148882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672882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58506193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66171616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6978663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187345089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405369788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92937936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9671361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89888005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3456830618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1178974519"/>
                    </a:ext>
                  </a:extLst>
                </a:gridCol>
              </a:tblGrid>
              <a:tr h="370840">
                <a:tc gridSpan="16">
                  <a:txBody>
                    <a:bodyPr/>
                    <a:lstStyle/>
                    <a:p>
                      <a:r>
                        <a:rPr lang="en-US" dirty="0"/>
                        <a:t>Essential Understanding: </a:t>
                      </a:r>
                      <a:r>
                        <a:rPr lang="en-CA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Exploring connections strengthens our understandings of relationships to help us make meaning of the world.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34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 Areas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ELA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Learning Outcomes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make connections between language and feelings.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and communicate the relationship between quantities.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 explore nature and describe personal connections to it.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2222"/>
                  </a:ext>
                </a:extLst>
              </a:tr>
              <a:tr h="1406552">
                <a:tc>
                  <a:txBody>
                    <a:bodyPr/>
                    <a:lstStyle/>
                    <a:p>
                      <a:r>
                        <a:rPr lang="en-US" dirty="0"/>
                        <a:t>Levels of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331889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5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36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2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8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9743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5990788-3686-F54A-B5FA-D0C54A5DC9E6}"/>
              </a:ext>
            </a:extLst>
          </p:cNvPr>
          <p:cNvSpPr txBox="1">
            <a:spLocks/>
          </p:cNvSpPr>
          <p:nvPr/>
        </p:nvSpPr>
        <p:spPr>
          <a:xfrm>
            <a:off x="51908" y="38345"/>
            <a:ext cx="5326916" cy="66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Standards Based Grade Book – Cross Curricular</a:t>
            </a:r>
          </a:p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Kindergarten (Formative Assessment)</a:t>
            </a:r>
          </a:p>
        </p:txBody>
      </p:sp>
    </p:spTree>
    <p:extLst>
      <p:ext uri="{BB962C8B-B14F-4D97-AF65-F5344CB8AC3E}">
        <p14:creationId xmlns:p14="http://schemas.microsoft.com/office/powerpoint/2010/main" val="7944616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B4FEE-3622-744F-A785-390723885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73640"/>
              </p:ext>
            </p:extLst>
          </p:nvPr>
        </p:nvGraphicFramePr>
        <p:xfrm>
          <a:off x="232292" y="663953"/>
          <a:ext cx="8679415" cy="6005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772">
                  <a:extLst>
                    <a:ext uri="{9D8B030D-6E8A-4147-A177-3AD203B41FA5}">
                      <a16:colId xmlns:a16="http://schemas.microsoft.com/office/drawing/2014/main" val="691134556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097827886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1530050336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259788239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2345148882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2672882888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2585061935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4166171616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1869786638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4187345089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4053697888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1929379365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2967136105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189888005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3456830618"/>
                    </a:ext>
                  </a:extLst>
                </a:gridCol>
                <a:gridCol w="394519">
                  <a:extLst>
                    <a:ext uri="{9D8B030D-6E8A-4147-A177-3AD203B41FA5}">
                      <a16:colId xmlns:a16="http://schemas.microsoft.com/office/drawing/2014/main" val="1178974519"/>
                    </a:ext>
                  </a:extLst>
                </a:gridCol>
                <a:gridCol w="415307">
                  <a:extLst>
                    <a:ext uri="{9D8B030D-6E8A-4147-A177-3AD203B41FA5}">
                      <a16:colId xmlns:a16="http://schemas.microsoft.com/office/drawing/2014/main" val="286234707"/>
                    </a:ext>
                  </a:extLst>
                </a:gridCol>
                <a:gridCol w="373731">
                  <a:extLst>
                    <a:ext uri="{9D8B030D-6E8A-4147-A177-3AD203B41FA5}">
                      <a16:colId xmlns:a16="http://schemas.microsoft.com/office/drawing/2014/main" val="1376592278"/>
                    </a:ext>
                  </a:extLst>
                </a:gridCol>
              </a:tblGrid>
              <a:tr h="962740">
                <a:tc gridSpan="11">
                  <a:txBody>
                    <a:bodyPr/>
                    <a:lstStyle/>
                    <a:p>
                      <a:r>
                        <a:rPr lang="en-US" dirty="0"/>
                        <a:t>Essential Understanding: </a:t>
                      </a:r>
                      <a:r>
                        <a:rPr lang="en-CA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Exploring connections strengthens our understandings of relationships to help us make meaning of the world.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r>
                        <a:rPr lang="en-US" b="0" dirty="0"/>
                        <a:t>Reporting Period: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34243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r>
                        <a:rPr lang="en-US" dirty="0"/>
                        <a:t>Subject Areas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Art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en-US" dirty="0"/>
                        <a:t>Reporting</a:t>
                      </a: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91072"/>
                  </a:ext>
                </a:extLst>
              </a:tr>
              <a:tr h="12194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Learning Outcomes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Learners create and solve equations that represent problem-solving situations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investigate community actions that support stewardship of the land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CA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analyze relationships between communities and cultures as reflected through art experiences.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2222"/>
                  </a:ext>
                </a:extLst>
              </a:tr>
              <a:tr h="1480910">
                <a:tc>
                  <a:txBody>
                    <a:bodyPr/>
                    <a:lstStyle/>
                    <a:p>
                      <a:r>
                        <a:rPr lang="en-US" dirty="0"/>
                        <a:t>Levels of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Approaching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Minimally Meeting / Emerging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Meeting/ Developing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Fully Meeting/ Proficient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Extending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</a:t>
                      </a: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Grade</a:t>
                      </a: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95760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r>
                        <a:rPr lang="en-US" dirty="0"/>
                        <a:t>Grading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840143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58796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172182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80759"/>
                  </a:ext>
                </a:extLst>
              </a:tr>
              <a:tr h="390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88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59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67A2E1-0213-7245-94B6-627407E55444}"/>
              </a:ext>
            </a:extLst>
          </p:cNvPr>
          <p:cNvGraphicFramePr/>
          <p:nvPr>
            <p:extLst/>
          </p:nvPr>
        </p:nvGraphicFramePr>
        <p:xfrm>
          <a:off x="2357682" y="2619750"/>
          <a:ext cx="4568125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5A6EA72-6FAB-D94D-8E15-61B55E60115A}"/>
              </a:ext>
            </a:extLst>
          </p:cNvPr>
          <p:cNvSpPr txBox="1"/>
          <p:nvPr/>
        </p:nvSpPr>
        <p:spPr>
          <a:xfrm>
            <a:off x="2256932" y="1581006"/>
            <a:ext cx="475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Educational Architects: </a:t>
            </a:r>
          </a:p>
          <a:p>
            <a:pPr algn="ctr"/>
            <a:r>
              <a:rPr lang="en-US" b="1" dirty="0"/>
              <a:t>Designing with Equity in Mind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2F37-5439-4C41-9FE1-254E154B0673}"/>
              </a:ext>
            </a:extLst>
          </p:cNvPr>
          <p:cNvSpPr txBox="1"/>
          <p:nvPr/>
        </p:nvSpPr>
        <p:spPr>
          <a:xfrm>
            <a:off x="3976332" y="2403283"/>
            <a:ext cx="139814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What are we teaching?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959F0D-ADE7-2046-8311-BC763BC37D31}"/>
              </a:ext>
            </a:extLst>
          </p:cNvPr>
          <p:cNvSpPr/>
          <p:nvPr/>
        </p:nvSpPr>
        <p:spPr>
          <a:xfrm>
            <a:off x="4112668" y="3762752"/>
            <a:ext cx="1138453" cy="40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25" b="1" dirty="0"/>
              <a:t>Students</a:t>
            </a:r>
            <a:endParaRPr lang="en-US" sz="2025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AA2286-6295-A145-AA55-A86768AD2219}"/>
              </a:ext>
            </a:extLst>
          </p:cNvPr>
          <p:cNvSpPr txBox="1"/>
          <p:nvPr/>
        </p:nvSpPr>
        <p:spPr>
          <a:xfrm>
            <a:off x="4012111" y="4022436"/>
            <a:ext cx="137249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Who are we Teaching?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C0CDAA-6669-E240-A76D-92785D6CC8C2}"/>
              </a:ext>
            </a:extLst>
          </p:cNvPr>
          <p:cNvSpPr txBox="1"/>
          <p:nvPr/>
        </p:nvSpPr>
        <p:spPr>
          <a:xfrm>
            <a:off x="5413316" y="4927609"/>
            <a:ext cx="151836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How will we teach them?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7D49E9-68F1-8F4A-A535-623B9E16540D}"/>
              </a:ext>
            </a:extLst>
          </p:cNvPr>
          <p:cNvSpPr txBox="1"/>
          <p:nvPr/>
        </p:nvSpPr>
        <p:spPr>
          <a:xfrm>
            <a:off x="2454569" y="4927609"/>
            <a:ext cx="164019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How will we support them?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DBD19C-FA7A-2547-A488-8514B07655AB}"/>
              </a:ext>
            </a:extLst>
          </p:cNvPr>
          <p:cNvSpPr txBox="1"/>
          <p:nvPr/>
        </p:nvSpPr>
        <p:spPr>
          <a:xfrm rot="18635059">
            <a:off x="3360516" y="3387586"/>
            <a:ext cx="777777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/>
              <a:t>Adjustable </a:t>
            </a:r>
          </a:p>
          <a:p>
            <a:pPr algn="ctr"/>
            <a:r>
              <a:rPr lang="en-US" sz="1013" dirty="0"/>
              <a:t>Curriculum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6856F7-C387-1C4C-924C-77ACC2D7ED13}"/>
              </a:ext>
            </a:extLst>
          </p:cNvPr>
          <p:cNvSpPr txBox="1"/>
          <p:nvPr/>
        </p:nvSpPr>
        <p:spPr>
          <a:xfrm>
            <a:off x="4262430" y="4680602"/>
            <a:ext cx="748924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/>
              <a:t>Adjustable</a:t>
            </a:r>
          </a:p>
          <a:p>
            <a:pPr algn="ctr"/>
            <a:r>
              <a:rPr lang="en-US" sz="1013" dirty="0"/>
              <a:t>Supports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0BD133-9E2E-E443-A2E8-F2147BD93E69}"/>
              </a:ext>
            </a:extLst>
          </p:cNvPr>
          <p:cNvSpPr txBox="1"/>
          <p:nvPr/>
        </p:nvSpPr>
        <p:spPr>
          <a:xfrm rot="2966135">
            <a:off x="5202146" y="3399959"/>
            <a:ext cx="809838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/>
              <a:t>Adjustable </a:t>
            </a:r>
          </a:p>
          <a:p>
            <a:pPr algn="ctr"/>
            <a:r>
              <a:rPr lang="en-US" sz="1013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4202611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8CE52-4238-9144-87B2-17A09A86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297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F89D-2266-C943-8816-083030E8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Session: April 12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105CB-2C46-E14D-8DDD-C3003D4B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something!</a:t>
            </a:r>
          </a:p>
          <a:p>
            <a:r>
              <a:rPr lang="en-US" dirty="0"/>
              <a:t>Bring back something to share</a:t>
            </a:r>
          </a:p>
          <a:p>
            <a:r>
              <a:rPr lang="en-US" dirty="0"/>
              <a:t>Making curriculum Adjustable</a:t>
            </a:r>
          </a:p>
          <a:p>
            <a:r>
              <a:rPr lang="en-US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3274748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CFB09-A421-924B-8929-21891808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406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1C4B0-3B97-0E43-96EF-3B256776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BFE14E-F4A9-D94D-86FB-FDAEBCE6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7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67A2E1-0213-7245-94B6-627407E55444}"/>
              </a:ext>
            </a:extLst>
          </p:cNvPr>
          <p:cNvGraphicFramePr/>
          <p:nvPr>
            <p:extLst/>
          </p:nvPr>
        </p:nvGraphicFramePr>
        <p:xfrm>
          <a:off x="1619574" y="2350000"/>
          <a:ext cx="609083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5A6EA72-6FAB-D94D-8E15-61B55E60115A}"/>
              </a:ext>
            </a:extLst>
          </p:cNvPr>
          <p:cNvSpPr txBox="1"/>
          <p:nvPr/>
        </p:nvSpPr>
        <p:spPr>
          <a:xfrm>
            <a:off x="1485243" y="965006"/>
            <a:ext cx="634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Educational Architects: </a:t>
            </a:r>
          </a:p>
          <a:p>
            <a:pPr algn="ctr"/>
            <a:r>
              <a:rPr lang="en-US" sz="2400" b="1" dirty="0"/>
              <a:t>Designing with Equity in Mind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2F37-5439-4C41-9FE1-254E154B0673}"/>
              </a:ext>
            </a:extLst>
          </p:cNvPr>
          <p:cNvSpPr txBox="1"/>
          <p:nvPr/>
        </p:nvSpPr>
        <p:spPr>
          <a:xfrm>
            <a:off x="3777775" y="2061377"/>
            <a:ext cx="21868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What are we teaching?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959F0D-ADE7-2046-8311-BC763BC37D31}"/>
              </a:ext>
            </a:extLst>
          </p:cNvPr>
          <p:cNvSpPr/>
          <p:nvPr/>
        </p:nvSpPr>
        <p:spPr>
          <a:xfrm>
            <a:off x="3959556" y="3874001"/>
            <a:ext cx="15921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/>
              <a:t>Students</a:t>
            </a:r>
            <a:endParaRPr lang="en-US" sz="27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AA2286-6295-A145-AA55-A86768AD2219}"/>
              </a:ext>
            </a:extLst>
          </p:cNvPr>
          <p:cNvSpPr txBox="1"/>
          <p:nvPr/>
        </p:nvSpPr>
        <p:spPr>
          <a:xfrm>
            <a:off x="3825481" y="4220248"/>
            <a:ext cx="2137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Who are we Teaching?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C0CDAA-6669-E240-A76D-92785D6CC8C2}"/>
              </a:ext>
            </a:extLst>
          </p:cNvPr>
          <p:cNvSpPr txBox="1"/>
          <p:nvPr/>
        </p:nvSpPr>
        <p:spPr>
          <a:xfrm>
            <a:off x="5693753" y="5427145"/>
            <a:ext cx="2310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teach them?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7D49E9-68F1-8F4A-A535-623B9E16540D}"/>
              </a:ext>
            </a:extLst>
          </p:cNvPr>
          <p:cNvSpPr txBox="1"/>
          <p:nvPr/>
        </p:nvSpPr>
        <p:spPr>
          <a:xfrm>
            <a:off x="1748758" y="5427145"/>
            <a:ext cx="2436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will we support them?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DBD19C-FA7A-2547-A488-8514B07655AB}"/>
              </a:ext>
            </a:extLst>
          </p:cNvPr>
          <p:cNvSpPr txBox="1"/>
          <p:nvPr/>
        </p:nvSpPr>
        <p:spPr>
          <a:xfrm rot="18635059">
            <a:off x="2909183" y="3389253"/>
            <a:ext cx="11320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Curriculum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6856F7-C387-1C4C-924C-77ACC2D7ED13}"/>
              </a:ext>
            </a:extLst>
          </p:cNvPr>
          <p:cNvSpPr txBox="1"/>
          <p:nvPr/>
        </p:nvSpPr>
        <p:spPr>
          <a:xfrm>
            <a:off x="4116546" y="5097801"/>
            <a:ext cx="10839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</a:t>
            </a:r>
          </a:p>
          <a:p>
            <a:pPr algn="ctr"/>
            <a:r>
              <a:rPr lang="en-US" sz="1350" dirty="0"/>
              <a:t>Supports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0BD133-9E2E-E443-A2E8-F2147BD93E69}"/>
              </a:ext>
            </a:extLst>
          </p:cNvPr>
          <p:cNvSpPr txBox="1"/>
          <p:nvPr/>
        </p:nvSpPr>
        <p:spPr>
          <a:xfrm rot="2966135">
            <a:off x="5385263" y="3405751"/>
            <a:ext cx="1133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Adjustable </a:t>
            </a:r>
          </a:p>
          <a:p>
            <a:pPr algn="ctr"/>
            <a:r>
              <a:rPr lang="en-US" sz="1350" dirty="0"/>
              <a:t>Assessment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4F7BD8-B27A-404B-8B99-67CC7CFADD29}"/>
              </a:ext>
            </a:extLst>
          </p:cNvPr>
          <p:cNvSpPr/>
          <p:nvPr/>
        </p:nvSpPr>
        <p:spPr>
          <a:xfrm>
            <a:off x="3636199" y="3543998"/>
            <a:ext cx="2105285" cy="1217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4462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1178</TotalTime>
  <Words>3521</Words>
  <Application>Microsoft Macintosh PowerPoint</Application>
  <PresentationFormat>Letter Paper (8.5x11 in)</PresentationFormat>
  <Paragraphs>849</Paragraphs>
  <Slides>83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ＭＳ Ｐゴシック</vt:lpstr>
      <vt:lpstr>Arial</vt:lpstr>
      <vt:lpstr>Calibri</vt:lpstr>
      <vt:lpstr>Calibri Light</vt:lpstr>
      <vt:lpstr>Century Gothic</vt:lpstr>
      <vt:lpstr>Office Theme</vt:lpstr>
      <vt:lpstr>PowerPoint Presentation</vt:lpstr>
      <vt:lpstr>Thinking back! Looking forward!</vt:lpstr>
      <vt:lpstr>Today</vt:lpstr>
      <vt:lpstr>PowerPoint Presentation</vt:lpstr>
      <vt:lpstr>PowerPoint Presentation</vt:lpstr>
      <vt:lpstr>PowerPoint Presentation</vt:lpstr>
      <vt:lpstr>How can we design an adjustable curriculum?</vt:lpstr>
      <vt:lpstr>PowerPoint Presentation</vt:lpstr>
      <vt:lpstr>PowerPoint Presentation</vt:lpstr>
      <vt:lpstr>PowerPoint Presentation</vt:lpstr>
      <vt:lpstr>PowerPoint Presentation</vt:lpstr>
      <vt:lpstr>Who are our pilots?  What do they bring?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Reconciliation Targets</vt:lpstr>
      <vt:lpstr>Equity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supports adjustable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Session: April 12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Moore</dc:creator>
  <cp:lastModifiedBy>Shelley Moore</cp:lastModifiedBy>
  <cp:revision>24</cp:revision>
  <dcterms:created xsi:type="dcterms:W3CDTF">2019-01-05T07:45:12Z</dcterms:created>
  <dcterms:modified xsi:type="dcterms:W3CDTF">2019-03-15T20:47:50Z</dcterms:modified>
</cp:coreProperties>
</file>