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1678" r:id="rId3"/>
    <p:sldId id="1358" r:id="rId4"/>
    <p:sldId id="1357" r:id="rId5"/>
    <p:sldId id="261" r:id="rId6"/>
    <p:sldId id="300" r:id="rId7"/>
    <p:sldId id="301" r:id="rId8"/>
    <p:sldId id="150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9"/>
    <p:restoredTop sz="94718"/>
  </p:normalViewPr>
  <p:slideViewPr>
    <p:cSldViewPr snapToGrid="0" snapToObjects="1">
      <p:cViewPr varScale="1">
        <p:scale>
          <a:sx n="64" d="100"/>
          <a:sy n="64" d="100"/>
        </p:scale>
        <p:origin x="200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C4E4D-F15A-9A41-87A2-882C500F3C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CCBD66-197B-804C-BE93-C7FD6D586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95C30-7EAE-7242-B6B9-1E9DC029C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4D91A-1837-7145-AECE-C27DFBB5C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8BE78-12AB-1243-B33C-CC1B3761B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2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69A2-F034-3F47-9091-9C59F342B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641B01-6926-6D41-880B-D0896FE72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1947B-FFF6-C942-BDF9-A95832D72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433E0-B63C-B04D-BC71-D126A917B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4FC29-B3E0-034C-A5B1-20088810B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36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8BA78D-F010-3A49-B79C-0C556468BF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9255EA-E711-6248-92D6-3B2C93E05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6A9DE-B5B2-DC43-8B8D-1605FB292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B50D1-641F-2B47-BE2C-77D616DBE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41601-A071-AA4B-B9FE-EE2597D3C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B0C48-53C7-5845-99E9-548D62BB0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952D9-ECA5-C94D-A394-585C78EAA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BDE7B-8FA1-5847-A053-7AC3696AE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C75A2-8088-F840-AE82-F9BA4FCBE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90A02-4CBE-4545-BB47-40C9E917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27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6A957-D5A1-6249-A4A8-92EF7193C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595398-FB11-CB43-8D41-097249B77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88E6D-49F1-0D41-9B6C-4CC75F6AA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26723-FBD8-FB4A-8C21-1C219D157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C9990-1B69-1B43-8561-22F41AA2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87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747C5-D1F5-D64B-95D3-0D6CDDD32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39E3F-74C4-FC46-91DD-3CB2B97315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106547-F814-014D-8EC4-CCBD26486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BAB9FB-185E-F145-B9BC-545D90AD4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D7D775-BF73-464D-8642-6DA4A2CF8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F32521-362E-7C44-9B07-2C7BC9BE6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04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D5871-930F-2043-A432-6E123A073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9A5C7-FAC5-9A4D-9765-3CB6AF9B0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272847-AB5C-B443-BC64-5B4F6BCCF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B83549-98E1-E642-BD22-8B36D4A668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F4032A-6193-7641-A099-9F46A1FD2E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715CF2-3D27-8544-95B3-ED7E155CA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755A46-2913-0B46-BB17-87CFB3874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EFE206-FE3C-004C-8E9B-10DBA421B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36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D3B9B-51BD-8B42-843F-8A789375B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EEBF35-D55F-084C-9A92-32728EF31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A5D56A-8F6B-614E-9953-7D8019B76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049932-91F6-004B-8090-64AA610FA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34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F54038-C2DD-BA40-B660-F05EA4426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84D159-E77E-8240-8A38-A64EDD2DD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FFF8D1-C890-6F49-A21E-B0A6C337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836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C8237-C025-5545-813B-E14F1CD92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8CC70-6D7F-5849-B291-36D068A31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2F7B30-4C3C-954F-A654-441DBB783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DCFB9-F949-4A49-B9F9-F6E75BDBF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E205D-6629-D74D-817B-057ECB62D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B5A8A-BB26-034E-A5D0-84BCAE110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6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646F9-4B81-1F40-980D-9BA1AB6F1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7EFAC0-B2B7-A143-9A40-D22FCB413F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61AFBD-17B6-7241-A6BD-408E75D849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5F45-ABA9-C24D-BD70-1E901ACD4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5412B2-096F-094C-9341-A7686B19E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654968-D8E5-8D4A-8034-B479C221A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1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5FC4BF-F307-804C-B224-546C47D90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2A76B-21BA-3447-B303-98C32E374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10AC4-B2D7-B448-B096-38F962D4F7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3BDFE-89CB-174A-B5B0-035A09BB8227}" type="datetimeFigureOut">
              <a:rPr lang="en-US" smtClean="0"/>
              <a:t>7/17/19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299F5-2203-6D4B-B618-E1998A11E4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AC83B-E5C2-764E-B7D8-910763DA1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6C987-CCD8-4940-BA7C-84F883671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49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41D8F-138F-0044-94DE-8C7B918261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E0FEE5-CF04-4743-8F3C-8FAFC25B45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71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988694" y="464697"/>
          <a:ext cx="8169640" cy="5814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3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42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5904">
                <a:tc>
                  <a:txBody>
                    <a:bodyPr/>
                    <a:lstStyle/>
                    <a:p>
                      <a:r>
                        <a:rPr lang="en-US" dirty="0"/>
                        <a:t>Grade: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Subject</a:t>
                      </a:r>
                      <a:r>
                        <a:rPr lang="en-US" baseline="0" dirty="0"/>
                        <a:t> Area: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Planning Team: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608">
                <a:tc gridSpan="2">
                  <a:txBody>
                    <a:bodyPr/>
                    <a:lstStyle/>
                    <a:p>
                      <a:r>
                        <a:rPr lang="en-US" sz="1400" dirty="0"/>
                        <a:t>Big Idea: ADST,</a:t>
                      </a:r>
                      <a:r>
                        <a:rPr lang="en-US" sz="1400" baseline="0" dirty="0"/>
                        <a:t> Science, Art, Language Arts (output)</a:t>
                      </a:r>
                    </a:p>
                    <a:p>
                      <a:r>
                        <a:rPr lang="en-US" sz="1400" b="0" baseline="0" dirty="0"/>
                        <a:t>- play, curiosity, forces, influence movement, creative expression, risk taking, language &amp; joy</a:t>
                      </a:r>
                      <a:endParaRPr lang="en-US" sz="14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Unit Guiding question: Who are our monsters? How many ways</a:t>
                      </a:r>
                      <a:r>
                        <a:rPr lang="en-US" sz="1400" baseline="0" dirty="0"/>
                        <a:t> can we catch a monster?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184">
                <a:tc gridSpan="2">
                  <a:txBody>
                    <a:bodyPr/>
                    <a:lstStyle/>
                    <a:p>
                      <a:r>
                        <a:rPr lang="en-US" dirty="0"/>
                        <a:t>Content Goal:</a:t>
                      </a:r>
                      <a:r>
                        <a:rPr lang="en-US" baseline="0" dirty="0"/>
                        <a:t> Science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s-I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know</a:t>
                      </a:r>
                      <a:r>
                        <a:rPr lang="en-US" baseline="0" dirty="0"/>
                        <a:t> types of forces</a:t>
                      </a:r>
                      <a:endParaRPr lang="is-I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869">
                <a:tc gridSpan="2">
                  <a:txBody>
                    <a:bodyPr/>
                    <a:lstStyle/>
                    <a:p>
                      <a:r>
                        <a:rPr lang="en-US" dirty="0"/>
                        <a:t>Content Goal: Language arts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s-I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know</a:t>
                      </a:r>
                      <a:r>
                        <a:rPr lang="en-US" baseline="0" dirty="0"/>
                        <a:t> elements of a story</a:t>
                      </a:r>
                      <a:endParaRPr lang="is-I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 gridSpan="2">
                  <a:txBody>
                    <a:bodyPr/>
                    <a:lstStyle/>
                    <a:p>
                      <a:r>
                        <a:rPr lang="en-US" dirty="0"/>
                        <a:t>Curricular Competency Goal: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ADST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can</a:t>
                      </a:r>
                      <a:r>
                        <a:rPr lang="en-US" baseline="0" dirty="0"/>
                        <a:t> make a monster trap</a:t>
                      </a:r>
                      <a:endParaRPr lang="is-IS" dirty="0"/>
                    </a:p>
                    <a:p>
                      <a:endParaRPr lang="is-I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608">
                <a:tc gridSpan="2">
                  <a:txBody>
                    <a:bodyPr/>
                    <a:lstStyle/>
                    <a:p>
                      <a:r>
                        <a:rPr lang="en-US" dirty="0"/>
                        <a:t>Curricular Competency Goal: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Science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can</a:t>
                      </a:r>
                      <a:r>
                        <a:rPr lang="en-US" baseline="0" dirty="0"/>
                        <a:t> plan and test my monster trap</a:t>
                      </a:r>
                      <a:endParaRPr lang="is-IS" dirty="0"/>
                    </a:p>
                    <a:p>
                      <a:endParaRPr lang="is-I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1608">
                <a:tc gridSpan="2">
                  <a:txBody>
                    <a:bodyPr/>
                    <a:lstStyle/>
                    <a:p>
                      <a:r>
                        <a:rPr lang="en-US" dirty="0"/>
                        <a:t>Curricular Competency Goal: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Art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can</a:t>
                      </a:r>
                      <a:r>
                        <a:rPr lang="is-IS" baseline="0" dirty="0"/>
                        <a:t> explore and create using art processes and materials</a:t>
                      </a:r>
                      <a:endParaRPr lang="is-I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1608">
                <a:tc gridSpan="2">
                  <a:txBody>
                    <a:bodyPr/>
                    <a:lstStyle/>
                    <a:p>
                      <a:r>
                        <a:rPr lang="en-US" dirty="0"/>
                        <a:t>Curricular Competency Goal: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LA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s-I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can</a:t>
                      </a:r>
                      <a:r>
                        <a:rPr lang="en-US" baseline="0" dirty="0"/>
                        <a:t> create a story for an audience</a:t>
                      </a:r>
                      <a:endParaRPr lang="is-IS" dirty="0"/>
                    </a:p>
                    <a:p>
                      <a:endParaRPr lang="is-I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1608">
                <a:tc gridSpan="2">
                  <a:txBody>
                    <a:bodyPr/>
                    <a:lstStyle/>
                    <a:p>
                      <a:r>
                        <a:rPr lang="en-US" dirty="0"/>
                        <a:t>Cross Curricular Competency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/>
                        <a:t>I can use</a:t>
                      </a:r>
                      <a:r>
                        <a:rPr lang="is-IS" baseline="0" dirty="0"/>
                        <a:t> materials safely</a:t>
                      </a:r>
                      <a:endParaRPr lang="is-IS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917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88801A-F0AC-5949-973F-D00FE36DD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723" y="0"/>
            <a:ext cx="91365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AE951DE-4317-F846-B303-5A752D47D7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5167"/>
            <a:ext cx="9144000" cy="682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046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794444" y="395319"/>
          <a:ext cx="8710536" cy="5639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4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0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55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774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Grade: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Subject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Area(s): English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Planning Team: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776"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Big Idea: 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Questioning what we hear, read, and view contributes to our ability to be educated and engaged citizens.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Unit Guiding Question(s): How can I be active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</a:rPr>
                        <a:t> citizen? How can I use oral language to be an active citizen and my contribute to community?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776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Content Goal</a:t>
                      </a: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I know oral language features and strategies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I know elements of visual and graphic texts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2776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Curricular Competency Goal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I can construct meaningful connections between self, text and world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776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Curricular Competency Goal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u="none" dirty="0"/>
                        <a:t>I can</a:t>
                      </a:r>
                      <a:r>
                        <a:rPr lang="en-US" sz="1800" i="0" u="none" baseline="0" dirty="0"/>
                        <a:t> </a:t>
                      </a:r>
                      <a:r>
                        <a:rPr lang="en-CA" sz="1800" b="0" i="0" u="non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synthesize ideas from a variety of sources to build understanding</a:t>
                      </a:r>
                      <a:endParaRPr lang="is-IS" sz="1800" i="0" u="none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776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Curricular Competency Goal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use writing and design processes to plan, develop, and create engaging and meaningful oral texts for a variety of purposes and audiences</a:t>
                      </a:r>
                      <a:endParaRPr lang="en-US" sz="18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27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Curricular Competency Goal</a:t>
                      </a: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800" i="0" u="none" dirty="0"/>
                        <a:t>I </a:t>
                      </a:r>
                      <a:r>
                        <a:rPr lang="en-US" sz="1800" i="0" u="none" dirty="0"/>
                        <a:t>can</a:t>
                      </a:r>
                      <a:r>
                        <a:rPr lang="en-US" sz="1800" i="0" u="none" baseline="0" dirty="0"/>
                        <a:t> a</a:t>
                      </a:r>
                      <a:r>
                        <a:rPr lang="en-US" sz="1800" b="0" i="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ssess and refine oral texts to improve their clarity, effectiveness, and impact according to purpose, audience, and message</a:t>
                      </a:r>
                      <a:endParaRPr lang="is-IS" sz="1800" i="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794446" y="0"/>
            <a:ext cx="8710534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Backward Design Unit Planning Template: Building the Curricular Plane</a:t>
            </a:r>
          </a:p>
        </p:txBody>
      </p:sp>
      <p:sp>
        <p:nvSpPr>
          <p:cNvPr id="3" name="Rectangle 2"/>
          <p:cNvSpPr/>
          <p:nvPr/>
        </p:nvSpPr>
        <p:spPr>
          <a:xfrm>
            <a:off x="1605645" y="6537656"/>
            <a:ext cx="90747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Backward Design Unit Planning Template					Shelley Moore, 2018</a:t>
            </a:r>
          </a:p>
        </p:txBody>
      </p:sp>
    </p:spTree>
    <p:extLst>
      <p:ext uri="{BB962C8B-B14F-4D97-AF65-F5344CB8AC3E}">
        <p14:creationId xmlns:p14="http://schemas.microsoft.com/office/powerpoint/2010/main" val="42498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183647" y="673256"/>
          <a:ext cx="8169640" cy="5656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848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608">
                <a:tc>
                  <a:txBody>
                    <a:bodyPr/>
                    <a:lstStyle/>
                    <a:p>
                      <a:r>
                        <a:rPr lang="en-US" sz="1200" dirty="0"/>
                        <a:t>Grade: Grade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Subject</a:t>
                      </a:r>
                      <a:r>
                        <a:rPr lang="en-US" sz="1200" baseline="0" dirty="0"/>
                        <a:t> Area: Science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Planning Team: </a:t>
                      </a:r>
                      <a:r>
                        <a:rPr lang="en-US" sz="1200" dirty="0" err="1"/>
                        <a:t>Carihi</a:t>
                      </a:r>
                      <a:r>
                        <a:rPr lang="en-US" sz="1200" dirty="0"/>
                        <a:t> Secondary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608"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Big Idea: Chemical processes require energy</a:t>
                      </a:r>
                      <a:r>
                        <a:rPr lang="en-US" sz="1200" baseline="0" dirty="0"/>
                        <a:t> change as atoms rearrange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Unit Guiding question: What is an atom? How and why to they rearrange?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219">
                <a:tc>
                  <a:txBody>
                    <a:bodyPr/>
                    <a:lstStyle/>
                    <a:p>
                      <a:r>
                        <a:rPr lang="en-US" sz="1200" dirty="0"/>
                        <a:t>Content Goal 1: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know that energy changes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during chemical reactions 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6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Content Goal 2: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know the practical applications and implications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chemical processes, including First Peoples perspectives 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1608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 I can plan and construct by: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Assessing risk and addressing ethical, cultural, and/or</a:t>
                      </a:r>
                      <a:r>
                        <a:rPr lang="en-US" sz="1200" baseline="0" dirty="0"/>
                        <a:t> environmental issues associated with their proposed methods and those of others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608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 I can process and analyze data and information by: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Applying First</a:t>
                      </a:r>
                      <a:r>
                        <a:rPr lang="en-US" sz="1200" baseline="0" dirty="0"/>
                        <a:t> People’s principles perspectives and knowledge, other ways of knowing and local knowledge sources of information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1608">
                <a:tc>
                  <a:txBody>
                    <a:bodyPr/>
                    <a:lstStyle/>
                    <a:p>
                      <a:r>
                        <a:rPr lang="en-US" sz="1200" dirty="0"/>
                        <a:t>Curricular Competency Goal: I can evaluate by: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Considering social, ethical, and environmental</a:t>
                      </a:r>
                      <a:r>
                        <a:rPr lang="en-US" sz="1200" baseline="0" dirty="0"/>
                        <a:t> implications of the findings from their own and others’ investigations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16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Curricular Competency Goal: I can communicate by: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Formulating physical or mental theoretical models to describe a phenomenon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16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Core Competency Goal: Communication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/>
                        <a:t>I can become a communicator by…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101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6702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794447" y="715277"/>
          <a:ext cx="8644953" cy="529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1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2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608">
                <a:tc>
                  <a:txBody>
                    <a:bodyPr/>
                    <a:lstStyle/>
                    <a:p>
                      <a:r>
                        <a:rPr lang="en-US" sz="1600" b="0" dirty="0"/>
                        <a:t>Grade:  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Subject</a:t>
                      </a:r>
                      <a:r>
                        <a:rPr lang="en-US" sz="1600" b="0" baseline="0" dirty="0"/>
                        <a:t> Area: Bio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Planning Team: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60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Big Idea: 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living things have common characteristics.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Living things evolve over time. 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Unit Guiding question:</a:t>
                      </a:r>
                      <a:r>
                        <a:rPr lang="en-US" sz="1600" b="0" baseline="0" dirty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baseline="0" dirty="0"/>
                        <a:t>Why is our forest unique in Campbell River?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baseline="0" dirty="0"/>
                        <a:t>How and why have our forest ecosystems evolved over time?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6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Content Goal: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know speciation </a:t>
                      </a:r>
                      <a:r>
                        <a:rPr lang="en-US" sz="16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that occurs within our forest</a:t>
                      </a:r>
                      <a:b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1608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process and analyze data and information by:</a:t>
                      </a:r>
                      <a:endParaRPr lang="en-US" sz="1600" b="0" dirty="0"/>
                    </a:p>
                    <a:p>
                      <a:r>
                        <a:rPr lang="en-US" sz="1600" b="0" dirty="0"/>
                        <a:t>Curricular Competency Goal</a:t>
                      </a:r>
                    </a:p>
                    <a:p>
                      <a:r>
                        <a:rPr lang="en-US" sz="1600" b="0" dirty="0"/>
                        <a:t>Curricular Competency Goal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6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e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xperience and interpret the local environment </a:t>
                      </a:r>
                    </a:p>
                    <a:p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1608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Seek and analyze patterns, trends, and connections in data, including describing relationships between variables, performing calculations, and identifying inconsistencies 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608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Construct, analyze, and interpret graphs, models, and/or diagrams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1608">
                <a:tc>
                  <a:txBody>
                    <a:bodyPr/>
                    <a:lstStyle/>
                    <a:p>
                      <a:r>
                        <a:rPr lang="en-US" sz="1600" b="0" dirty="0"/>
                        <a:t>Social Responsibility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become socially responsible by…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05686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524000" y="1"/>
            <a:ext cx="87105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Backwards Design: The Plane</a:t>
            </a:r>
          </a:p>
        </p:txBody>
      </p:sp>
    </p:spTree>
    <p:extLst>
      <p:ext uri="{BB962C8B-B14F-4D97-AF65-F5344CB8AC3E}">
        <p14:creationId xmlns:p14="http://schemas.microsoft.com/office/powerpoint/2010/main" val="1231123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172849" y="1044618"/>
          <a:ext cx="7965214" cy="489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5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2607">
                  <a:extLst>
                    <a:ext uri="{9D8B030D-6E8A-4147-A177-3AD203B41FA5}">
                      <a16:colId xmlns:a16="http://schemas.microsoft.com/office/drawing/2014/main" val="4109444271"/>
                    </a:ext>
                  </a:extLst>
                </a:gridCol>
              </a:tblGrid>
              <a:tr h="281387">
                <a:tc gridSpan="3">
                  <a:txBody>
                    <a:bodyPr/>
                    <a:lstStyle/>
                    <a:p>
                      <a:r>
                        <a:rPr lang="en-US" sz="1400" dirty="0"/>
                        <a:t>Course/Subject/Grade(s): English Studies 12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5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Unit Big Idea: </a:t>
                      </a:r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exploration of </a:t>
                      </a: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 </a:t>
                      </a:r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story </a:t>
                      </a:r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deepens our understanding of diverse, complex ideas about identity, others, and the world. </a:t>
                      </a:r>
                      <a:endParaRPr lang="en-CA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/>
                        <a:t>Guiding Unit Questions: </a:t>
                      </a:r>
                      <a:r>
                        <a:rPr lang="en-US" sz="1400" b="1" dirty="0"/>
                        <a:t>How does a moral individual exist in an immoral world? How does a good person, exist in an evil world?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387">
                <a:tc gridSpan="3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387">
                <a:tc gridSpan="3">
                  <a:txBody>
                    <a:bodyPr/>
                    <a:lstStyle/>
                    <a:p>
                      <a:r>
                        <a:rPr lang="en-US" sz="1400" b="1" dirty="0"/>
                        <a:t>Goals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 gridSpan="3">
                  <a:txBody>
                    <a:bodyPr/>
                    <a:lstStyle/>
                    <a:p>
                      <a:r>
                        <a:rPr lang="en-US" sz="1400" b="1" dirty="0"/>
                        <a:t>Content:</a:t>
                      </a:r>
                    </a:p>
                    <a:p>
                      <a:r>
                        <a:rPr lang="en-US" sz="1400" dirty="0"/>
                        <a:t>I know reading strategies</a:t>
                      </a:r>
                    </a:p>
                    <a:p>
                      <a:r>
                        <a:rPr lang="en-US" sz="1400" dirty="0"/>
                        <a:t>I know elements of style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60">
                <a:tc rowSpan="5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Curricular Competencies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construct meaningful personal connections between self, text, and world </a:t>
                      </a:r>
                      <a:endParaRPr lang="en-US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6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think critically, creatively, and reflectively to analyze ideas within, between, and beyond texts </a:t>
                      </a:r>
                      <a:endParaRPr lang="en-CA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06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express and support an opinion with evidence </a:t>
                      </a:r>
                      <a:endParaRPr lang="en-CA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006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use </a:t>
                      </a: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writing and design processes </a:t>
                      </a:r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plan, develop, and create engaging </a:t>
                      </a:r>
                      <a:endParaRPr lang="en-CA" sz="1400" dirty="0"/>
                    </a:p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meaningful texts for a variety of purposes and </a:t>
                      </a: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audiences </a:t>
                      </a:r>
                      <a:endParaRPr lang="en-CA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0060"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assess and </a:t>
                      </a: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refine texts to improve their clarity, effectiveness, and impact </a:t>
                      </a:r>
                      <a:endParaRPr lang="en-CA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865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0527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787</Words>
  <Application>Microsoft Macintosh PowerPoint</Application>
  <PresentationFormat>Widescreen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2019-07-17T21:29:19Z</dcterms:created>
  <dcterms:modified xsi:type="dcterms:W3CDTF">2019-07-17T21:29:52Z</dcterms:modified>
</cp:coreProperties>
</file>