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748" r:id="rId2"/>
    <p:sldId id="256" r:id="rId3"/>
    <p:sldId id="257" r:id="rId4"/>
    <p:sldId id="258" r:id="rId5"/>
    <p:sldId id="259" r:id="rId6"/>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31"/>
    <p:restoredTop sz="94684"/>
  </p:normalViewPr>
  <p:slideViewPr>
    <p:cSldViewPr snapToGrid="0" snapToObjects="1">
      <p:cViewPr varScale="1">
        <p:scale>
          <a:sx n="94" d="100"/>
          <a:sy n="94" d="100"/>
        </p:scale>
        <p:origin x="12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A0BF8DF-F3C4-CE48-8A3D-B8E567B5B872}" type="datetimeFigureOut">
              <a:rPr lang="en-US" smtClean="0"/>
              <a:t>7/17/19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F1559-685F-8F4D-AEC3-A29E9A94FE18}" type="slidenum">
              <a:rPr lang="en-US" smtClean="0"/>
              <a:t>‹#›</a:t>
            </a:fld>
            <a:endParaRPr lang="en-US"/>
          </a:p>
        </p:txBody>
      </p:sp>
    </p:spTree>
    <p:extLst>
      <p:ext uri="{BB962C8B-B14F-4D97-AF65-F5344CB8AC3E}">
        <p14:creationId xmlns:p14="http://schemas.microsoft.com/office/powerpoint/2010/main" val="4261584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0BF8DF-F3C4-CE48-8A3D-B8E567B5B872}" type="datetimeFigureOut">
              <a:rPr lang="en-US" smtClean="0"/>
              <a:t>7/17/19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F1559-685F-8F4D-AEC3-A29E9A94FE18}" type="slidenum">
              <a:rPr lang="en-US" smtClean="0"/>
              <a:t>‹#›</a:t>
            </a:fld>
            <a:endParaRPr lang="en-US"/>
          </a:p>
        </p:txBody>
      </p:sp>
    </p:spTree>
    <p:extLst>
      <p:ext uri="{BB962C8B-B14F-4D97-AF65-F5344CB8AC3E}">
        <p14:creationId xmlns:p14="http://schemas.microsoft.com/office/powerpoint/2010/main" val="79801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0BF8DF-F3C4-CE48-8A3D-B8E567B5B872}" type="datetimeFigureOut">
              <a:rPr lang="en-US" smtClean="0"/>
              <a:t>7/17/19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F1559-685F-8F4D-AEC3-A29E9A94FE18}" type="slidenum">
              <a:rPr lang="en-US" smtClean="0"/>
              <a:t>‹#›</a:t>
            </a:fld>
            <a:endParaRPr lang="en-US"/>
          </a:p>
        </p:txBody>
      </p:sp>
    </p:spTree>
    <p:extLst>
      <p:ext uri="{BB962C8B-B14F-4D97-AF65-F5344CB8AC3E}">
        <p14:creationId xmlns:p14="http://schemas.microsoft.com/office/powerpoint/2010/main" val="3984987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0BF8DF-F3C4-CE48-8A3D-B8E567B5B872}" type="datetimeFigureOut">
              <a:rPr lang="en-US" smtClean="0"/>
              <a:t>7/17/19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F1559-685F-8F4D-AEC3-A29E9A94FE18}" type="slidenum">
              <a:rPr lang="en-US" smtClean="0"/>
              <a:t>‹#›</a:t>
            </a:fld>
            <a:endParaRPr lang="en-US"/>
          </a:p>
        </p:txBody>
      </p:sp>
    </p:spTree>
    <p:extLst>
      <p:ext uri="{BB962C8B-B14F-4D97-AF65-F5344CB8AC3E}">
        <p14:creationId xmlns:p14="http://schemas.microsoft.com/office/powerpoint/2010/main" val="1426943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0BF8DF-F3C4-CE48-8A3D-B8E567B5B872}" type="datetimeFigureOut">
              <a:rPr lang="en-US" smtClean="0"/>
              <a:t>7/17/19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F1559-685F-8F4D-AEC3-A29E9A94FE18}" type="slidenum">
              <a:rPr lang="en-US" smtClean="0"/>
              <a:t>‹#›</a:t>
            </a:fld>
            <a:endParaRPr lang="en-US"/>
          </a:p>
        </p:txBody>
      </p:sp>
    </p:spTree>
    <p:extLst>
      <p:ext uri="{BB962C8B-B14F-4D97-AF65-F5344CB8AC3E}">
        <p14:creationId xmlns:p14="http://schemas.microsoft.com/office/powerpoint/2010/main" val="3831034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0BF8DF-F3C4-CE48-8A3D-B8E567B5B872}" type="datetimeFigureOut">
              <a:rPr lang="en-US" smtClean="0"/>
              <a:t>7/17/19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F1559-685F-8F4D-AEC3-A29E9A94FE18}" type="slidenum">
              <a:rPr lang="en-US" smtClean="0"/>
              <a:t>‹#›</a:t>
            </a:fld>
            <a:endParaRPr lang="en-US"/>
          </a:p>
        </p:txBody>
      </p:sp>
    </p:spTree>
    <p:extLst>
      <p:ext uri="{BB962C8B-B14F-4D97-AF65-F5344CB8AC3E}">
        <p14:creationId xmlns:p14="http://schemas.microsoft.com/office/powerpoint/2010/main" val="258922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A0BF8DF-F3C4-CE48-8A3D-B8E567B5B872}" type="datetimeFigureOut">
              <a:rPr lang="en-US" smtClean="0"/>
              <a:t>7/17/19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F1559-685F-8F4D-AEC3-A29E9A94FE18}" type="slidenum">
              <a:rPr lang="en-US" smtClean="0"/>
              <a:t>‹#›</a:t>
            </a:fld>
            <a:endParaRPr lang="en-US"/>
          </a:p>
        </p:txBody>
      </p:sp>
    </p:spTree>
    <p:extLst>
      <p:ext uri="{BB962C8B-B14F-4D97-AF65-F5344CB8AC3E}">
        <p14:creationId xmlns:p14="http://schemas.microsoft.com/office/powerpoint/2010/main" val="601155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A0BF8DF-F3C4-CE48-8A3D-B8E567B5B872}" type="datetimeFigureOut">
              <a:rPr lang="en-US" smtClean="0"/>
              <a:t>7/17/19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F1559-685F-8F4D-AEC3-A29E9A94FE18}" type="slidenum">
              <a:rPr lang="en-US" smtClean="0"/>
              <a:t>‹#›</a:t>
            </a:fld>
            <a:endParaRPr lang="en-US"/>
          </a:p>
        </p:txBody>
      </p:sp>
    </p:spTree>
    <p:extLst>
      <p:ext uri="{BB962C8B-B14F-4D97-AF65-F5344CB8AC3E}">
        <p14:creationId xmlns:p14="http://schemas.microsoft.com/office/powerpoint/2010/main" val="2761072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0BF8DF-F3C4-CE48-8A3D-B8E567B5B872}" type="datetimeFigureOut">
              <a:rPr lang="en-US" smtClean="0"/>
              <a:t>7/17/19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F1559-685F-8F4D-AEC3-A29E9A94FE18}" type="slidenum">
              <a:rPr lang="en-US" smtClean="0"/>
              <a:t>‹#›</a:t>
            </a:fld>
            <a:endParaRPr lang="en-US"/>
          </a:p>
        </p:txBody>
      </p:sp>
    </p:spTree>
    <p:extLst>
      <p:ext uri="{BB962C8B-B14F-4D97-AF65-F5344CB8AC3E}">
        <p14:creationId xmlns:p14="http://schemas.microsoft.com/office/powerpoint/2010/main" val="3515578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0BF8DF-F3C4-CE48-8A3D-B8E567B5B872}" type="datetimeFigureOut">
              <a:rPr lang="en-US" smtClean="0"/>
              <a:t>7/17/19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F1559-685F-8F4D-AEC3-A29E9A94FE18}" type="slidenum">
              <a:rPr lang="en-US" smtClean="0"/>
              <a:t>‹#›</a:t>
            </a:fld>
            <a:endParaRPr lang="en-US"/>
          </a:p>
        </p:txBody>
      </p:sp>
    </p:spTree>
    <p:extLst>
      <p:ext uri="{BB962C8B-B14F-4D97-AF65-F5344CB8AC3E}">
        <p14:creationId xmlns:p14="http://schemas.microsoft.com/office/powerpoint/2010/main" val="1303921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0BF8DF-F3C4-CE48-8A3D-B8E567B5B872}" type="datetimeFigureOut">
              <a:rPr lang="en-US" smtClean="0"/>
              <a:t>7/17/19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F1559-685F-8F4D-AEC3-A29E9A94FE18}" type="slidenum">
              <a:rPr lang="en-US" smtClean="0"/>
              <a:t>‹#›</a:t>
            </a:fld>
            <a:endParaRPr lang="en-US"/>
          </a:p>
        </p:txBody>
      </p:sp>
    </p:spTree>
    <p:extLst>
      <p:ext uri="{BB962C8B-B14F-4D97-AF65-F5344CB8AC3E}">
        <p14:creationId xmlns:p14="http://schemas.microsoft.com/office/powerpoint/2010/main" val="347664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0BF8DF-F3C4-CE48-8A3D-B8E567B5B872}" type="datetimeFigureOut">
              <a:rPr lang="en-US" smtClean="0"/>
              <a:t>7/17/19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F1559-685F-8F4D-AEC3-A29E9A94FE18}" type="slidenum">
              <a:rPr lang="en-US" smtClean="0"/>
              <a:t>‹#›</a:t>
            </a:fld>
            <a:endParaRPr lang="en-US"/>
          </a:p>
        </p:txBody>
      </p:sp>
    </p:spTree>
    <p:extLst>
      <p:ext uri="{BB962C8B-B14F-4D97-AF65-F5344CB8AC3E}">
        <p14:creationId xmlns:p14="http://schemas.microsoft.com/office/powerpoint/2010/main" val="24733937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18536528"/>
              </p:ext>
            </p:extLst>
          </p:nvPr>
        </p:nvGraphicFramePr>
        <p:xfrm>
          <a:off x="284094" y="704812"/>
          <a:ext cx="8627893" cy="5785480"/>
        </p:xfrm>
        <a:graphic>
          <a:graphicData uri="http://schemas.openxmlformats.org/drawingml/2006/table">
            <a:tbl>
              <a:tblPr firstRow="1" bandRow="1">
                <a:tableStyleId>{5C22544A-7EE6-4342-B048-85BDC9FD1C3A}</a:tableStyleId>
              </a:tblPr>
              <a:tblGrid>
                <a:gridCol w="1681184">
                  <a:extLst>
                    <a:ext uri="{9D8B030D-6E8A-4147-A177-3AD203B41FA5}">
                      <a16:colId xmlns:a16="http://schemas.microsoft.com/office/drawing/2014/main" val="20000"/>
                    </a:ext>
                  </a:extLst>
                </a:gridCol>
                <a:gridCol w="475789">
                  <a:extLst>
                    <a:ext uri="{9D8B030D-6E8A-4147-A177-3AD203B41FA5}">
                      <a16:colId xmlns:a16="http://schemas.microsoft.com/office/drawing/2014/main" val="3296450694"/>
                    </a:ext>
                  </a:extLst>
                </a:gridCol>
                <a:gridCol w="2156973">
                  <a:extLst>
                    <a:ext uri="{9D8B030D-6E8A-4147-A177-3AD203B41FA5}">
                      <a16:colId xmlns:a16="http://schemas.microsoft.com/office/drawing/2014/main" val="20001"/>
                    </a:ext>
                  </a:extLst>
                </a:gridCol>
                <a:gridCol w="4313947">
                  <a:extLst>
                    <a:ext uri="{9D8B030D-6E8A-4147-A177-3AD203B41FA5}">
                      <a16:colId xmlns:a16="http://schemas.microsoft.com/office/drawing/2014/main" val="20002"/>
                    </a:ext>
                  </a:extLst>
                </a:gridCol>
              </a:tblGrid>
              <a:tr h="361847">
                <a:tc gridSpan="2">
                  <a:txBody>
                    <a:bodyPr/>
                    <a:lstStyle/>
                    <a:p>
                      <a:r>
                        <a:rPr lang="en-US" sz="1600" dirty="0"/>
                        <a:t>Course: EPSE 390K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Subject</a:t>
                      </a:r>
                      <a:r>
                        <a:rPr lang="en-US" sz="1600" baseline="0" dirty="0"/>
                        <a:t> Area: Planning for Inclusion</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Planning Team: Shelley and class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81608">
                <a:tc gridSpan="3">
                  <a:txBody>
                    <a:bodyPr/>
                    <a:lstStyle/>
                    <a:p>
                      <a:r>
                        <a:rPr lang="en-US" sz="1600" b="1" dirty="0"/>
                        <a:t>Big Idea: </a:t>
                      </a:r>
                      <a:r>
                        <a:rPr lang="en-US" sz="1600" dirty="0"/>
                        <a:t>Getting to know our learners needs collectively allows us to design for them and allows other learners to benefit from shared supports and strategies while eliminating he needs for accommodations, adaptations and modifications and building self regulation of learning skills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t>Unit Guiding question: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What are supports and strategies? How do we get to know the needs of our learning community? How can we effectively and efficiently design supports and strategies to meet the needs of diverse learners with retrofitting?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81608">
                <a:tc>
                  <a:txBody>
                    <a:bodyPr/>
                    <a:lstStyle/>
                    <a:p>
                      <a:r>
                        <a:rPr lang="en-US" sz="1600" b="1" dirty="0"/>
                        <a:t>Content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3">
                  <a:txBody>
                    <a:bodyPr/>
                    <a:lstStyle/>
                    <a:p>
                      <a:r>
                        <a:rPr lang="en-US" sz="1600" b="1" i="1" u="sng" dirty="0"/>
                        <a:t>We know </a:t>
                      </a:r>
                      <a:r>
                        <a:rPr lang="en-US" sz="1600" b="1" i="1" dirty="0"/>
                        <a:t>the interests, strengths and stretches of my group of learners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r>
                        <a:rPr lang="en-US" dirty="0"/>
                        <a:t>We know the interests, strengths and stretches of my group of learners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lang="en-US" dirty="0"/>
                    </a:p>
                  </a:txBody>
                  <a:tcPr/>
                </a:tc>
                <a:extLst>
                  <a:ext uri="{0D108BD9-81ED-4DB2-BD59-A6C34878D82A}">
                    <a16:rowId xmlns:a16="http://schemas.microsoft.com/office/drawing/2014/main" val="10002"/>
                  </a:ext>
                </a:extLst>
              </a:tr>
              <a:tr h="681608">
                <a:tc>
                  <a:txBody>
                    <a:bodyPr/>
                    <a:lstStyle/>
                    <a:p>
                      <a:r>
                        <a:rPr lang="en-US" sz="1600" b="1" dirty="0"/>
                        <a:t>Competency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3">
                  <a:txBody>
                    <a:bodyPr/>
                    <a:lstStyle/>
                    <a:p>
                      <a:r>
                        <a:rPr lang="en-US" sz="1600" b="1" i="1" u="sng" dirty="0"/>
                        <a:t>We can</a:t>
                      </a:r>
                      <a:r>
                        <a:rPr lang="en-US" sz="1600" b="1" i="1" dirty="0"/>
                        <a:t> construct classroom support plans by getting know our learners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r>
                        <a:rPr lang="en-US" sz="1800" b="1" i="1" u="sng" dirty="0"/>
                        <a:t>We can</a:t>
                      </a:r>
                      <a:r>
                        <a:rPr lang="en-US" sz="1800" b="1" i="1" dirty="0"/>
                        <a:t> construct classroom support plans by getting know our learners by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tc>
                <a:extLst>
                  <a:ext uri="{0D108BD9-81ED-4DB2-BD59-A6C34878D82A}">
                    <a16:rowId xmlns:a16="http://schemas.microsoft.com/office/drawing/2014/main" val="10003"/>
                  </a:ext>
                </a:extLst>
              </a:tr>
              <a:tr h="681608">
                <a:tc>
                  <a:txBody>
                    <a:bodyPr/>
                    <a:lstStyle/>
                    <a:p>
                      <a:r>
                        <a:rPr lang="en-US" sz="1600" b="1" dirty="0"/>
                        <a:t>Competency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3">
                  <a:txBody>
                    <a:bodyPr/>
                    <a:lstStyle/>
                    <a:p>
                      <a:r>
                        <a:rPr lang="en-US" sz="1600" b="1" i="1" u="sng" dirty="0"/>
                        <a:t>We can</a:t>
                      </a:r>
                      <a:r>
                        <a:rPr lang="en-US" sz="1600" b="1" i="1" dirty="0"/>
                        <a:t> construct classroom support plans that </a:t>
                      </a:r>
                      <a:r>
                        <a:rPr lang="en-US" sz="1600" b="1" dirty="0"/>
                        <a:t>are </a:t>
                      </a:r>
                      <a:r>
                        <a:rPr lang="en-US" sz="1600" b="1" i="1" dirty="0"/>
                        <a:t>responsive and living</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r>
                        <a:rPr lang="en-US" b="1" i="1" u="sng" dirty="0"/>
                        <a:t>We can</a:t>
                      </a:r>
                      <a:r>
                        <a:rPr lang="en-US" b="1" i="1" dirty="0"/>
                        <a:t> construct classroom support plans that </a:t>
                      </a:r>
                      <a:r>
                        <a:rPr lang="en-US" b="1" dirty="0"/>
                        <a:t>are </a:t>
                      </a:r>
                      <a:r>
                        <a:rPr lang="en-US" b="1" i="1" dirty="0"/>
                        <a:t>responsive and living by: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tc>
                <a:extLst>
                  <a:ext uri="{0D108BD9-81ED-4DB2-BD59-A6C34878D82A}">
                    <a16:rowId xmlns:a16="http://schemas.microsoft.com/office/drawing/2014/main" val="10004"/>
                  </a:ext>
                </a:extLst>
              </a:tr>
              <a:tr h="681608">
                <a:tc>
                  <a:txBody>
                    <a:bodyPr/>
                    <a:lstStyle/>
                    <a:p>
                      <a:r>
                        <a:rPr lang="en-US" sz="1600" b="1" dirty="0"/>
                        <a:t>Competency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3">
                  <a:txBody>
                    <a:bodyPr/>
                    <a:lstStyle/>
                    <a:p>
                      <a:r>
                        <a:rPr lang="en-US" sz="1600" b="1" i="1" dirty="0"/>
                        <a:t>We can construct classroom support plans that identify supports and strategies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r>
                        <a:rPr lang="en-US" sz="1800" b="1" i="1" dirty="0"/>
                        <a:t>We can construct classroom support plans that identify supports and strategies by: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tc>
                <a:extLst>
                  <a:ext uri="{0D108BD9-81ED-4DB2-BD59-A6C34878D82A}">
                    <a16:rowId xmlns:a16="http://schemas.microsoft.com/office/drawing/2014/main" val="10005"/>
                  </a:ext>
                </a:extLst>
              </a:tr>
              <a:tr h="6816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t>Competency Goal</a:t>
                      </a:r>
                    </a:p>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t>We can construct classroom support plans that commit to </a:t>
                      </a:r>
                      <a:r>
                        <a:rPr lang="en-US" sz="1600" b="1" i="1" dirty="0"/>
                        <a:t>reconciliation and equity targets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We can construct classroom Support plans that commit to </a:t>
                      </a:r>
                      <a:r>
                        <a:rPr lang="en-US" sz="1800" b="1" i="1" dirty="0"/>
                        <a:t>reconciliation and equity targets by:</a:t>
                      </a:r>
                    </a:p>
                    <a:p>
                      <a:endParaRPr lang="en-US" sz="1800" b="1"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tc>
                <a:extLst>
                  <a:ext uri="{0D108BD9-81ED-4DB2-BD59-A6C34878D82A}">
                    <a16:rowId xmlns:a16="http://schemas.microsoft.com/office/drawing/2014/main" val="3659138630"/>
                  </a:ext>
                </a:extLst>
              </a:tr>
            </a:tbl>
          </a:graphicData>
        </a:graphic>
      </p:graphicFrame>
      <p:sp>
        <p:nvSpPr>
          <p:cNvPr id="2" name="Rectangle 1"/>
          <p:cNvSpPr/>
          <p:nvPr/>
        </p:nvSpPr>
        <p:spPr>
          <a:xfrm>
            <a:off x="0" y="0"/>
            <a:ext cx="8710534" cy="584775"/>
          </a:xfrm>
          <a:prstGeom prst="rect">
            <a:avLst/>
          </a:prstGeom>
        </p:spPr>
        <p:txBody>
          <a:bodyPr wrap="square">
            <a:spAutoFit/>
          </a:bodyPr>
          <a:lstStyle/>
          <a:p>
            <a:pPr algn="ctr"/>
            <a:r>
              <a:rPr lang="en-US" sz="3200" b="1" dirty="0"/>
              <a:t>The Curricular Air Plane</a:t>
            </a:r>
          </a:p>
        </p:txBody>
      </p:sp>
    </p:spTree>
    <p:extLst>
      <p:ext uri="{BB962C8B-B14F-4D97-AF65-F5344CB8AC3E}">
        <p14:creationId xmlns:p14="http://schemas.microsoft.com/office/powerpoint/2010/main" val="57992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3">
            <a:extLst>
              <a:ext uri="{FF2B5EF4-FFF2-40B4-BE49-F238E27FC236}">
                <a16:creationId xmlns:a16="http://schemas.microsoft.com/office/drawing/2014/main" id="{82271E1F-DAE4-F147-93A4-3E3F70411154}"/>
              </a:ext>
            </a:extLst>
          </p:cNvPr>
          <p:cNvSpPr/>
          <p:nvPr/>
        </p:nvSpPr>
        <p:spPr>
          <a:xfrm rot="10800000">
            <a:off x="421164" y="623118"/>
            <a:ext cx="5955030" cy="6089393"/>
          </a:xfrm>
          <a:prstGeom prst="triangle">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5" name="Rectangle 4">
            <a:extLst>
              <a:ext uri="{FF2B5EF4-FFF2-40B4-BE49-F238E27FC236}">
                <a16:creationId xmlns:a16="http://schemas.microsoft.com/office/drawing/2014/main" id="{7331B8FC-0307-F842-B32F-B1CAFD52F99F}"/>
              </a:ext>
            </a:extLst>
          </p:cNvPr>
          <p:cNvSpPr/>
          <p:nvPr/>
        </p:nvSpPr>
        <p:spPr>
          <a:xfrm>
            <a:off x="3398678" y="621870"/>
            <a:ext cx="5497830" cy="6089393"/>
          </a:xfrm>
          <a:prstGeom prst="rect">
            <a:avLst/>
          </a:prstGeom>
          <a:ln>
            <a:prstDash val="lg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6" name="Rectangle 5">
            <a:extLst>
              <a:ext uri="{FF2B5EF4-FFF2-40B4-BE49-F238E27FC236}">
                <a16:creationId xmlns:a16="http://schemas.microsoft.com/office/drawing/2014/main" id="{5694FAC2-0EA9-5B41-BDBE-89A1C303991B}"/>
              </a:ext>
            </a:extLst>
          </p:cNvPr>
          <p:cNvSpPr/>
          <p:nvPr/>
        </p:nvSpPr>
        <p:spPr>
          <a:xfrm>
            <a:off x="3770155" y="2681207"/>
            <a:ext cx="4769410" cy="4030056"/>
          </a:xfrm>
          <a:prstGeom prst="rect">
            <a:avLst/>
          </a:prstGeom>
          <a:ln>
            <a:prstDash val="lg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7" name="Rectangle 6">
            <a:extLst>
              <a:ext uri="{FF2B5EF4-FFF2-40B4-BE49-F238E27FC236}">
                <a16:creationId xmlns:a16="http://schemas.microsoft.com/office/drawing/2014/main" id="{240DDB79-94FB-0448-A3B3-A8E4FE8E7C3F}"/>
              </a:ext>
            </a:extLst>
          </p:cNvPr>
          <p:cNvSpPr/>
          <p:nvPr/>
        </p:nvSpPr>
        <p:spPr>
          <a:xfrm>
            <a:off x="3991489" y="4743354"/>
            <a:ext cx="4346597" cy="1967909"/>
          </a:xfrm>
          <a:prstGeom prst="rect">
            <a:avLst/>
          </a:prstGeom>
          <a:ln>
            <a:prstDash val="lg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pic>
        <p:nvPicPr>
          <p:cNvPr id="9" name="Picture 8" descr="A close up of a map&#10;&#10;Description automatically generated">
            <a:extLst>
              <a:ext uri="{FF2B5EF4-FFF2-40B4-BE49-F238E27FC236}">
                <a16:creationId xmlns:a16="http://schemas.microsoft.com/office/drawing/2014/main" id="{8CE5953A-412C-5748-B74E-41B4E2A20BA5}"/>
              </a:ext>
            </a:extLst>
          </p:cNvPr>
          <p:cNvPicPr>
            <a:picLocks noChangeAspect="1"/>
          </p:cNvPicPr>
          <p:nvPr/>
        </p:nvPicPr>
        <p:blipFill>
          <a:blip r:embed="rId2"/>
          <a:stretch>
            <a:fillRect/>
          </a:stretch>
        </p:blipFill>
        <p:spPr>
          <a:xfrm>
            <a:off x="6896930" y="4836342"/>
            <a:ext cx="1409700" cy="11684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A85A7688-4958-6749-A618-1DD6C64B3364}"/>
              </a:ext>
            </a:extLst>
          </p:cNvPr>
          <p:cNvPicPr>
            <a:picLocks noChangeAspect="1"/>
          </p:cNvPicPr>
          <p:nvPr/>
        </p:nvPicPr>
        <p:blipFill>
          <a:blip r:embed="rId3"/>
          <a:stretch>
            <a:fillRect/>
          </a:stretch>
        </p:blipFill>
        <p:spPr>
          <a:xfrm>
            <a:off x="7122814" y="733105"/>
            <a:ext cx="1727200" cy="1320800"/>
          </a:xfrm>
          <a:prstGeom prst="rect">
            <a:avLst/>
          </a:prstGeom>
        </p:spPr>
      </p:pic>
      <p:pic>
        <p:nvPicPr>
          <p:cNvPr id="13" name="Picture 12">
            <a:extLst>
              <a:ext uri="{FF2B5EF4-FFF2-40B4-BE49-F238E27FC236}">
                <a16:creationId xmlns:a16="http://schemas.microsoft.com/office/drawing/2014/main" id="{7071C193-7011-6345-844C-75D67F55FBA8}"/>
              </a:ext>
            </a:extLst>
          </p:cNvPr>
          <p:cNvPicPr>
            <a:picLocks noChangeAspect="1"/>
          </p:cNvPicPr>
          <p:nvPr/>
        </p:nvPicPr>
        <p:blipFill>
          <a:blip r:embed="rId4"/>
          <a:stretch>
            <a:fillRect/>
          </a:stretch>
        </p:blipFill>
        <p:spPr>
          <a:xfrm>
            <a:off x="6833430" y="2756193"/>
            <a:ext cx="1536700" cy="1473200"/>
          </a:xfrm>
          <a:prstGeom prst="rect">
            <a:avLst/>
          </a:prstGeom>
        </p:spPr>
      </p:pic>
      <p:sp>
        <p:nvSpPr>
          <p:cNvPr id="17" name="TextBox 16">
            <a:extLst>
              <a:ext uri="{FF2B5EF4-FFF2-40B4-BE49-F238E27FC236}">
                <a16:creationId xmlns:a16="http://schemas.microsoft.com/office/drawing/2014/main" id="{8809E412-9E4B-1B4C-B51A-ACEC31367273}"/>
              </a:ext>
            </a:extLst>
          </p:cNvPr>
          <p:cNvSpPr txBox="1"/>
          <p:nvPr/>
        </p:nvSpPr>
        <p:spPr>
          <a:xfrm>
            <a:off x="3398678" y="637368"/>
            <a:ext cx="1317925" cy="369332"/>
          </a:xfrm>
          <a:prstGeom prst="rect">
            <a:avLst/>
          </a:prstGeom>
          <a:noFill/>
        </p:spPr>
        <p:txBody>
          <a:bodyPr wrap="none" rtlCol="0">
            <a:spAutoFit/>
          </a:bodyPr>
          <a:lstStyle/>
          <a:p>
            <a:r>
              <a:rPr lang="en-US" dirty="0"/>
              <a:t>Goal for ALL</a:t>
            </a:r>
          </a:p>
        </p:txBody>
      </p:sp>
      <p:sp>
        <p:nvSpPr>
          <p:cNvPr id="18" name="TextBox 17">
            <a:extLst>
              <a:ext uri="{FF2B5EF4-FFF2-40B4-BE49-F238E27FC236}">
                <a16:creationId xmlns:a16="http://schemas.microsoft.com/office/drawing/2014/main" id="{51A01072-DD9D-2F45-B4D8-D901EF6F991B}"/>
              </a:ext>
            </a:extLst>
          </p:cNvPr>
          <p:cNvSpPr txBox="1"/>
          <p:nvPr/>
        </p:nvSpPr>
        <p:spPr>
          <a:xfrm>
            <a:off x="3770155" y="2688084"/>
            <a:ext cx="1555169" cy="369332"/>
          </a:xfrm>
          <a:prstGeom prst="rect">
            <a:avLst/>
          </a:prstGeom>
          <a:noFill/>
        </p:spPr>
        <p:txBody>
          <a:bodyPr wrap="none" rtlCol="0">
            <a:spAutoFit/>
          </a:bodyPr>
          <a:lstStyle/>
          <a:p>
            <a:r>
              <a:rPr lang="en-US" dirty="0"/>
              <a:t>Goal for MOST</a:t>
            </a:r>
          </a:p>
        </p:txBody>
      </p:sp>
      <p:sp>
        <p:nvSpPr>
          <p:cNvPr id="19" name="TextBox 18">
            <a:extLst>
              <a:ext uri="{FF2B5EF4-FFF2-40B4-BE49-F238E27FC236}">
                <a16:creationId xmlns:a16="http://schemas.microsoft.com/office/drawing/2014/main" id="{A63552CB-FAF2-3C41-8A38-6E91C2B94646}"/>
              </a:ext>
            </a:extLst>
          </p:cNvPr>
          <p:cNvSpPr txBox="1"/>
          <p:nvPr/>
        </p:nvSpPr>
        <p:spPr>
          <a:xfrm>
            <a:off x="3991489" y="4754541"/>
            <a:ext cx="1412503" cy="369332"/>
          </a:xfrm>
          <a:prstGeom prst="rect">
            <a:avLst/>
          </a:prstGeom>
          <a:noFill/>
        </p:spPr>
        <p:txBody>
          <a:bodyPr wrap="none" rtlCol="0">
            <a:spAutoFit/>
          </a:bodyPr>
          <a:lstStyle/>
          <a:p>
            <a:r>
              <a:rPr lang="en-US" dirty="0"/>
              <a:t>Goal for FEW</a:t>
            </a:r>
          </a:p>
        </p:txBody>
      </p:sp>
      <p:sp>
        <p:nvSpPr>
          <p:cNvPr id="20" name="TextBox 19">
            <a:extLst>
              <a:ext uri="{FF2B5EF4-FFF2-40B4-BE49-F238E27FC236}">
                <a16:creationId xmlns:a16="http://schemas.microsoft.com/office/drawing/2014/main" id="{59AF8C00-F2D4-0B43-A2D4-1C0B79983E24}"/>
              </a:ext>
            </a:extLst>
          </p:cNvPr>
          <p:cNvSpPr txBox="1"/>
          <p:nvPr/>
        </p:nvSpPr>
        <p:spPr>
          <a:xfrm>
            <a:off x="421163" y="131239"/>
            <a:ext cx="8428851" cy="369332"/>
          </a:xfrm>
          <a:prstGeom prst="rect">
            <a:avLst/>
          </a:prstGeom>
          <a:noFill/>
        </p:spPr>
        <p:txBody>
          <a:bodyPr wrap="square" rtlCol="0">
            <a:spAutoFit/>
          </a:bodyPr>
          <a:lstStyle/>
          <a:p>
            <a:r>
              <a:rPr lang="en-US" b="1" dirty="0"/>
              <a:t>Baked Potato Planning Pyramid: Designing for a range of complexity</a:t>
            </a:r>
          </a:p>
        </p:txBody>
      </p:sp>
      <p:sp>
        <p:nvSpPr>
          <p:cNvPr id="21" name="TextBox 20">
            <a:extLst>
              <a:ext uri="{FF2B5EF4-FFF2-40B4-BE49-F238E27FC236}">
                <a16:creationId xmlns:a16="http://schemas.microsoft.com/office/drawing/2014/main" id="{934DED3F-5C4B-D843-ADED-4847D7380748}"/>
              </a:ext>
            </a:extLst>
          </p:cNvPr>
          <p:cNvSpPr txBox="1"/>
          <p:nvPr/>
        </p:nvSpPr>
        <p:spPr>
          <a:xfrm>
            <a:off x="-36073" y="6596887"/>
            <a:ext cx="1367682" cy="261610"/>
          </a:xfrm>
          <a:prstGeom prst="rect">
            <a:avLst/>
          </a:prstGeom>
          <a:noFill/>
        </p:spPr>
        <p:txBody>
          <a:bodyPr wrap="none" rtlCol="0">
            <a:spAutoFit/>
          </a:bodyPr>
          <a:lstStyle/>
          <a:p>
            <a:r>
              <a:rPr lang="en-US" sz="1100" dirty="0"/>
              <a:t>Shelley Moore, 2019</a:t>
            </a:r>
          </a:p>
        </p:txBody>
      </p:sp>
      <p:sp>
        <p:nvSpPr>
          <p:cNvPr id="2" name="Rectangle 1">
            <a:extLst>
              <a:ext uri="{FF2B5EF4-FFF2-40B4-BE49-F238E27FC236}">
                <a16:creationId xmlns:a16="http://schemas.microsoft.com/office/drawing/2014/main" id="{9A8FBC7A-94BC-7444-A7AE-BAF39BC7E4FE}"/>
              </a:ext>
            </a:extLst>
          </p:cNvPr>
          <p:cNvSpPr/>
          <p:nvPr/>
        </p:nvSpPr>
        <p:spPr>
          <a:xfrm>
            <a:off x="105242" y="621870"/>
            <a:ext cx="3003084" cy="582903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pic>
        <p:nvPicPr>
          <p:cNvPr id="15" name="Picture 14" descr="A close up of a piece of paper&#10;&#10;Description automatically generated">
            <a:extLst>
              <a:ext uri="{FF2B5EF4-FFF2-40B4-BE49-F238E27FC236}">
                <a16:creationId xmlns:a16="http://schemas.microsoft.com/office/drawing/2014/main" id="{E4819602-3ACD-704E-8BB4-070765157920}"/>
              </a:ext>
            </a:extLst>
          </p:cNvPr>
          <p:cNvPicPr>
            <a:picLocks noChangeAspect="1"/>
          </p:cNvPicPr>
          <p:nvPr/>
        </p:nvPicPr>
        <p:blipFill>
          <a:blip r:embed="rId5"/>
          <a:stretch>
            <a:fillRect/>
          </a:stretch>
        </p:blipFill>
        <p:spPr>
          <a:xfrm>
            <a:off x="207407" y="4646143"/>
            <a:ext cx="2339519" cy="1715146"/>
          </a:xfrm>
          <a:prstGeom prst="rect">
            <a:avLst/>
          </a:prstGeom>
        </p:spPr>
      </p:pic>
      <p:sp>
        <p:nvSpPr>
          <p:cNvPr id="16" name="TextBox 15">
            <a:extLst>
              <a:ext uri="{FF2B5EF4-FFF2-40B4-BE49-F238E27FC236}">
                <a16:creationId xmlns:a16="http://schemas.microsoft.com/office/drawing/2014/main" id="{19BA1306-46B1-B944-BB78-F8281093E795}"/>
              </a:ext>
            </a:extLst>
          </p:cNvPr>
          <p:cNvSpPr txBox="1"/>
          <p:nvPr/>
        </p:nvSpPr>
        <p:spPr>
          <a:xfrm>
            <a:off x="161827" y="695480"/>
            <a:ext cx="2857460" cy="5755422"/>
          </a:xfrm>
          <a:prstGeom prst="rect">
            <a:avLst/>
          </a:prstGeom>
          <a:noFill/>
        </p:spPr>
        <p:txBody>
          <a:bodyPr wrap="square" rtlCol="0">
            <a:spAutoFit/>
          </a:bodyPr>
          <a:lstStyle/>
          <a:p>
            <a:r>
              <a:rPr lang="en-US" sz="1600" b="1" dirty="0"/>
              <a:t>Criteria Element:</a:t>
            </a:r>
          </a:p>
          <a:p>
            <a:r>
              <a:rPr lang="en-US" sz="1600" b="1" i="1" u="sng" dirty="0"/>
              <a:t>We can</a:t>
            </a:r>
            <a:r>
              <a:rPr lang="en-US" sz="1600" b="1" i="1" dirty="0"/>
              <a:t> construct classroom support plans by getting know our learners by:</a:t>
            </a:r>
          </a:p>
          <a:p>
            <a:pPr marL="285750" indent="-285750">
              <a:buFontTx/>
              <a:buChar char="-"/>
            </a:pPr>
            <a:r>
              <a:rPr lang="en-US" sz="1600" dirty="0"/>
              <a:t>personally connecting with learners</a:t>
            </a:r>
          </a:p>
          <a:p>
            <a:pPr marL="285750" indent="-285750">
              <a:buFontTx/>
              <a:buChar char="-"/>
            </a:pPr>
            <a:r>
              <a:rPr lang="en-US" sz="1600" dirty="0"/>
              <a:t>finding shared needs among a group</a:t>
            </a:r>
          </a:p>
          <a:p>
            <a:pPr marL="285750" indent="-285750">
              <a:buFontTx/>
              <a:buChar char="-"/>
            </a:pPr>
            <a:r>
              <a:rPr lang="en-US" sz="1600" dirty="0"/>
              <a:t>identifying student needs in a group</a:t>
            </a:r>
          </a:p>
          <a:p>
            <a:pPr marL="285750" indent="-285750">
              <a:buFontTx/>
              <a:buChar char="-"/>
            </a:pPr>
            <a:r>
              <a:rPr lang="en-US" sz="1600" dirty="0"/>
              <a:t>understanding that student needs are connected to, but do not rely on, a diagnosis</a:t>
            </a:r>
          </a:p>
          <a:p>
            <a:pPr marL="285750" indent="-285750">
              <a:buFontTx/>
              <a:buChar char="-"/>
            </a:pPr>
            <a:r>
              <a:rPr lang="en-US" sz="1600" dirty="0"/>
              <a:t>designing with the edges in mind (who needs the most support/ challenge)</a:t>
            </a:r>
          </a:p>
          <a:p>
            <a:pPr marL="285750" indent="-285750">
              <a:buFontTx/>
              <a:buChar char="-"/>
            </a:pPr>
            <a:r>
              <a:rPr lang="en-US" sz="1600" dirty="0"/>
              <a:t>Ensuring that the plan focuses explicitly on the edges (the bowling pins)</a:t>
            </a:r>
          </a:p>
          <a:p>
            <a:pPr marL="285750" indent="-285750">
              <a:buFontTx/>
              <a:buChar char="-"/>
            </a:pPr>
            <a:r>
              <a:rPr lang="en-US" sz="1600" dirty="0"/>
              <a:t>collecting data to get to know learners strengths, stretches and interests (class profile, student inventory)</a:t>
            </a:r>
          </a:p>
        </p:txBody>
      </p:sp>
    </p:spTree>
    <p:extLst>
      <p:ext uri="{BB962C8B-B14F-4D97-AF65-F5344CB8AC3E}">
        <p14:creationId xmlns:p14="http://schemas.microsoft.com/office/powerpoint/2010/main" val="2698894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3">
            <a:extLst>
              <a:ext uri="{FF2B5EF4-FFF2-40B4-BE49-F238E27FC236}">
                <a16:creationId xmlns:a16="http://schemas.microsoft.com/office/drawing/2014/main" id="{82271E1F-DAE4-F147-93A4-3E3F70411154}"/>
              </a:ext>
            </a:extLst>
          </p:cNvPr>
          <p:cNvSpPr/>
          <p:nvPr/>
        </p:nvSpPr>
        <p:spPr>
          <a:xfrm rot="10800000">
            <a:off x="421164" y="623118"/>
            <a:ext cx="5955030" cy="6089393"/>
          </a:xfrm>
          <a:prstGeom prst="triangle">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5" name="Rectangle 4">
            <a:extLst>
              <a:ext uri="{FF2B5EF4-FFF2-40B4-BE49-F238E27FC236}">
                <a16:creationId xmlns:a16="http://schemas.microsoft.com/office/drawing/2014/main" id="{7331B8FC-0307-F842-B32F-B1CAFD52F99F}"/>
              </a:ext>
            </a:extLst>
          </p:cNvPr>
          <p:cNvSpPr/>
          <p:nvPr/>
        </p:nvSpPr>
        <p:spPr>
          <a:xfrm>
            <a:off x="3398678" y="621870"/>
            <a:ext cx="5497830" cy="6089393"/>
          </a:xfrm>
          <a:prstGeom prst="rect">
            <a:avLst/>
          </a:prstGeom>
          <a:ln>
            <a:prstDash val="lg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6" name="Rectangle 5">
            <a:extLst>
              <a:ext uri="{FF2B5EF4-FFF2-40B4-BE49-F238E27FC236}">
                <a16:creationId xmlns:a16="http://schemas.microsoft.com/office/drawing/2014/main" id="{5694FAC2-0EA9-5B41-BDBE-89A1C303991B}"/>
              </a:ext>
            </a:extLst>
          </p:cNvPr>
          <p:cNvSpPr/>
          <p:nvPr/>
        </p:nvSpPr>
        <p:spPr>
          <a:xfrm>
            <a:off x="3770155" y="2681207"/>
            <a:ext cx="4769410" cy="4030056"/>
          </a:xfrm>
          <a:prstGeom prst="rect">
            <a:avLst/>
          </a:prstGeom>
          <a:ln>
            <a:prstDash val="lg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7" name="Rectangle 6">
            <a:extLst>
              <a:ext uri="{FF2B5EF4-FFF2-40B4-BE49-F238E27FC236}">
                <a16:creationId xmlns:a16="http://schemas.microsoft.com/office/drawing/2014/main" id="{240DDB79-94FB-0448-A3B3-A8E4FE8E7C3F}"/>
              </a:ext>
            </a:extLst>
          </p:cNvPr>
          <p:cNvSpPr/>
          <p:nvPr/>
        </p:nvSpPr>
        <p:spPr>
          <a:xfrm>
            <a:off x="3991489" y="4743354"/>
            <a:ext cx="4346597" cy="1967909"/>
          </a:xfrm>
          <a:prstGeom prst="rect">
            <a:avLst/>
          </a:prstGeom>
          <a:ln>
            <a:prstDash val="lg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pic>
        <p:nvPicPr>
          <p:cNvPr id="9" name="Picture 8" descr="A close up of a map&#10;&#10;Description automatically generated">
            <a:extLst>
              <a:ext uri="{FF2B5EF4-FFF2-40B4-BE49-F238E27FC236}">
                <a16:creationId xmlns:a16="http://schemas.microsoft.com/office/drawing/2014/main" id="{8CE5953A-412C-5748-B74E-41B4E2A20BA5}"/>
              </a:ext>
            </a:extLst>
          </p:cNvPr>
          <p:cNvPicPr>
            <a:picLocks noChangeAspect="1"/>
          </p:cNvPicPr>
          <p:nvPr/>
        </p:nvPicPr>
        <p:blipFill>
          <a:blip r:embed="rId2"/>
          <a:stretch>
            <a:fillRect/>
          </a:stretch>
        </p:blipFill>
        <p:spPr>
          <a:xfrm>
            <a:off x="6896930" y="4836342"/>
            <a:ext cx="1409700" cy="11684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A85A7688-4958-6749-A618-1DD6C64B3364}"/>
              </a:ext>
            </a:extLst>
          </p:cNvPr>
          <p:cNvPicPr>
            <a:picLocks noChangeAspect="1"/>
          </p:cNvPicPr>
          <p:nvPr/>
        </p:nvPicPr>
        <p:blipFill>
          <a:blip r:embed="rId3"/>
          <a:stretch>
            <a:fillRect/>
          </a:stretch>
        </p:blipFill>
        <p:spPr>
          <a:xfrm>
            <a:off x="7122814" y="733105"/>
            <a:ext cx="1727200" cy="1320800"/>
          </a:xfrm>
          <a:prstGeom prst="rect">
            <a:avLst/>
          </a:prstGeom>
        </p:spPr>
      </p:pic>
      <p:pic>
        <p:nvPicPr>
          <p:cNvPr id="13" name="Picture 12">
            <a:extLst>
              <a:ext uri="{FF2B5EF4-FFF2-40B4-BE49-F238E27FC236}">
                <a16:creationId xmlns:a16="http://schemas.microsoft.com/office/drawing/2014/main" id="{7071C193-7011-6345-844C-75D67F55FBA8}"/>
              </a:ext>
            </a:extLst>
          </p:cNvPr>
          <p:cNvPicPr>
            <a:picLocks noChangeAspect="1"/>
          </p:cNvPicPr>
          <p:nvPr/>
        </p:nvPicPr>
        <p:blipFill>
          <a:blip r:embed="rId4"/>
          <a:stretch>
            <a:fillRect/>
          </a:stretch>
        </p:blipFill>
        <p:spPr>
          <a:xfrm>
            <a:off x="6833430" y="2756193"/>
            <a:ext cx="1536700" cy="1473200"/>
          </a:xfrm>
          <a:prstGeom prst="rect">
            <a:avLst/>
          </a:prstGeom>
        </p:spPr>
      </p:pic>
      <p:sp>
        <p:nvSpPr>
          <p:cNvPr id="17" name="TextBox 16">
            <a:extLst>
              <a:ext uri="{FF2B5EF4-FFF2-40B4-BE49-F238E27FC236}">
                <a16:creationId xmlns:a16="http://schemas.microsoft.com/office/drawing/2014/main" id="{8809E412-9E4B-1B4C-B51A-ACEC31367273}"/>
              </a:ext>
            </a:extLst>
          </p:cNvPr>
          <p:cNvSpPr txBox="1"/>
          <p:nvPr/>
        </p:nvSpPr>
        <p:spPr>
          <a:xfrm>
            <a:off x="3398678" y="637368"/>
            <a:ext cx="1317925" cy="369332"/>
          </a:xfrm>
          <a:prstGeom prst="rect">
            <a:avLst/>
          </a:prstGeom>
          <a:noFill/>
        </p:spPr>
        <p:txBody>
          <a:bodyPr wrap="none" rtlCol="0">
            <a:spAutoFit/>
          </a:bodyPr>
          <a:lstStyle/>
          <a:p>
            <a:r>
              <a:rPr lang="en-US" dirty="0"/>
              <a:t>Goal for ALL</a:t>
            </a:r>
          </a:p>
        </p:txBody>
      </p:sp>
      <p:sp>
        <p:nvSpPr>
          <p:cNvPr id="18" name="TextBox 17">
            <a:extLst>
              <a:ext uri="{FF2B5EF4-FFF2-40B4-BE49-F238E27FC236}">
                <a16:creationId xmlns:a16="http://schemas.microsoft.com/office/drawing/2014/main" id="{51A01072-DD9D-2F45-B4D8-D901EF6F991B}"/>
              </a:ext>
            </a:extLst>
          </p:cNvPr>
          <p:cNvSpPr txBox="1"/>
          <p:nvPr/>
        </p:nvSpPr>
        <p:spPr>
          <a:xfrm>
            <a:off x="3770155" y="2688084"/>
            <a:ext cx="1555169" cy="369332"/>
          </a:xfrm>
          <a:prstGeom prst="rect">
            <a:avLst/>
          </a:prstGeom>
          <a:noFill/>
        </p:spPr>
        <p:txBody>
          <a:bodyPr wrap="none" rtlCol="0">
            <a:spAutoFit/>
          </a:bodyPr>
          <a:lstStyle/>
          <a:p>
            <a:r>
              <a:rPr lang="en-US" dirty="0"/>
              <a:t>Goal for MOST</a:t>
            </a:r>
          </a:p>
        </p:txBody>
      </p:sp>
      <p:sp>
        <p:nvSpPr>
          <p:cNvPr id="19" name="TextBox 18">
            <a:extLst>
              <a:ext uri="{FF2B5EF4-FFF2-40B4-BE49-F238E27FC236}">
                <a16:creationId xmlns:a16="http://schemas.microsoft.com/office/drawing/2014/main" id="{A63552CB-FAF2-3C41-8A38-6E91C2B94646}"/>
              </a:ext>
            </a:extLst>
          </p:cNvPr>
          <p:cNvSpPr txBox="1"/>
          <p:nvPr/>
        </p:nvSpPr>
        <p:spPr>
          <a:xfrm>
            <a:off x="3991489" y="4754541"/>
            <a:ext cx="1412503" cy="369332"/>
          </a:xfrm>
          <a:prstGeom prst="rect">
            <a:avLst/>
          </a:prstGeom>
          <a:noFill/>
        </p:spPr>
        <p:txBody>
          <a:bodyPr wrap="none" rtlCol="0">
            <a:spAutoFit/>
          </a:bodyPr>
          <a:lstStyle/>
          <a:p>
            <a:r>
              <a:rPr lang="en-US" dirty="0"/>
              <a:t>Goal for FEW</a:t>
            </a:r>
          </a:p>
        </p:txBody>
      </p:sp>
      <p:sp>
        <p:nvSpPr>
          <p:cNvPr id="20" name="TextBox 19">
            <a:extLst>
              <a:ext uri="{FF2B5EF4-FFF2-40B4-BE49-F238E27FC236}">
                <a16:creationId xmlns:a16="http://schemas.microsoft.com/office/drawing/2014/main" id="{59AF8C00-F2D4-0B43-A2D4-1C0B79983E24}"/>
              </a:ext>
            </a:extLst>
          </p:cNvPr>
          <p:cNvSpPr txBox="1"/>
          <p:nvPr/>
        </p:nvSpPr>
        <p:spPr>
          <a:xfrm>
            <a:off x="421163" y="131239"/>
            <a:ext cx="8428851" cy="369332"/>
          </a:xfrm>
          <a:prstGeom prst="rect">
            <a:avLst/>
          </a:prstGeom>
          <a:noFill/>
        </p:spPr>
        <p:txBody>
          <a:bodyPr wrap="square" rtlCol="0">
            <a:spAutoFit/>
          </a:bodyPr>
          <a:lstStyle/>
          <a:p>
            <a:r>
              <a:rPr lang="en-US" b="1" dirty="0"/>
              <a:t>Baked Potato Planning Pyramid: Designing for a range of complexity</a:t>
            </a:r>
          </a:p>
        </p:txBody>
      </p:sp>
      <p:sp>
        <p:nvSpPr>
          <p:cNvPr id="21" name="TextBox 20">
            <a:extLst>
              <a:ext uri="{FF2B5EF4-FFF2-40B4-BE49-F238E27FC236}">
                <a16:creationId xmlns:a16="http://schemas.microsoft.com/office/drawing/2014/main" id="{934DED3F-5C4B-D843-ADED-4847D7380748}"/>
              </a:ext>
            </a:extLst>
          </p:cNvPr>
          <p:cNvSpPr txBox="1"/>
          <p:nvPr/>
        </p:nvSpPr>
        <p:spPr>
          <a:xfrm>
            <a:off x="-36073" y="6596887"/>
            <a:ext cx="1367682" cy="261610"/>
          </a:xfrm>
          <a:prstGeom prst="rect">
            <a:avLst/>
          </a:prstGeom>
          <a:noFill/>
        </p:spPr>
        <p:txBody>
          <a:bodyPr wrap="none" rtlCol="0">
            <a:spAutoFit/>
          </a:bodyPr>
          <a:lstStyle/>
          <a:p>
            <a:r>
              <a:rPr lang="en-US" sz="1100" dirty="0"/>
              <a:t>Shelley Moore, 2019</a:t>
            </a:r>
          </a:p>
        </p:txBody>
      </p:sp>
      <p:sp>
        <p:nvSpPr>
          <p:cNvPr id="2" name="Rectangle 1">
            <a:extLst>
              <a:ext uri="{FF2B5EF4-FFF2-40B4-BE49-F238E27FC236}">
                <a16:creationId xmlns:a16="http://schemas.microsoft.com/office/drawing/2014/main" id="{9A8FBC7A-94BC-7444-A7AE-BAF39BC7E4FE}"/>
              </a:ext>
            </a:extLst>
          </p:cNvPr>
          <p:cNvSpPr/>
          <p:nvPr/>
        </p:nvSpPr>
        <p:spPr>
          <a:xfrm>
            <a:off x="105242" y="822034"/>
            <a:ext cx="3003084" cy="562886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pic>
        <p:nvPicPr>
          <p:cNvPr id="15" name="Picture 14" descr="A close up of a piece of paper&#10;&#10;Description automatically generated">
            <a:extLst>
              <a:ext uri="{FF2B5EF4-FFF2-40B4-BE49-F238E27FC236}">
                <a16:creationId xmlns:a16="http://schemas.microsoft.com/office/drawing/2014/main" id="{E4819602-3ACD-704E-8BB4-070765157920}"/>
              </a:ext>
            </a:extLst>
          </p:cNvPr>
          <p:cNvPicPr>
            <a:picLocks noChangeAspect="1"/>
          </p:cNvPicPr>
          <p:nvPr/>
        </p:nvPicPr>
        <p:blipFill>
          <a:blip r:embed="rId5"/>
          <a:stretch>
            <a:fillRect/>
          </a:stretch>
        </p:blipFill>
        <p:spPr>
          <a:xfrm>
            <a:off x="207407" y="4646143"/>
            <a:ext cx="2339519" cy="1715146"/>
          </a:xfrm>
          <a:prstGeom prst="rect">
            <a:avLst/>
          </a:prstGeom>
        </p:spPr>
      </p:pic>
      <p:sp>
        <p:nvSpPr>
          <p:cNvPr id="16" name="TextBox 15">
            <a:extLst>
              <a:ext uri="{FF2B5EF4-FFF2-40B4-BE49-F238E27FC236}">
                <a16:creationId xmlns:a16="http://schemas.microsoft.com/office/drawing/2014/main" id="{19BA1306-46B1-B944-BB78-F8281093E795}"/>
              </a:ext>
            </a:extLst>
          </p:cNvPr>
          <p:cNvSpPr txBox="1"/>
          <p:nvPr/>
        </p:nvSpPr>
        <p:spPr>
          <a:xfrm>
            <a:off x="127244" y="847666"/>
            <a:ext cx="2898124" cy="6186309"/>
          </a:xfrm>
          <a:prstGeom prst="rect">
            <a:avLst/>
          </a:prstGeom>
          <a:noFill/>
        </p:spPr>
        <p:txBody>
          <a:bodyPr wrap="square" rtlCol="0">
            <a:spAutoFit/>
          </a:bodyPr>
          <a:lstStyle/>
          <a:p>
            <a:r>
              <a:rPr lang="en-US" b="1" dirty="0"/>
              <a:t>Criteria Element:</a:t>
            </a:r>
          </a:p>
          <a:p>
            <a:r>
              <a:rPr lang="en-US" b="1" i="1" u="sng" dirty="0"/>
              <a:t>We can</a:t>
            </a:r>
            <a:r>
              <a:rPr lang="en-US" b="1" i="1" dirty="0"/>
              <a:t> construct classroom support plans that </a:t>
            </a:r>
            <a:r>
              <a:rPr lang="en-US" b="1" dirty="0"/>
              <a:t>are </a:t>
            </a:r>
            <a:r>
              <a:rPr lang="en-US" b="1" i="1" dirty="0"/>
              <a:t>responsive and living by:</a:t>
            </a:r>
          </a:p>
          <a:p>
            <a:r>
              <a:rPr lang="en-US" dirty="0"/>
              <a:t>- identifying lens or areas of learning</a:t>
            </a:r>
          </a:p>
          <a:p>
            <a:r>
              <a:rPr lang="en-US" dirty="0"/>
              <a:t>- Determine a general or specific lens</a:t>
            </a:r>
          </a:p>
          <a:p>
            <a:r>
              <a:rPr lang="en-US" dirty="0"/>
              <a:t>- Organize information clearly and concisely (try to keep it on one page so it can be a snapshot/ reference</a:t>
            </a:r>
          </a:p>
          <a:p>
            <a:r>
              <a:rPr lang="en-US" dirty="0"/>
              <a:t>- Collaboratively create plan to reflect multiple perspectives</a:t>
            </a:r>
          </a:p>
          <a:p>
            <a:r>
              <a:rPr lang="en-US" dirty="0"/>
              <a:t>- Utilize plan to guide classroom infrastructure/ environment</a:t>
            </a:r>
          </a:p>
          <a:p>
            <a:r>
              <a:rPr lang="en-US" dirty="0"/>
              <a:t>- Reflect on plan frequently to adjust as needed</a:t>
            </a:r>
          </a:p>
          <a:p>
            <a:endParaRPr lang="en-US" i="1" dirty="0"/>
          </a:p>
          <a:p>
            <a:endParaRPr lang="en-US" dirty="0"/>
          </a:p>
        </p:txBody>
      </p:sp>
    </p:spTree>
    <p:extLst>
      <p:ext uri="{BB962C8B-B14F-4D97-AF65-F5344CB8AC3E}">
        <p14:creationId xmlns:p14="http://schemas.microsoft.com/office/powerpoint/2010/main" val="3197754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3">
            <a:extLst>
              <a:ext uri="{FF2B5EF4-FFF2-40B4-BE49-F238E27FC236}">
                <a16:creationId xmlns:a16="http://schemas.microsoft.com/office/drawing/2014/main" id="{82271E1F-DAE4-F147-93A4-3E3F70411154}"/>
              </a:ext>
            </a:extLst>
          </p:cNvPr>
          <p:cNvSpPr/>
          <p:nvPr/>
        </p:nvSpPr>
        <p:spPr>
          <a:xfrm rot="10800000">
            <a:off x="421164" y="623118"/>
            <a:ext cx="5955030" cy="6089393"/>
          </a:xfrm>
          <a:prstGeom prst="triangle">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5" name="Rectangle 4">
            <a:extLst>
              <a:ext uri="{FF2B5EF4-FFF2-40B4-BE49-F238E27FC236}">
                <a16:creationId xmlns:a16="http://schemas.microsoft.com/office/drawing/2014/main" id="{7331B8FC-0307-F842-B32F-B1CAFD52F99F}"/>
              </a:ext>
            </a:extLst>
          </p:cNvPr>
          <p:cNvSpPr/>
          <p:nvPr/>
        </p:nvSpPr>
        <p:spPr>
          <a:xfrm>
            <a:off x="3398678" y="621870"/>
            <a:ext cx="5497830" cy="6089393"/>
          </a:xfrm>
          <a:prstGeom prst="rect">
            <a:avLst/>
          </a:prstGeom>
          <a:ln>
            <a:prstDash val="lg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6" name="Rectangle 5">
            <a:extLst>
              <a:ext uri="{FF2B5EF4-FFF2-40B4-BE49-F238E27FC236}">
                <a16:creationId xmlns:a16="http://schemas.microsoft.com/office/drawing/2014/main" id="{5694FAC2-0EA9-5B41-BDBE-89A1C303991B}"/>
              </a:ext>
            </a:extLst>
          </p:cNvPr>
          <p:cNvSpPr/>
          <p:nvPr/>
        </p:nvSpPr>
        <p:spPr>
          <a:xfrm>
            <a:off x="3770155" y="2681207"/>
            <a:ext cx="4769410" cy="4030056"/>
          </a:xfrm>
          <a:prstGeom prst="rect">
            <a:avLst/>
          </a:prstGeom>
          <a:ln>
            <a:prstDash val="lg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7" name="Rectangle 6">
            <a:extLst>
              <a:ext uri="{FF2B5EF4-FFF2-40B4-BE49-F238E27FC236}">
                <a16:creationId xmlns:a16="http://schemas.microsoft.com/office/drawing/2014/main" id="{240DDB79-94FB-0448-A3B3-A8E4FE8E7C3F}"/>
              </a:ext>
            </a:extLst>
          </p:cNvPr>
          <p:cNvSpPr/>
          <p:nvPr/>
        </p:nvSpPr>
        <p:spPr>
          <a:xfrm>
            <a:off x="3991489" y="4743354"/>
            <a:ext cx="4346597" cy="1967909"/>
          </a:xfrm>
          <a:prstGeom prst="rect">
            <a:avLst/>
          </a:prstGeom>
          <a:ln>
            <a:prstDash val="lg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pic>
        <p:nvPicPr>
          <p:cNvPr id="9" name="Picture 8" descr="A close up of a map&#10;&#10;Description automatically generated">
            <a:extLst>
              <a:ext uri="{FF2B5EF4-FFF2-40B4-BE49-F238E27FC236}">
                <a16:creationId xmlns:a16="http://schemas.microsoft.com/office/drawing/2014/main" id="{8CE5953A-412C-5748-B74E-41B4E2A20BA5}"/>
              </a:ext>
            </a:extLst>
          </p:cNvPr>
          <p:cNvPicPr>
            <a:picLocks noChangeAspect="1"/>
          </p:cNvPicPr>
          <p:nvPr/>
        </p:nvPicPr>
        <p:blipFill>
          <a:blip r:embed="rId2"/>
          <a:stretch>
            <a:fillRect/>
          </a:stretch>
        </p:blipFill>
        <p:spPr>
          <a:xfrm>
            <a:off x="6896930" y="4836342"/>
            <a:ext cx="1409700" cy="11684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A85A7688-4958-6749-A618-1DD6C64B3364}"/>
              </a:ext>
            </a:extLst>
          </p:cNvPr>
          <p:cNvPicPr>
            <a:picLocks noChangeAspect="1"/>
          </p:cNvPicPr>
          <p:nvPr/>
        </p:nvPicPr>
        <p:blipFill>
          <a:blip r:embed="rId3"/>
          <a:stretch>
            <a:fillRect/>
          </a:stretch>
        </p:blipFill>
        <p:spPr>
          <a:xfrm>
            <a:off x="7122814" y="733105"/>
            <a:ext cx="1727200" cy="1320800"/>
          </a:xfrm>
          <a:prstGeom prst="rect">
            <a:avLst/>
          </a:prstGeom>
        </p:spPr>
      </p:pic>
      <p:pic>
        <p:nvPicPr>
          <p:cNvPr id="13" name="Picture 12">
            <a:extLst>
              <a:ext uri="{FF2B5EF4-FFF2-40B4-BE49-F238E27FC236}">
                <a16:creationId xmlns:a16="http://schemas.microsoft.com/office/drawing/2014/main" id="{7071C193-7011-6345-844C-75D67F55FBA8}"/>
              </a:ext>
            </a:extLst>
          </p:cNvPr>
          <p:cNvPicPr>
            <a:picLocks noChangeAspect="1"/>
          </p:cNvPicPr>
          <p:nvPr/>
        </p:nvPicPr>
        <p:blipFill>
          <a:blip r:embed="rId4"/>
          <a:stretch>
            <a:fillRect/>
          </a:stretch>
        </p:blipFill>
        <p:spPr>
          <a:xfrm>
            <a:off x="6833430" y="2756193"/>
            <a:ext cx="1536700" cy="1473200"/>
          </a:xfrm>
          <a:prstGeom prst="rect">
            <a:avLst/>
          </a:prstGeom>
        </p:spPr>
      </p:pic>
      <p:sp>
        <p:nvSpPr>
          <p:cNvPr id="17" name="TextBox 16">
            <a:extLst>
              <a:ext uri="{FF2B5EF4-FFF2-40B4-BE49-F238E27FC236}">
                <a16:creationId xmlns:a16="http://schemas.microsoft.com/office/drawing/2014/main" id="{8809E412-9E4B-1B4C-B51A-ACEC31367273}"/>
              </a:ext>
            </a:extLst>
          </p:cNvPr>
          <p:cNvSpPr txBox="1"/>
          <p:nvPr/>
        </p:nvSpPr>
        <p:spPr>
          <a:xfrm>
            <a:off x="3398678" y="637368"/>
            <a:ext cx="1317925" cy="369332"/>
          </a:xfrm>
          <a:prstGeom prst="rect">
            <a:avLst/>
          </a:prstGeom>
          <a:noFill/>
        </p:spPr>
        <p:txBody>
          <a:bodyPr wrap="none" rtlCol="0">
            <a:spAutoFit/>
          </a:bodyPr>
          <a:lstStyle/>
          <a:p>
            <a:r>
              <a:rPr lang="en-US" dirty="0"/>
              <a:t>Goal for ALL</a:t>
            </a:r>
          </a:p>
        </p:txBody>
      </p:sp>
      <p:sp>
        <p:nvSpPr>
          <p:cNvPr id="18" name="TextBox 17">
            <a:extLst>
              <a:ext uri="{FF2B5EF4-FFF2-40B4-BE49-F238E27FC236}">
                <a16:creationId xmlns:a16="http://schemas.microsoft.com/office/drawing/2014/main" id="{51A01072-DD9D-2F45-B4D8-D901EF6F991B}"/>
              </a:ext>
            </a:extLst>
          </p:cNvPr>
          <p:cNvSpPr txBox="1"/>
          <p:nvPr/>
        </p:nvSpPr>
        <p:spPr>
          <a:xfrm>
            <a:off x="3770155" y="2688084"/>
            <a:ext cx="1555169" cy="369332"/>
          </a:xfrm>
          <a:prstGeom prst="rect">
            <a:avLst/>
          </a:prstGeom>
          <a:noFill/>
        </p:spPr>
        <p:txBody>
          <a:bodyPr wrap="none" rtlCol="0">
            <a:spAutoFit/>
          </a:bodyPr>
          <a:lstStyle/>
          <a:p>
            <a:r>
              <a:rPr lang="en-US" dirty="0"/>
              <a:t>Goal for MOST</a:t>
            </a:r>
          </a:p>
        </p:txBody>
      </p:sp>
      <p:sp>
        <p:nvSpPr>
          <p:cNvPr id="19" name="TextBox 18">
            <a:extLst>
              <a:ext uri="{FF2B5EF4-FFF2-40B4-BE49-F238E27FC236}">
                <a16:creationId xmlns:a16="http://schemas.microsoft.com/office/drawing/2014/main" id="{A63552CB-FAF2-3C41-8A38-6E91C2B94646}"/>
              </a:ext>
            </a:extLst>
          </p:cNvPr>
          <p:cNvSpPr txBox="1"/>
          <p:nvPr/>
        </p:nvSpPr>
        <p:spPr>
          <a:xfrm>
            <a:off x="3991489" y="4754541"/>
            <a:ext cx="1412503" cy="369332"/>
          </a:xfrm>
          <a:prstGeom prst="rect">
            <a:avLst/>
          </a:prstGeom>
          <a:noFill/>
        </p:spPr>
        <p:txBody>
          <a:bodyPr wrap="none" rtlCol="0">
            <a:spAutoFit/>
          </a:bodyPr>
          <a:lstStyle/>
          <a:p>
            <a:r>
              <a:rPr lang="en-US" dirty="0"/>
              <a:t>Goal for FEW</a:t>
            </a:r>
          </a:p>
        </p:txBody>
      </p:sp>
      <p:sp>
        <p:nvSpPr>
          <p:cNvPr id="20" name="TextBox 19">
            <a:extLst>
              <a:ext uri="{FF2B5EF4-FFF2-40B4-BE49-F238E27FC236}">
                <a16:creationId xmlns:a16="http://schemas.microsoft.com/office/drawing/2014/main" id="{59AF8C00-F2D4-0B43-A2D4-1C0B79983E24}"/>
              </a:ext>
            </a:extLst>
          </p:cNvPr>
          <p:cNvSpPr txBox="1"/>
          <p:nvPr/>
        </p:nvSpPr>
        <p:spPr>
          <a:xfrm>
            <a:off x="3340289" y="37828"/>
            <a:ext cx="5629142" cy="646331"/>
          </a:xfrm>
          <a:prstGeom prst="rect">
            <a:avLst/>
          </a:prstGeom>
          <a:noFill/>
        </p:spPr>
        <p:txBody>
          <a:bodyPr wrap="square" rtlCol="0">
            <a:spAutoFit/>
          </a:bodyPr>
          <a:lstStyle/>
          <a:p>
            <a:r>
              <a:rPr lang="en-US" b="1" dirty="0"/>
              <a:t>Baked Potato Planning Pyramid: Designing for a range of complexity</a:t>
            </a:r>
          </a:p>
        </p:txBody>
      </p:sp>
      <p:sp>
        <p:nvSpPr>
          <p:cNvPr id="21" name="TextBox 20">
            <a:extLst>
              <a:ext uri="{FF2B5EF4-FFF2-40B4-BE49-F238E27FC236}">
                <a16:creationId xmlns:a16="http://schemas.microsoft.com/office/drawing/2014/main" id="{934DED3F-5C4B-D843-ADED-4847D7380748}"/>
              </a:ext>
            </a:extLst>
          </p:cNvPr>
          <p:cNvSpPr txBox="1"/>
          <p:nvPr/>
        </p:nvSpPr>
        <p:spPr>
          <a:xfrm>
            <a:off x="-36073" y="6596887"/>
            <a:ext cx="1367682" cy="261610"/>
          </a:xfrm>
          <a:prstGeom prst="rect">
            <a:avLst/>
          </a:prstGeom>
          <a:noFill/>
        </p:spPr>
        <p:txBody>
          <a:bodyPr wrap="none" rtlCol="0">
            <a:spAutoFit/>
          </a:bodyPr>
          <a:lstStyle/>
          <a:p>
            <a:r>
              <a:rPr lang="en-US" sz="1100" dirty="0"/>
              <a:t>Shelley Moore, 2019</a:t>
            </a:r>
          </a:p>
        </p:txBody>
      </p:sp>
      <p:sp>
        <p:nvSpPr>
          <p:cNvPr id="2" name="Rectangle 1">
            <a:extLst>
              <a:ext uri="{FF2B5EF4-FFF2-40B4-BE49-F238E27FC236}">
                <a16:creationId xmlns:a16="http://schemas.microsoft.com/office/drawing/2014/main" id="{9A8FBC7A-94BC-7444-A7AE-BAF39BC7E4FE}"/>
              </a:ext>
            </a:extLst>
          </p:cNvPr>
          <p:cNvSpPr/>
          <p:nvPr/>
        </p:nvSpPr>
        <p:spPr>
          <a:xfrm>
            <a:off x="105241" y="131239"/>
            <a:ext cx="3207677" cy="631966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pic>
        <p:nvPicPr>
          <p:cNvPr id="15" name="Picture 14" descr="A close up of a piece of paper&#10;&#10;Description automatically generated">
            <a:extLst>
              <a:ext uri="{FF2B5EF4-FFF2-40B4-BE49-F238E27FC236}">
                <a16:creationId xmlns:a16="http://schemas.microsoft.com/office/drawing/2014/main" id="{E4819602-3ACD-704E-8BB4-070765157920}"/>
              </a:ext>
            </a:extLst>
          </p:cNvPr>
          <p:cNvPicPr>
            <a:picLocks noChangeAspect="1"/>
          </p:cNvPicPr>
          <p:nvPr/>
        </p:nvPicPr>
        <p:blipFill>
          <a:blip r:embed="rId5"/>
          <a:stretch>
            <a:fillRect/>
          </a:stretch>
        </p:blipFill>
        <p:spPr>
          <a:xfrm>
            <a:off x="207407" y="4646143"/>
            <a:ext cx="2339519" cy="1715146"/>
          </a:xfrm>
          <a:prstGeom prst="rect">
            <a:avLst/>
          </a:prstGeom>
        </p:spPr>
      </p:pic>
      <p:sp>
        <p:nvSpPr>
          <p:cNvPr id="16" name="TextBox 15">
            <a:extLst>
              <a:ext uri="{FF2B5EF4-FFF2-40B4-BE49-F238E27FC236}">
                <a16:creationId xmlns:a16="http://schemas.microsoft.com/office/drawing/2014/main" id="{19BA1306-46B1-B944-BB78-F8281093E795}"/>
              </a:ext>
            </a:extLst>
          </p:cNvPr>
          <p:cNvSpPr txBox="1"/>
          <p:nvPr/>
        </p:nvSpPr>
        <p:spPr>
          <a:xfrm>
            <a:off x="128866" y="169455"/>
            <a:ext cx="3184051" cy="6924973"/>
          </a:xfrm>
          <a:prstGeom prst="rect">
            <a:avLst/>
          </a:prstGeom>
          <a:noFill/>
        </p:spPr>
        <p:txBody>
          <a:bodyPr wrap="square" rtlCol="0">
            <a:spAutoFit/>
          </a:bodyPr>
          <a:lstStyle/>
          <a:p>
            <a:r>
              <a:rPr lang="en-US" sz="1200" b="1" dirty="0"/>
              <a:t>Criteria Element:</a:t>
            </a:r>
          </a:p>
          <a:p>
            <a:r>
              <a:rPr lang="en-US" sz="1200" b="1" i="1" dirty="0"/>
              <a:t>We can construct classroom support plans that identify supports and strategies by:</a:t>
            </a:r>
          </a:p>
          <a:p>
            <a:pPr marL="171450" indent="-171450">
              <a:buFont typeface="Arial" panose="020B0604020202020204" pitchFamily="34" charset="0"/>
              <a:buChar char="•"/>
            </a:pPr>
            <a:r>
              <a:rPr lang="en-US" sz="1200" dirty="0"/>
              <a:t>Reflect the needs of a class or group</a:t>
            </a:r>
          </a:p>
          <a:p>
            <a:pPr marL="171450" indent="-171450">
              <a:buFont typeface="Arial" panose="020B0604020202020204" pitchFamily="34" charset="0"/>
              <a:buChar char="•"/>
            </a:pPr>
            <a:r>
              <a:rPr lang="en-US" sz="1200" dirty="0"/>
              <a:t>Design supports and strategies based on needs</a:t>
            </a:r>
          </a:p>
          <a:p>
            <a:pPr marL="171450" indent="-171450">
              <a:buFont typeface="Arial" panose="020B0604020202020204" pitchFamily="34" charset="0"/>
              <a:buChar char="•"/>
            </a:pPr>
            <a:r>
              <a:rPr lang="en-US" sz="1200" dirty="0"/>
              <a:t>Organize supports or strategies based on who will benefit (universal, targeted and essential)</a:t>
            </a:r>
          </a:p>
          <a:p>
            <a:pPr marL="171450" indent="-171450">
              <a:buFont typeface="Arial" panose="020B0604020202020204" pitchFamily="34" charset="0"/>
              <a:buChar char="•"/>
            </a:pPr>
            <a:r>
              <a:rPr lang="en-US" sz="1200" dirty="0"/>
              <a:t>Understand the different between universal, targeted and essential supports</a:t>
            </a:r>
          </a:p>
          <a:p>
            <a:pPr marL="171450" indent="-171450">
              <a:buFont typeface="Arial" panose="020B0604020202020204" pitchFamily="34" charset="0"/>
              <a:buChar char="•"/>
            </a:pPr>
            <a:r>
              <a:rPr lang="en-US" sz="1200" dirty="0"/>
              <a:t>Connect supports and strategies to the lens</a:t>
            </a:r>
          </a:p>
          <a:p>
            <a:pPr marL="171450" indent="-171450">
              <a:buFont typeface="Arial" panose="020B0604020202020204" pitchFamily="34" charset="0"/>
              <a:buChar char="•"/>
            </a:pPr>
            <a:r>
              <a:rPr lang="en-US" sz="1200" dirty="0"/>
              <a:t>Choose supports and strategies  that are tangible, concrete and realistic to the context</a:t>
            </a:r>
          </a:p>
          <a:p>
            <a:pPr marL="171450" indent="-171450">
              <a:buFont typeface="Arial" panose="020B0604020202020204" pitchFamily="34" charset="0"/>
              <a:buChar char="•"/>
            </a:pPr>
            <a:r>
              <a:rPr lang="en-US" sz="1200" dirty="0"/>
              <a:t>Choose supports and strategies that highlight student strengths</a:t>
            </a:r>
          </a:p>
          <a:p>
            <a:pPr marL="171450" indent="-171450">
              <a:buFont typeface="Arial" panose="020B0604020202020204" pitchFamily="34" charset="0"/>
              <a:buChar char="•"/>
            </a:pPr>
            <a:r>
              <a:rPr lang="en-US" sz="1200" dirty="0"/>
              <a:t>Evaluate supports and strategies by research and evidence</a:t>
            </a:r>
          </a:p>
          <a:p>
            <a:pPr marL="171450" indent="-171450">
              <a:buFont typeface="Arial" panose="020B0604020202020204" pitchFamily="34" charset="0"/>
              <a:buChar char="•"/>
            </a:pPr>
            <a:r>
              <a:rPr lang="en-US" sz="1200" dirty="0"/>
              <a:t>Design proactively, ensuring that most supports and strategies are universal</a:t>
            </a:r>
          </a:p>
          <a:p>
            <a:pPr marL="171450" indent="-171450">
              <a:buFont typeface="Arial" panose="020B0604020202020204" pitchFamily="34" charset="0"/>
              <a:buChar char="•"/>
            </a:pPr>
            <a:r>
              <a:rPr lang="en-US" sz="1200" dirty="0"/>
              <a:t>Acknowledge student stretches and design for them</a:t>
            </a:r>
          </a:p>
          <a:p>
            <a:pPr marL="171450" indent="-171450">
              <a:buFont typeface="Arial" panose="020B0604020202020204" pitchFamily="34" charset="0"/>
              <a:buChar char="•"/>
            </a:pPr>
            <a:r>
              <a:rPr lang="en-US" sz="1200" dirty="0"/>
              <a:t>Prioritize needs, try to not have more that 5 needs groups to work on at a time</a:t>
            </a:r>
          </a:p>
          <a:p>
            <a:pPr marL="171450" indent="-171450">
              <a:buFont typeface="Arial" panose="020B0604020202020204" pitchFamily="34" charset="0"/>
              <a:buChar char="•"/>
            </a:pPr>
            <a:r>
              <a:rPr lang="en-US" sz="1200" dirty="0"/>
              <a:t>Do not include people, time or funding as supports (because they are resources not supports)</a:t>
            </a:r>
          </a:p>
          <a:p>
            <a:pPr marL="171450" indent="-171450">
              <a:buFont typeface="Arial" panose="020B0604020202020204" pitchFamily="34" charset="0"/>
              <a:buChar char="•"/>
            </a:pPr>
            <a:r>
              <a:rPr lang="en-US" sz="1200" dirty="0"/>
              <a:t>Advocate by describing how resources could be used to support a classroom</a:t>
            </a:r>
          </a:p>
          <a:p>
            <a:pPr marL="171450" indent="-171450">
              <a:buFont typeface="Arial" panose="020B0604020202020204" pitchFamily="34" charset="0"/>
              <a:buChar char="•"/>
            </a:pPr>
            <a:r>
              <a:rPr lang="en-US" sz="1200" dirty="0"/>
              <a:t>Refer to data collected about class (student inventory, class profile etc.) </a:t>
            </a:r>
          </a:p>
          <a:p>
            <a:pPr marL="171450" indent="-171450">
              <a:buFont typeface="Arial" panose="020B0604020202020204" pitchFamily="34" charset="0"/>
              <a:buChar char="•"/>
            </a:pPr>
            <a:r>
              <a:rPr lang="en-US" sz="1200" dirty="0"/>
              <a:t>Construct supports and strategies that engages learners, representing information to learners and allow learners to express their learning </a:t>
            </a:r>
          </a:p>
          <a:p>
            <a:pPr marL="285750" indent="-285750">
              <a:buFontTx/>
              <a:buChar char="-"/>
            </a:pPr>
            <a:endParaRPr lang="en-US" sz="1200" dirty="0"/>
          </a:p>
          <a:p>
            <a:pPr marL="285750" indent="-285750">
              <a:buFontTx/>
              <a:buChar char="-"/>
            </a:pPr>
            <a:endParaRPr lang="en-US" sz="1200" dirty="0"/>
          </a:p>
          <a:p>
            <a:endParaRPr lang="en-US" sz="1200" dirty="0"/>
          </a:p>
        </p:txBody>
      </p:sp>
    </p:spTree>
    <p:extLst>
      <p:ext uri="{BB962C8B-B14F-4D97-AF65-F5344CB8AC3E}">
        <p14:creationId xmlns:p14="http://schemas.microsoft.com/office/powerpoint/2010/main" val="1183765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3">
            <a:extLst>
              <a:ext uri="{FF2B5EF4-FFF2-40B4-BE49-F238E27FC236}">
                <a16:creationId xmlns:a16="http://schemas.microsoft.com/office/drawing/2014/main" id="{82271E1F-DAE4-F147-93A4-3E3F70411154}"/>
              </a:ext>
            </a:extLst>
          </p:cNvPr>
          <p:cNvSpPr/>
          <p:nvPr/>
        </p:nvSpPr>
        <p:spPr>
          <a:xfrm rot="10800000">
            <a:off x="421164" y="623118"/>
            <a:ext cx="5955030" cy="6089393"/>
          </a:xfrm>
          <a:prstGeom prst="triangle">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5" name="Rectangle 4">
            <a:extLst>
              <a:ext uri="{FF2B5EF4-FFF2-40B4-BE49-F238E27FC236}">
                <a16:creationId xmlns:a16="http://schemas.microsoft.com/office/drawing/2014/main" id="{7331B8FC-0307-F842-B32F-B1CAFD52F99F}"/>
              </a:ext>
            </a:extLst>
          </p:cNvPr>
          <p:cNvSpPr/>
          <p:nvPr/>
        </p:nvSpPr>
        <p:spPr>
          <a:xfrm>
            <a:off x="3398678" y="621870"/>
            <a:ext cx="5497830" cy="6089393"/>
          </a:xfrm>
          <a:prstGeom prst="rect">
            <a:avLst/>
          </a:prstGeom>
          <a:ln>
            <a:prstDash val="lg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6" name="Rectangle 5">
            <a:extLst>
              <a:ext uri="{FF2B5EF4-FFF2-40B4-BE49-F238E27FC236}">
                <a16:creationId xmlns:a16="http://schemas.microsoft.com/office/drawing/2014/main" id="{5694FAC2-0EA9-5B41-BDBE-89A1C303991B}"/>
              </a:ext>
            </a:extLst>
          </p:cNvPr>
          <p:cNvSpPr/>
          <p:nvPr/>
        </p:nvSpPr>
        <p:spPr>
          <a:xfrm>
            <a:off x="3770155" y="2681207"/>
            <a:ext cx="4769410" cy="4030056"/>
          </a:xfrm>
          <a:prstGeom prst="rect">
            <a:avLst/>
          </a:prstGeom>
          <a:ln>
            <a:prstDash val="lg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7" name="Rectangle 6">
            <a:extLst>
              <a:ext uri="{FF2B5EF4-FFF2-40B4-BE49-F238E27FC236}">
                <a16:creationId xmlns:a16="http://schemas.microsoft.com/office/drawing/2014/main" id="{240DDB79-94FB-0448-A3B3-A8E4FE8E7C3F}"/>
              </a:ext>
            </a:extLst>
          </p:cNvPr>
          <p:cNvSpPr/>
          <p:nvPr/>
        </p:nvSpPr>
        <p:spPr>
          <a:xfrm>
            <a:off x="3991489" y="4743354"/>
            <a:ext cx="4346597" cy="1967909"/>
          </a:xfrm>
          <a:prstGeom prst="rect">
            <a:avLst/>
          </a:prstGeom>
          <a:ln>
            <a:prstDash val="lgDash"/>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pic>
        <p:nvPicPr>
          <p:cNvPr id="9" name="Picture 8" descr="A close up of a map&#10;&#10;Description automatically generated">
            <a:extLst>
              <a:ext uri="{FF2B5EF4-FFF2-40B4-BE49-F238E27FC236}">
                <a16:creationId xmlns:a16="http://schemas.microsoft.com/office/drawing/2014/main" id="{8CE5953A-412C-5748-B74E-41B4E2A20BA5}"/>
              </a:ext>
            </a:extLst>
          </p:cNvPr>
          <p:cNvPicPr>
            <a:picLocks noChangeAspect="1"/>
          </p:cNvPicPr>
          <p:nvPr/>
        </p:nvPicPr>
        <p:blipFill>
          <a:blip r:embed="rId2"/>
          <a:stretch>
            <a:fillRect/>
          </a:stretch>
        </p:blipFill>
        <p:spPr>
          <a:xfrm>
            <a:off x="6896930" y="4836342"/>
            <a:ext cx="1409700" cy="11684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A85A7688-4958-6749-A618-1DD6C64B3364}"/>
              </a:ext>
            </a:extLst>
          </p:cNvPr>
          <p:cNvPicPr>
            <a:picLocks noChangeAspect="1"/>
          </p:cNvPicPr>
          <p:nvPr/>
        </p:nvPicPr>
        <p:blipFill>
          <a:blip r:embed="rId3"/>
          <a:stretch>
            <a:fillRect/>
          </a:stretch>
        </p:blipFill>
        <p:spPr>
          <a:xfrm>
            <a:off x="7122814" y="733105"/>
            <a:ext cx="1727200" cy="1320800"/>
          </a:xfrm>
          <a:prstGeom prst="rect">
            <a:avLst/>
          </a:prstGeom>
        </p:spPr>
      </p:pic>
      <p:pic>
        <p:nvPicPr>
          <p:cNvPr id="13" name="Picture 12">
            <a:extLst>
              <a:ext uri="{FF2B5EF4-FFF2-40B4-BE49-F238E27FC236}">
                <a16:creationId xmlns:a16="http://schemas.microsoft.com/office/drawing/2014/main" id="{7071C193-7011-6345-844C-75D67F55FBA8}"/>
              </a:ext>
            </a:extLst>
          </p:cNvPr>
          <p:cNvPicPr>
            <a:picLocks noChangeAspect="1"/>
          </p:cNvPicPr>
          <p:nvPr/>
        </p:nvPicPr>
        <p:blipFill>
          <a:blip r:embed="rId4"/>
          <a:stretch>
            <a:fillRect/>
          </a:stretch>
        </p:blipFill>
        <p:spPr>
          <a:xfrm>
            <a:off x="6833430" y="2756193"/>
            <a:ext cx="1536700" cy="1473200"/>
          </a:xfrm>
          <a:prstGeom prst="rect">
            <a:avLst/>
          </a:prstGeom>
        </p:spPr>
      </p:pic>
      <p:sp>
        <p:nvSpPr>
          <p:cNvPr id="17" name="TextBox 16">
            <a:extLst>
              <a:ext uri="{FF2B5EF4-FFF2-40B4-BE49-F238E27FC236}">
                <a16:creationId xmlns:a16="http://schemas.microsoft.com/office/drawing/2014/main" id="{8809E412-9E4B-1B4C-B51A-ACEC31367273}"/>
              </a:ext>
            </a:extLst>
          </p:cNvPr>
          <p:cNvSpPr txBox="1"/>
          <p:nvPr/>
        </p:nvSpPr>
        <p:spPr>
          <a:xfrm>
            <a:off x="3398678" y="637368"/>
            <a:ext cx="1317925" cy="369332"/>
          </a:xfrm>
          <a:prstGeom prst="rect">
            <a:avLst/>
          </a:prstGeom>
          <a:noFill/>
        </p:spPr>
        <p:txBody>
          <a:bodyPr wrap="none" rtlCol="0">
            <a:spAutoFit/>
          </a:bodyPr>
          <a:lstStyle/>
          <a:p>
            <a:r>
              <a:rPr lang="en-US" dirty="0"/>
              <a:t>Goal for ALL</a:t>
            </a:r>
          </a:p>
        </p:txBody>
      </p:sp>
      <p:sp>
        <p:nvSpPr>
          <p:cNvPr id="18" name="TextBox 17">
            <a:extLst>
              <a:ext uri="{FF2B5EF4-FFF2-40B4-BE49-F238E27FC236}">
                <a16:creationId xmlns:a16="http://schemas.microsoft.com/office/drawing/2014/main" id="{51A01072-DD9D-2F45-B4D8-D901EF6F991B}"/>
              </a:ext>
            </a:extLst>
          </p:cNvPr>
          <p:cNvSpPr txBox="1"/>
          <p:nvPr/>
        </p:nvSpPr>
        <p:spPr>
          <a:xfrm>
            <a:off x="3770155" y="2688084"/>
            <a:ext cx="1555169" cy="369332"/>
          </a:xfrm>
          <a:prstGeom prst="rect">
            <a:avLst/>
          </a:prstGeom>
          <a:noFill/>
        </p:spPr>
        <p:txBody>
          <a:bodyPr wrap="none" rtlCol="0">
            <a:spAutoFit/>
          </a:bodyPr>
          <a:lstStyle/>
          <a:p>
            <a:r>
              <a:rPr lang="en-US" dirty="0"/>
              <a:t>Goal for MOST</a:t>
            </a:r>
          </a:p>
        </p:txBody>
      </p:sp>
      <p:sp>
        <p:nvSpPr>
          <p:cNvPr id="19" name="TextBox 18">
            <a:extLst>
              <a:ext uri="{FF2B5EF4-FFF2-40B4-BE49-F238E27FC236}">
                <a16:creationId xmlns:a16="http://schemas.microsoft.com/office/drawing/2014/main" id="{A63552CB-FAF2-3C41-8A38-6E91C2B94646}"/>
              </a:ext>
            </a:extLst>
          </p:cNvPr>
          <p:cNvSpPr txBox="1"/>
          <p:nvPr/>
        </p:nvSpPr>
        <p:spPr>
          <a:xfrm>
            <a:off x="3991489" y="4754541"/>
            <a:ext cx="1412503" cy="369332"/>
          </a:xfrm>
          <a:prstGeom prst="rect">
            <a:avLst/>
          </a:prstGeom>
          <a:noFill/>
        </p:spPr>
        <p:txBody>
          <a:bodyPr wrap="none" rtlCol="0">
            <a:spAutoFit/>
          </a:bodyPr>
          <a:lstStyle/>
          <a:p>
            <a:r>
              <a:rPr lang="en-US" dirty="0"/>
              <a:t>Goal for FEW</a:t>
            </a:r>
          </a:p>
        </p:txBody>
      </p:sp>
      <p:sp>
        <p:nvSpPr>
          <p:cNvPr id="20" name="TextBox 19">
            <a:extLst>
              <a:ext uri="{FF2B5EF4-FFF2-40B4-BE49-F238E27FC236}">
                <a16:creationId xmlns:a16="http://schemas.microsoft.com/office/drawing/2014/main" id="{59AF8C00-F2D4-0B43-A2D4-1C0B79983E24}"/>
              </a:ext>
            </a:extLst>
          </p:cNvPr>
          <p:cNvSpPr txBox="1"/>
          <p:nvPr/>
        </p:nvSpPr>
        <p:spPr>
          <a:xfrm>
            <a:off x="421163" y="131239"/>
            <a:ext cx="8428851" cy="369332"/>
          </a:xfrm>
          <a:prstGeom prst="rect">
            <a:avLst/>
          </a:prstGeom>
          <a:noFill/>
        </p:spPr>
        <p:txBody>
          <a:bodyPr wrap="square" rtlCol="0">
            <a:spAutoFit/>
          </a:bodyPr>
          <a:lstStyle/>
          <a:p>
            <a:r>
              <a:rPr lang="en-US" b="1" dirty="0"/>
              <a:t>Baked Potato Planning Pyramid: Designing for a range of complexity</a:t>
            </a:r>
          </a:p>
        </p:txBody>
      </p:sp>
      <p:sp>
        <p:nvSpPr>
          <p:cNvPr id="21" name="TextBox 20">
            <a:extLst>
              <a:ext uri="{FF2B5EF4-FFF2-40B4-BE49-F238E27FC236}">
                <a16:creationId xmlns:a16="http://schemas.microsoft.com/office/drawing/2014/main" id="{934DED3F-5C4B-D843-ADED-4847D7380748}"/>
              </a:ext>
            </a:extLst>
          </p:cNvPr>
          <p:cNvSpPr txBox="1"/>
          <p:nvPr/>
        </p:nvSpPr>
        <p:spPr>
          <a:xfrm>
            <a:off x="-36073" y="6596887"/>
            <a:ext cx="1367682" cy="261610"/>
          </a:xfrm>
          <a:prstGeom prst="rect">
            <a:avLst/>
          </a:prstGeom>
          <a:noFill/>
        </p:spPr>
        <p:txBody>
          <a:bodyPr wrap="none" rtlCol="0">
            <a:spAutoFit/>
          </a:bodyPr>
          <a:lstStyle/>
          <a:p>
            <a:r>
              <a:rPr lang="en-US" sz="1100" dirty="0"/>
              <a:t>Shelley Moore, 2019</a:t>
            </a:r>
          </a:p>
        </p:txBody>
      </p:sp>
      <p:sp>
        <p:nvSpPr>
          <p:cNvPr id="2" name="Rectangle 1">
            <a:extLst>
              <a:ext uri="{FF2B5EF4-FFF2-40B4-BE49-F238E27FC236}">
                <a16:creationId xmlns:a16="http://schemas.microsoft.com/office/drawing/2014/main" id="{9A8FBC7A-94BC-7444-A7AE-BAF39BC7E4FE}"/>
              </a:ext>
            </a:extLst>
          </p:cNvPr>
          <p:cNvSpPr/>
          <p:nvPr/>
        </p:nvSpPr>
        <p:spPr>
          <a:xfrm>
            <a:off x="105242" y="621870"/>
            <a:ext cx="3003084" cy="582903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pic>
        <p:nvPicPr>
          <p:cNvPr id="15" name="Picture 14" descr="A close up of a piece of paper&#10;&#10;Description automatically generated">
            <a:extLst>
              <a:ext uri="{FF2B5EF4-FFF2-40B4-BE49-F238E27FC236}">
                <a16:creationId xmlns:a16="http://schemas.microsoft.com/office/drawing/2014/main" id="{E4819602-3ACD-704E-8BB4-070765157920}"/>
              </a:ext>
            </a:extLst>
          </p:cNvPr>
          <p:cNvPicPr>
            <a:picLocks noChangeAspect="1"/>
          </p:cNvPicPr>
          <p:nvPr/>
        </p:nvPicPr>
        <p:blipFill>
          <a:blip r:embed="rId5"/>
          <a:stretch>
            <a:fillRect/>
          </a:stretch>
        </p:blipFill>
        <p:spPr>
          <a:xfrm>
            <a:off x="159834" y="5291877"/>
            <a:ext cx="1548112" cy="1134950"/>
          </a:xfrm>
          <a:prstGeom prst="rect">
            <a:avLst/>
          </a:prstGeom>
        </p:spPr>
      </p:pic>
      <p:sp>
        <p:nvSpPr>
          <p:cNvPr id="16" name="TextBox 15">
            <a:extLst>
              <a:ext uri="{FF2B5EF4-FFF2-40B4-BE49-F238E27FC236}">
                <a16:creationId xmlns:a16="http://schemas.microsoft.com/office/drawing/2014/main" id="{19BA1306-46B1-B944-BB78-F8281093E795}"/>
              </a:ext>
            </a:extLst>
          </p:cNvPr>
          <p:cNvSpPr txBox="1"/>
          <p:nvPr/>
        </p:nvSpPr>
        <p:spPr>
          <a:xfrm>
            <a:off x="155685" y="726049"/>
            <a:ext cx="2809085" cy="6001643"/>
          </a:xfrm>
          <a:prstGeom prst="rect">
            <a:avLst/>
          </a:prstGeom>
          <a:noFill/>
        </p:spPr>
        <p:txBody>
          <a:bodyPr wrap="square" rtlCol="0">
            <a:spAutoFit/>
          </a:bodyPr>
          <a:lstStyle/>
          <a:p>
            <a:r>
              <a:rPr lang="en-US" sz="1200" b="1" dirty="0"/>
              <a:t>Criteria Element:</a:t>
            </a:r>
          </a:p>
          <a:p>
            <a:r>
              <a:rPr lang="en-US" sz="1200" b="1" dirty="0"/>
              <a:t>We can construct classroom Support plans that commit to </a:t>
            </a:r>
            <a:r>
              <a:rPr lang="en-US" sz="1200" b="1" i="1" dirty="0"/>
              <a:t>reconciliation and equity targets by:</a:t>
            </a:r>
          </a:p>
          <a:p>
            <a:r>
              <a:rPr lang="en-US" sz="1200" dirty="0"/>
              <a:t>- Determine “we can” statements to emphasis community goal</a:t>
            </a:r>
          </a:p>
          <a:p>
            <a:r>
              <a:rPr lang="en-US" sz="1200" dirty="0"/>
              <a:t>- Reflect federal recommendations</a:t>
            </a:r>
          </a:p>
          <a:p>
            <a:r>
              <a:rPr lang="en-US" sz="1200" dirty="0"/>
              <a:t>- Build from authentic indigenous texts and resources</a:t>
            </a:r>
          </a:p>
          <a:p>
            <a:r>
              <a:rPr lang="en-US" sz="1200" dirty="0"/>
              <a:t>- Include equity targets which supports indigenous and other marginalized population (e.g. LGBTQ2S+, People of Colour, People with Disabilities etc.) </a:t>
            </a:r>
          </a:p>
          <a:p>
            <a:r>
              <a:rPr lang="en-US" sz="1200" dirty="0"/>
              <a:t>- Connect to core competencies</a:t>
            </a:r>
          </a:p>
          <a:p>
            <a:r>
              <a:rPr lang="en-US" sz="1200" dirty="0"/>
              <a:t>- Connect to identity by honouring story</a:t>
            </a:r>
          </a:p>
          <a:p>
            <a:r>
              <a:rPr lang="en-US" sz="1200" dirty="0"/>
              <a:t>- Inviting Elders in to be a part of the class commitments</a:t>
            </a:r>
          </a:p>
          <a:p>
            <a:r>
              <a:rPr lang="en-US" sz="1200" dirty="0"/>
              <a:t>- Commit to a doable number of targets</a:t>
            </a:r>
          </a:p>
          <a:p>
            <a:r>
              <a:rPr lang="en-US" sz="1200" dirty="0"/>
              <a:t>- Include the class in the process of choosing them and help them understand why it is important</a:t>
            </a:r>
          </a:p>
          <a:p>
            <a:r>
              <a:rPr lang="en-US" sz="1200" dirty="0"/>
              <a:t>- Build community and agency based on common goals</a:t>
            </a:r>
          </a:p>
          <a:p>
            <a:r>
              <a:rPr lang="en-US" sz="1200" dirty="0"/>
              <a:t>- Connect targets to community involvement</a:t>
            </a:r>
          </a:p>
          <a:p>
            <a:r>
              <a:rPr lang="en-US" sz="1200" dirty="0"/>
              <a:t>- Evaluate the role of privilege in reconciliation and equity commitments</a:t>
            </a:r>
          </a:p>
          <a:p>
            <a:r>
              <a:rPr lang="en-US" sz="1200" dirty="0"/>
              <a:t>- Evaluate how reconciliation connects to inclusion</a:t>
            </a:r>
          </a:p>
          <a:p>
            <a:r>
              <a:rPr lang="en-US" sz="1200" dirty="0"/>
              <a:t>- Construct targets that are action oriented</a:t>
            </a:r>
          </a:p>
          <a:p>
            <a:endParaRPr lang="en-US" sz="1200" dirty="0"/>
          </a:p>
        </p:txBody>
      </p:sp>
    </p:spTree>
    <p:extLst>
      <p:ext uri="{BB962C8B-B14F-4D97-AF65-F5344CB8AC3E}">
        <p14:creationId xmlns:p14="http://schemas.microsoft.com/office/powerpoint/2010/main" val="31854472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2197</TotalTime>
  <Words>797</Words>
  <Application>Microsoft Macintosh PowerPoint</Application>
  <PresentationFormat>Letter Paper (8.5x11 in)</PresentationFormat>
  <Paragraphs>88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Shelley Moore</dc:creator>
  <cp:lastModifiedBy>Shelley Moore</cp:lastModifiedBy>
  <cp:revision>10</cp:revision>
  <cp:lastPrinted>2019-03-13T16:39:21Z</cp:lastPrinted>
  <dcterms:created xsi:type="dcterms:W3CDTF">2019-03-13T16:33:25Z</dcterms:created>
  <dcterms:modified xsi:type="dcterms:W3CDTF">2019-07-18T00:44:47Z</dcterms:modified>
</cp:coreProperties>
</file>