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1682" r:id="rId2"/>
    <p:sldId id="1747" r:id="rId3"/>
    <p:sldId id="261" r:id="rId4"/>
    <p:sldId id="1748" r:id="rId5"/>
    <p:sldId id="1749" r:id="rId6"/>
    <p:sldId id="1750" r:id="rId7"/>
  </p:sldIdLst>
  <p:sldSz cx="9144000" cy="6858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461"/>
    <p:restoredTop sz="93350"/>
  </p:normalViewPr>
  <p:slideViewPr>
    <p:cSldViewPr snapToGrid="0" snapToObjects="1">
      <p:cViewPr varScale="1">
        <p:scale>
          <a:sx n="80" d="100"/>
          <a:sy n="80" d="100"/>
        </p:scale>
        <p:origin x="176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A7E0BF-A599-9640-B237-B19E821B0B34}" type="doc">
      <dgm:prSet loTypeId="urn:microsoft.com/office/officeart/2005/8/layout/cycle7" loCatId="" qsTypeId="urn:microsoft.com/office/officeart/2005/8/quickstyle/simple1" qsCatId="simple" csTypeId="urn:microsoft.com/office/officeart/2005/8/colors/accent1_2" csCatId="accent1" phldr="1"/>
      <dgm:spPr/>
      <dgm:t>
        <a:bodyPr/>
        <a:lstStyle/>
        <a:p>
          <a:endParaRPr lang="en-US"/>
        </a:p>
      </dgm:t>
    </dgm:pt>
    <dgm:pt modelId="{4342A4E4-90B6-534E-B16D-D5812E054A95}">
      <dgm:prSet phldrT="[Text]"/>
      <dgm:spPr/>
      <dgm:t>
        <a:bodyPr/>
        <a:lstStyle/>
        <a:p>
          <a:r>
            <a:rPr lang="en-US" dirty="0"/>
            <a:t>Curriculum Design</a:t>
          </a:r>
        </a:p>
      </dgm:t>
    </dgm:pt>
    <dgm:pt modelId="{ECD6FC48-C28D-E944-844F-3FC95714ED03}" type="parTrans" cxnId="{70D847F3-77EF-E34C-A3CC-B47129834A8A}">
      <dgm:prSet/>
      <dgm:spPr/>
      <dgm:t>
        <a:bodyPr/>
        <a:lstStyle/>
        <a:p>
          <a:endParaRPr lang="en-US"/>
        </a:p>
      </dgm:t>
    </dgm:pt>
    <dgm:pt modelId="{64EC2076-BE3E-764B-B671-16F3E43E4D6F}" type="sibTrans" cxnId="{70D847F3-77EF-E34C-A3CC-B47129834A8A}">
      <dgm:prSet/>
      <dgm:spPr/>
      <dgm:t>
        <a:bodyPr/>
        <a:lstStyle/>
        <a:p>
          <a:endParaRPr lang="en-US"/>
        </a:p>
      </dgm:t>
    </dgm:pt>
    <dgm:pt modelId="{8B32BCC3-894C-274D-8107-21434551707C}">
      <dgm:prSet phldrT="[Text]"/>
      <dgm:spPr/>
      <dgm:t>
        <a:bodyPr/>
        <a:lstStyle/>
        <a:p>
          <a:r>
            <a:rPr lang="en-US" dirty="0"/>
            <a:t>Instructional Design</a:t>
          </a:r>
        </a:p>
      </dgm:t>
    </dgm:pt>
    <dgm:pt modelId="{FF4F2179-E9A7-6F4C-847C-1949B6027C14}" type="parTrans" cxnId="{7A57F927-3678-5B4B-BECB-BD6BB085787B}">
      <dgm:prSet/>
      <dgm:spPr/>
      <dgm:t>
        <a:bodyPr/>
        <a:lstStyle/>
        <a:p>
          <a:endParaRPr lang="en-US"/>
        </a:p>
      </dgm:t>
    </dgm:pt>
    <dgm:pt modelId="{82951CDC-7B2B-4D49-9C04-1358AD6903DD}" type="sibTrans" cxnId="{7A57F927-3678-5B4B-BECB-BD6BB085787B}">
      <dgm:prSet/>
      <dgm:spPr/>
      <dgm:t>
        <a:bodyPr/>
        <a:lstStyle/>
        <a:p>
          <a:endParaRPr lang="en-US"/>
        </a:p>
      </dgm:t>
    </dgm:pt>
    <dgm:pt modelId="{1669AED7-7D2A-C441-AC6B-8FEA6FBE2AEB}">
      <dgm:prSet phldrT="[Text]"/>
      <dgm:spPr/>
      <dgm:t>
        <a:bodyPr/>
        <a:lstStyle/>
        <a:p>
          <a:r>
            <a:rPr lang="en-US" dirty="0"/>
            <a:t>Universal Design for Learning</a:t>
          </a:r>
        </a:p>
      </dgm:t>
    </dgm:pt>
    <dgm:pt modelId="{210D23EA-C744-4446-829C-9992068106B5}" type="parTrans" cxnId="{FA75134C-F3B2-6246-9062-6B71FF79363B}">
      <dgm:prSet/>
      <dgm:spPr/>
      <dgm:t>
        <a:bodyPr/>
        <a:lstStyle/>
        <a:p>
          <a:endParaRPr lang="en-US"/>
        </a:p>
      </dgm:t>
    </dgm:pt>
    <dgm:pt modelId="{1A1E3777-AF5C-D94F-8BED-9977066B075E}" type="sibTrans" cxnId="{FA75134C-F3B2-6246-9062-6B71FF79363B}">
      <dgm:prSet/>
      <dgm:spPr/>
      <dgm:t>
        <a:bodyPr/>
        <a:lstStyle/>
        <a:p>
          <a:endParaRPr lang="en-US"/>
        </a:p>
      </dgm:t>
    </dgm:pt>
    <dgm:pt modelId="{A9F9CBEB-ADF6-6A44-A8E2-DBB3C256B2CF}" type="pres">
      <dgm:prSet presAssocID="{8CA7E0BF-A599-9640-B237-B19E821B0B34}" presName="Name0" presStyleCnt="0">
        <dgm:presLayoutVars>
          <dgm:dir/>
          <dgm:resizeHandles val="exact"/>
        </dgm:presLayoutVars>
      </dgm:prSet>
      <dgm:spPr/>
    </dgm:pt>
    <dgm:pt modelId="{5F7862F0-2E3C-E349-BF3E-65E3C3D9142C}" type="pres">
      <dgm:prSet presAssocID="{4342A4E4-90B6-534E-B16D-D5812E054A95}" presName="node" presStyleLbl="node1" presStyleIdx="0" presStyleCnt="3">
        <dgm:presLayoutVars>
          <dgm:bulletEnabled val="1"/>
        </dgm:presLayoutVars>
      </dgm:prSet>
      <dgm:spPr/>
    </dgm:pt>
    <dgm:pt modelId="{E79DBC98-ADF6-634F-BD08-90B0CCC64920}" type="pres">
      <dgm:prSet presAssocID="{64EC2076-BE3E-764B-B671-16F3E43E4D6F}" presName="sibTrans" presStyleLbl="sibTrans2D1" presStyleIdx="0" presStyleCnt="3"/>
      <dgm:spPr/>
    </dgm:pt>
    <dgm:pt modelId="{F0AE4911-53D3-2149-A287-A82EEA7E6A50}" type="pres">
      <dgm:prSet presAssocID="{64EC2076-BE3E-764B-B671-16F3E43E4D6F}" presName="connectorText" presStyleLbl="sibTrans2D1" presStyleIdx="0" presStyleCnt="3"/>
      <dgm:spPr/>
    </dgm:pt>
    <dgm:pt modelId="{4846F3C3-75F3-D249-8624-6648813FEDCC}" type="pres">
      <dgm:prSet presAssocID="{8B32BCC3-894C-274D-8107-21434551707C}" presName="node" presStyleLbl="node1" presStyleIdx="1" presStyleCnt="3" custRadScaleRad="136256" custRadScaleInc="-12713">
        <dgm:presLayoutVars>
          <dgm:bulletEnabled val="1"/>
        </dgm:presLayoutVars>
      </dgm:prSet>
      <dgm:spPr/>
    </dgm:pt>
    <dgm:pt modelId="{65C230BB-3F9A-2046-916A-40FB69136FF6}" type="pres">
      <dgm:prSet presAssocID="{82951CDC-7B2B-4D49-9C04-1358AD6903DD}" presName="sibTrans" presStyleLbl="sibTrans2D1" presStyleIdx="1" presStyleCnt="3"/>
      <dgm:spPr/>
    </dgm:pt>
    <dgm:pt modelId="{A5598E28-A400-5444-926A-21F952434EEC}" type="pres">
      <dgm:prSet presAssocID="{82951CDC-7B2B-4D49-9C04-1358AD6903DD}" presName="connectorText" presStyleLbl="sibTrans2D1" presStyleIdx="1" presStyleCnt="3"/>
      <dgm:spPr/>
    </dgm:pt>
    <dgm:pt modelId="{2F005D80-711D-9246-BA3C-624EC6BE4A6F}" type="pres">
      <dgm:prSet presAssocID="{1669AED7-7D2A-C441-AC6B-8FEA6FBE2AEB}" presName="node" presStyleLbl="node1" presStyleIdx="2" presStyleCnt="3" custRadScaleRad="138402" custRadScaleInc="13321">
        <dgm:presLayoutVars>
          <dgm:bulletEnabled val="1"/>
        </dgm:presLayoutVars>
      </dgm:prSet>
      <dgm:spPr/>
    </dgm:pt>
    <dgm:pt modelId="{6916A2A2-7C1D-DB4F-AE67-59B420842838}" type="pres">
      <dgm:prSet presAssocID="{1A1E3777-AF5C-D94F-8BED-9977066B075E}" presName="sibTrans" presStyleLbl="sibTrans2D1" presStyleIdx="2" presStyleCnt="3"/>
      <dgm:spPr/>
    </dgm:pt>
    <dgm:pt modelId="{ABE686FF-4EF5-EC49-9217-46A8937EFC41}" type="pres">
      <dgm:prSet presAssocID="{1A1E3777-AF5C-D94F-8BED-9977066B075E}" presName="connectorText" presStyleLbl="sibTrans2D1" presStyleIdx="2" presStyleCnt="3"/>
      <dgm:spPr/>
    </dgm:pt>
  </dgm:ptLst>
  <dgm:cxnLst>
    <dgm:cxn modelId="{8FFD1B24-0295-9642-9273-956EAA3F55FA}" type="presOf" srcId="{82951CDC-7B2B-4D49-9C04-1358AD6903DD}" destId="{65C230BB-3F9A-2046-916A-40FB69136FF6}" srcOrd="0" destOrd="0" presId="urn:microsoft.com/office/officeart/2005/8/layout/cycle7"/>
    <dgm:cxn modelId="{7A57F927-3678-5B4B-BECB-BD6BB085787B}" srcId="{8CA7E0BF-A599-9640-B237-B19E821B0B34}" destId="{8B32BCC3-894C-274D-8107-21434551707C}" srcOrd="1" destOrd="0" parTransId="{FF4F2179-E9A7-6F4C-847C-1949B6027C14}" sibTransId="{82951CDC-7B2B-4D49-9C04-1358AD6903DD}"/>
    <dgm:cxn modelId="{DA4CAA3B-4BE0-D64A-AA26-5F5CF19E2B3C}" type="presOf" srcId="{64EC2076-BE3E-764B-B671-16F3E43E4D6F}" destId="{E79DBC98-ADF6-634F-BD08-90B0CCC64920}" srcOrd="0" destOrd="0" presId="urn:microsoft.com/office/officeart/2005/8/layout/cycle7"/>
    <dgm:cxn modelId="{9AC22548-1B3E-EF41-AB3F-775875A2E698}" type="presOf" srcId="{1A1E3777-AF5C-D94F-8BED-9977066B075E}" destId="{ABE686FF-4EF5-EC49-9217-46A8937EFC41}" srcOrd="1" destOrd="0" presId="urn:microsoft.com/office/officeart/2005/8/layout/cycle7"/>
    <dgm:cxn modelId="{FA75134C-F3B2-6246-9062-6B71FF79363B}" srcId="{8CA7E0BF-A599-9640-B237-B19E821B0B34}" destId="{1669AED7-7D2A-C441-AC6B-8FEA6FBE2AEB}" srcOrd="2" destOrd="0" parTransId="{210D23EA-C744-4446-829C-9992068106B5}" sibTransId="{1A1E3777-AF5C-D94F-8BED-9977066B075E}"/>
    <dgm:cxn modelId="{18478A62-E0E0-8E46-8F65-4E18D8B0B8AE}" type="presOf" srcId="{64EC2076-BE3E-764B-B671-16F3E43E4D6F}" destId="{F0AE4911-53D3-2149-A287-A82EEA7E6A50}" srcOrd="1" destOrd="0" presId="urn:microsoft.com/office/officeart/2005/8/layout/cycle7"/>
    <dgm:cxn modelId="{28D68D6B-E170-5B48-89D1-1DE49603332D}" type="presOf" srcId="{1A1E3777-AF5C-D94F-8BED-9977066B075E}" destId="{6916A2A2-7C1D-DB4F-AE67-59B420842838}" srcOrd="0" destOrd="0" presId="urn:microsoft.com/office/officeart/2005/8/layout/cycle7"/>
    <dgm:cxn modelId="{7FD1788F-1D35-EA49-AB41-D67CD21DC50F}" type="presOf" srcId="{8CA7E0BF-A599-9640-B237-B19E821B0B34}" destId="{A9F9CBEB-ADF6-6A44-A8E2-DBB3C256B2CF}" srcOrd="0" destOrd="0" presId="urn:microsoft.com/office/officeart/2005/8/layout/cycle7"/>
    <dgm:cxn modelId="{5B7CBFBC-EB0C-A547-948C-A54FE5186034}" type="presOf" srcId="{8B32BCC3-894C-274D-8107-21434551707C}" destId="{4846F3C3-75F3-D249-8624-6648813FEDCC}" srcOrd="0" destOrd="0" presId="urn:microsoft.com/office/officeart/2005/8/layout/cycle7"/>
    <dgm:cxn modelId="{A43C2CBE-E692-414E-AF02-0E914C91470D}" type="presOf" srcId="{82951CDC-7B2B-4D49-9C04-1358AD6903DD}" destId="{A5598E28-A400-5444-926A-21F952434EEC}" srcOrd="1" destOrd="0" presId="urn:microsoft.com/office/officeart/2005/8/layout/cycle7"/>
    <dgm:cxn modelId="{4EC248C7-16C2-6049-B2CE-6228C5DE834E}" type="presOf" srcId="{1669AED7-7D2A-C441-AC6B-8FEA6FBE2AEB}" destId="{2F005D80-711D-9246-BA3C-624EC6BE4A6F}" srcOrd="0" destOrd="0" presId="urn:microsoft.com/office/officeart/2005/8/layout/cycle7"/>
    <dgm:cxn modelId="{6626F1CF-C64C-744F-94EC-D03EC7D3678B}" type="presOf" srcId="{4342A4E4-90B6-534E-B16D-D5812E054A95}" destId="{5F7862F0-2E3C-E349-BF3E-65E3C3D9142C}" srcOrd="0" destOrd="0" presId="urn:microsoft.com/office/officeart/2005/8/layout/cycle7"/>
    <dgm:cxn modelId="{70D847F3-77EF-E34C-A3CC-B47129834A8A}" srcId="{8CA7E0BF-A599-9640-B237-B19E821B0B34}" destId="{4342A4E4-90B6-534E-B16D-D5812E054A95}" srcOrd="0" destOrd="0" parTransId="{ECD6FC48-C28D-E944-844F-3FC95714ED03}" sibTransId="{64EC2076-BE3E-764B-B671-16F3E43E4D6F}"/>
    <dgm:cxn modelId="{2ADF8A5F-9FC2-3E4B-9DA7-403D4E44F204}" type="presParOf" srcId="{A9F9CBEB-ADF6-6A44-A8E2-DBB3C256B2CF}" destId="{5F7862F0-2E3C-E349-BF3E-65E3C3D9142C}" srcOrd="0" destOrd="0" presId="urn:microsoft.com/office/officeart/2005/8/layout/cycle7"/>
    <dgm:cxn modelId="{0AC2552A-8FBD-D348-BFDE-55BC21910D09}" type="presParOf" srcId="{A9F9CBEB-ADF6-6A44-A8E2-DBB3C256B2CF}" destId="{E79DBC98-ADF6-634F-BD08-90B0CCC64920}" srcOrd="1" destOrd="0" presId="urn:microsoft.com/office/officeart/2005/8/layout/cycle7"/>
    <dgm:cxn modelId="{5AD162CF-128A-0347-858E-FCCF1B8C2897}" type="presParOf" srcId="{E79DBC98-ADF6-634F-BD08-90B0CCC64920}" destId="{F0AE4911-53D3-2149-A287-A82EEA7E6A50}" srcOrd="0" destOrd="0" presId="urn:microsoft.com/office/officeart/2005/8/layout/cycle7"/>
    <dgm:cxn modelId="{8C5CE7B6-706D-774D-93A1-8CD257181221}" type="presParOf" srcId="{A9F9CBEB-ADF6-6A44-A8E2-DBB3C256B2CF}" destId="{4846F3C3-75F3-D249-8624-6648813FEDCC}" srcOrd="2" destOrd="0" presId="urn:microsoft.com/office/officeart/2005/8/layout/cycle7"/>
    <dgm:cxn modelId="{28DF26BD-DC9C-1D4D-8A67-FDFA6D7DCCA4}" type="presParOf" srcId="{A9F9CBEB-ADF6-6A44-A8E2-DBB3C256B2CF}" destId="{65C230BB-3F9A-2046-916A-40FB69136FF6}" srcOrd="3" destOrd="0" presId="urn:microsoft.com/office/officeart/2005/8/layout/cycle7"/>
    <dgm:cxn modelId="{296AD720-79DB-8940-95FF-96BFDB924772}" type="presParOf" srcId="{65C230BB-3F9A-2046-916A-40FB69136FF6}" destId="{A5598E28-A400-5444-926A-21F952434EEC}" srcOrd="0" destOrd="0" presId="urn:microsoft.com/office/officeart/2005/8/layout/cycle7"/>
    <dgm:cxn modelId="{318713A2-6BBB-EF4C-AC2C-800C99A1AE04}" type="presParOf" srcId="{A9F9CBEB-ADF6-6A44-A8E2-DBB3C256B2CF}" destId="{2F005D80-711D-9246-BA3C-624EC6BE4A6F}" srcOrd="4" destOrd="0" presId="urn:microsoft.com/office/officeart/2005/8/layout/cycle7"/>
    <dgm:cxn modelId="{4345CF82-FAE8-4C4E-AC69-7057E1189528}" type="presParOf" srcId="{A9F9CBEB-ADF6-6A44-A8E2-DBB3C256B2CF}" destId="{6916A2A2-7C1D-DB4F-AE67-59B420842838}" srcOrd="5" destOrd="0" presId="urn:microsoft.com/office/officeart/2005/8/layout/cycle7"/>
    <dgm:cxn modelId="{4C10E95E-8C3A-4E42-A3B9-F134552DA7D3}" type="presParOf" srcId="{6916A2A2-7C1D-DB4F-AE67-59B420842838}" destId="{ABE686FF-4EF5-EC49-9217-46A8937EFC41}"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7862F0-2E3C-E349-BF3E-65E3C3D9142C}">
      <dsp:nvSpPr>
        <dsp:cNvPr id="0" name=""/>
        <dsp:cNvSpPr/>
      </dsp:nvSpPr>
      <dsp:spPr>
        <a:xfrm>
          <a:off x="2678906" y="751"/>
          <a:ext cx="1957387" cy="9786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Curriculum Design</a:t>
          </a:r>
        </a:p>
      </dsp:txBody>
      <dsp:txXfrm>
        <a:off x="2707571" y="29416"/>
        <a:ext cx="1900057" cy="921363"/>
      </dsp:txXfrm>
    </dsp:sp>
    <dsp:sp modelId="{E79DBC98-ADF6-634F-BD08-90B0CCC64920}">
      <dsp:nvSpPr>
        <dsp:cNvPr id="0" name=""/>
        <dsp:cNvSpPr/>
      </dsp:nvSpPr>
      <dsp:spPr>
        <a:xfrm rot="2998637">
          <a:off x="3882165" y="1717775"/>
          <a:ext cx="1900474" cy="342542"/>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984928" y="1786283"/>
        <a:ext cx="1694948" cy="205526"/>
      </dsp:txXfrm>
    </dsp:sp>
    <dsp:sp modelId="{4846F3C3-75F3-D249-8624-6648813FEDCC}">
      <dsp:nvSpPr>
        <dsp:cNvPr id="0" name=""/>
        <dsp:cNvSpPr/>
      </dsp:nvSpPr>
      <dsp:spPr>
        <a:xfrm>
          <a:off x="5028511" y="2798649"/>
          <a:ext cx="1957387" cy="9786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Instructional Design</a:t>
          </a:r>
        </a:p>
      </dsp:txBody>
      <dsp:txXfrm>
        <a:off x="5057176" y="2827314"/>
        <a:ext cx="1900057" cy="921363"/>
      </dsp:txXfrm>
    </dsp:sp>
    <dsp:sp modelId="{65C230BB-3F9A-2046-916A-40FB69136FF6}">
      <dsp:nvSpPr>
        <dsp:cNvPr id="0" name=""/>
        <dsp:cNvSpPr/>
      </dsp:nvSpPr>
      <dsp:spPr>
        <a:xfrm rot="10800000">
          <a:off x="2685757" y="3116724"/>
          <a:ext cx="1900474" cy="342542"/>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10800000">
        <a:off x="2788520" y="3185232"/>
        <a:ext cx="1694948" cy="205526"/>
      </dsp:txXfrm>
    </dsp:sp>
    <dsp:sp modelId="{2F005D80-711D-9246-BA3C-624EC6BE4A6F}">
      <dsp:nvSpPr>
        <dsp:cNvPr id="0" name=""/>
        <dsp:cNvSpPr/>
      </dsp:nvSpPr>
      <dsp:spPr>
        <a:xfrm>
          <a:off x="286088" y="2798649"/>
          <a:ext cx="1957387" cy="9786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Universal Design for Learning</a:t>
          </a:r>
        </a:p>
      </dsp:txBody>
      <dsp:txXfrm>
        <a:off x="314753" y="2827314"/>
        <a:ext cx="1900057" cy="921363"/>
      </dsp:txXfrm>
    </dsp:sp>
    <dsp:sp modelId="{6916A2A2-7C1D-DB4F-AE67-59B420842838}">
      <dsp:nvSpPr>
        <dsp:cNvPr id="0" name=""/>
        <dsp:cNvSpPr/>
      </dsp:nvSpPr>
      <dsp:spPr>
        <a:xfrm rot="18632263">
          <a:off x="1510954" y="1717775"/>
          <a:ext cx="1900474" cy="342542"/>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613717" y="1786283"/>
        <a:ext cx="1694948" cy="205526"/>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BB247D-C896-2949-8396-C2F2BC230CF0}" type="datetimeFigureOut">
              <a:rPr lang="en-US" smtClean="0"/>
              <a:t>10/8/19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8C7BE-B673-A340-8FA0-0562C16B8A12}" type="slidenum">
              <a:rPr lang="en-US" smtClean="0"/>
              <a:t>‹#›</a:t>
            </a:fld>
            <a:endParaRPr lang="en-US"/>
          </a:p>
        </p:txBody>
      </p:sp>
    </p:spTree>
    <p:extLst>
      <p:ext uri="{BB962C8B-B14F-4D97-AF65-F5344CB8AC3E}">
        <p14:creationId xmlns:p14="http://schemas.microsoft.com/office/powerpoint/2010/main" val="1221732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BB247D-C896-2949-8396-C2F2BC230CF0}" type="datetimeFigureOut">
              <a:rPr lang="en-US" smtClean="0"/>
              <a:t>10/8/19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8C7BE-B673-A340-8FA0-0562C16B8A12}" type="slidenum">
              <a:rPr lang="en-US" smtClean="0"/>
              <a:t>‹#›</a:t>
            </a:fld>
            <a:endParaRPr lang="en-US"/>
          </a:p>
        </p:txBody>
      </p:sp>
    </p:spTree>
    <p:extLst>
      <p:ext uri="{BB962C8B-B14F-4D97-AF65-F5344CB8AC3E}">
        <p14:creationId xmlns:p14="http://schemas.microsoft.com/office/powerpoint/2010/main" val="1840648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BB247D-C896-2949-8396-C2F2BC230CF0}" type="datetimeFigureOut">
              <a:rPr lang="en-US" smtClean="0"/>
              <a:t>10/8/19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8C7BE-B673-A340-8FA0-0562C16B8A12}" type="slidenum">
              <a:rPr lang="en-US" smtClean="0"/>
              <a:t>‹#›</a:t>
            </a:fld>
            <a:endParaRPr lang="en-US"/>
          </a:p>
        </p:txBody>
      </p:sp>
    </p:spTree>
    <p:extLst>
      <p:ext uri="{BB962C8B-B14F-4D97-AF65-F5344CB8AC3E}">
        <p14:creationId xmlns:p14="http://schemas.microsoft.com/office/powerpoint/2010/main" val="1289529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BB247D-C896-2949-8396-C2F2BC230CF0}" type="datetimeFigureOut">
              <a:rPr lang="en-US" smtClean="0"/>
              <a:t>10/8/19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8C7BE-B673-A340-8FA0-0562C16B8A12}" type="slidenum">
              <a:rPr lang="en-US" smtClean="0"/>
              <a:t>‹#›</a:t>
            </a:fld>
            <a:endParaRPr lang="en-US"/>
          </a:p>
        </p:txBody>
      </p:sp>
    </p:spTree>
    <p:extLst>
      <p:ext uri="{BB962C8B-B14F-4D97-AF65-F5344CB8AC3E}">
        <p14:creationId xmlns:p14="http://schemas.microsoft.com/office/powerpoint/2010/main" val="814016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5BB247D-C896-2949-8396-C2F2BC230CF0}" type="datetimeFigureOut">
              <a:rPr lang="en-US" smtClean="0"/>
              <a:t>10/8/19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48C7BE-B673-A340-8FA0-0562C16B8A12}" type="slidenum">
              <a:rPr lang="en-US" smtClean="0"/>
              <a:t>‹#›</a:t>
            </a:fld>
            <a:endParaRPr lang="en-US"/>
          </a:p>
        </p:txBody>
      </p:sp>
    </p:spTree>
    <p:extLst>
      <p:ext uri="{BB962C8B-B14F-4D97-AF65-F5344CB8AC3E}">
        <p14:creationId xmlns:p14="http://schemas.microsoft.com/office/powerpoint/2010/main" val="3920615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BB247D-C896-2949-8396-C2F2BC230CF0}" type="datetimeFigureOut">
              <a:rPr lang="en-US" smtClean="0"/>
              <a:t>10/8/19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8C7BE-B673-A340-8FA0-0562C16B8A12}" type="slidenum">
              <a:rPr lang="en-US" smtClean="0"/>
              <a:t>‹#›</a:t>
            </a:fld>
            <a:endParaRPr lang="en-US"/>
          </a:p>
        </p:txBody>
      </p:sp>
    </p:spTree>
    <p:extLst>
      <p:ext uri="{BB962C8B-B14F-4D97-AF65-F5344CB8AC3E}">
        <p14:creationId xmlns:p14="http://schemas.microsoft.com/office/powerpoint/2010/main" val="591779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BB247D-C896-2949-8396-C2F2BC230CF0}" type="datetimeFigureOut">
              <a:rPr lang="en-US" smtClean="0"/>
              <a:t>10/8/19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48C7BE-B673-A340-8FA0-0562C16B8A12}" type="slidenum">
              <a:rPr lang="en-US" smtClean="0"/>
              <a:t>‹#›</a:t>
            </a:fld>
            <a:endParaRPr lang="en-US"/>
          </a:p>
        </p:txBody>
      </p:sp>
    </p:spTree>
    <p:extLst>
      <p:ext uri="{BB962C8B-B14F-4D97-AF65-F5344CB8AC3E}">
        <p14:creationId xmlns:p14="http://schemas.microsoft.com/office/powerpoint/2010/main" val="3249044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BB247D-C896-2949-8396-C2F2BC230CF0}" type="datetimeFigureOut">
              <a:rPr lang="en-US" smtClean="0"/>
              <a:t>10/8/19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8C7BE-B673-A340-8FA0-0562C16B8A12}" type="slidenum">
              <a:rPr lang="en-US" smtClean="0"/>
              <a:t>‹#›</a:t>
            </a:fld>
            <a:endParaRPr lang="en-US"/>
          </a:p>
        </p:txBody>
      </p:sp>
    </p:spTree>
    <p:extLst>
      <p:ext uri="{BB962C8B-B14F-4D97-AF65-F5344CB8AC3E}">
        <p14:creationId xmlns:p14="http://schemas.microsoft.com/office/powerpoint/2010/main" val="198526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BB247D-C896-2949-8396-C2F2BC230CF0}" type="datetimeFigureOut">
              <a:rPr lang="en-US" smtClean="0"/>
              <a:t>10/8/19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48C7BE-B673-A340-8FA0-0562C16B8A12}" type="slidenum">
              <a:rPr lang="en-US" smtClean="0"/>
              <a:t>‹#›</a:t>
            </a:fld>
            <a:endParaRPr lang="en-US"/>
          </a:p>
        </p:txBody>
      </p:sp>
    </p:spTree>
    <p:extLst>
      <p:ext uri="{BB962C8B-B14F-4D97-AF65-F5344CB8AC3E}">
        <p14:creationId xmlns:p14="http://schemas.microsoft.com/office/powerpoint/2010/main" val="879781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5BB247D-C896-2949-8396-C2F2BC230CF0}" type="datetimeFigureOut">
              <a:rPr lang="en-US" smtClean="0"/>
              <a:t>10/8/19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8C7BE-B673-A340-8FA0-0562C16B8A12}" type="slidenum">
              <a:rPr lang="en-US" smtClean="0"/>
              <a:t>‹#›</a:t>
            </a:fld>
            <a:endParaRPr lang="en-US"/>
          </a:p>
        </p:txBody>
      </p:sp>
    </p:spTree>
    <p:extLst>
      <p:ext uri="{BB962C8B-B14F-4D97-AF65-F5344CB8AC3E}">
        <p14:creationId xmlns:p14="http://schemas.microsoft.com/office/powerpoint/2010/main" val="2689439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5BB247D-C896-2949-8396-C2F2BC230CF0}" type="datetimeFigureOut">
              <a:rPr lang="en-US" smtClean="0"/>
              <a:t>10/8/19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48C7BE-B673-A340-8FA0-0562C16B8A12}" type="slidenum">
              <a:rPr lang="en-US" smtClean="0"/>
              <a:t>‹#›</a:t>
            </a:fld>
            <a:endParaRPr lang="en-US"/>
          </a:p>
        </p:txBody>
      </p:sp>
    </p:spTree>
    <p:extLst>
      <p:ext uri="{BB962C8B-B14F-4D97-AF65-F5344CB8AC3E}">
        <p14:creationId xmlns:p14="http://schemas.microsoft.com/office/powerpoint/2010/main" val="2717438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BB247D-C896-2949-8396-C2F2BC230CF0}" type="datetimeFigureOut">
              <a:rPr lang="en-US" smtClean="0"/>
              <a:t>10/8/19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48C7BE-B673-A340-8FA0-0562C16B8A12}" type="slidenum">
              <a:rPr lang="en-US" smtClean="0"/>
              <a:t>‹#›</a:t>
            </a:fld>
            <a:endParaRPr lang="en-US"/>
          </a:p>
        </p:txBody>
      </p:sp>
    </p:spTree>
    <p:extLst>
      <p:ext uri="{BB962C8B-B14F-4D97-AF65-F5344CB8AC3E}">
        <p14:creationId xmlns:p14="http://schemas.microsoft.com/office/powerpoint/2010/main" val="21446741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EA67A2E1-0213-7245-94B6-627407E55444}"/>
              </a:ext>
            </a:extLst>
          </p:cNvPr>
          <p:cNvGraphicFramePr/>
          <p:nvPr>
            <p:extLst/>
          </p:nvPr>
        </p:nvGraphicFramePr>
        <p:xfrm>
          <a:off x="1164772" y="1804308"/>
          <a:ext cx="7315200" cy="37773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 name="TextBox 19">
            <a:extLst>
              <a:ext uri="{FF2B5EF4-FFF2-40B4-BE49-F238E27FC236}">
                <a16:creationId xmlns:a16="http://schemas.microsoft.com/office/drawing/2014/main" id="{85A6EA72-6FAB-D94D-8E15-61B55E60115A}"/>
              </a:ext>
            </a:extLst>
          </p:cNvPr>
          <p:cNvSpPr txBox="1"/>
          <p:nvPr/>
        </p:nvSpPr>
        <p:spPr>
          <a:xfrm>
            <a:off x="-605113" y="181681"/>
            <a:ext cx="4759917" cy="646331"/>
          </a:xfrm>
          <a:prstGeom prst="rect">
            <a:avLst/>
          </a:prstGeom>
          <a:noFill/>
        </p:spPr>
        <p:txBody>
          <a:bodyPr wrap="square" rtlCol="0">
            <a:spAutoFit/>
          </a:bodyPr>
          <a:lstStyle/>
          <a:p>
            <a:pPr algn="ctr"/>
            <a:r>
              <a:rPr lang="en-US" b="1" dirty="0"/>
              <a:t>How do we change the system?</a:t>
            </a:r>
          </a:p>
          <a:p>
            <a:pPr algn="ctr"/>
            <a:r>
              <a:rPr lang="en-US" b="1" dirty="0"/>
              <a:t>Design with Equity in Mind</a:t>
            </a:r>
            <a:endParaRPr lang="en-US" dirty="0"/>
          </a:p>
        </p:txBody>
      </p:sp>
      <p:sp>
        <p:nvSpPr>
          <p:cNvPr id="8" name="TextBox 7">
            <a:extLst>
              <a:ext uri="{FF2B5EF4-FFF2-40B4-BE49-F238E27FC236}">
                <a16:creationId xmlns:a16="http://schemas.microsoft.com/office/drawing/2014/main" id="{A3F02F37-5439-4C41-9FE1-254E154B0673}"/>
              </a:ext>
            </a:extLst>
          </p:cNvPr>
          <p:cNvSpPr txBox="1"/>
          <p:nvPr/>
        </p:nvSpPr>
        <p:spPr>
          <a:xfrm>
            <a:off x="3972911" y="1528916"/>
            <a:ext cx="1679370" cy="300082"/>
          </a:xfrm>
          <a:prstGeom prst="rect">
            <a:avLst/>
          </a:prstGeom>
          <a:noFill/>
        </p:spPr>
        <p:txBody>
          <a:bodyPr wrap="none" rtlCol="0">
            <a:spAutoFit/>
          </a:bodyPr>
          <a:lstStyle/>
          <a:p>
            <a:r>
              <a:rPr lang="en-US" sz="1350" dirty="0"/>
              <a:t>Where are we going?</a:t>
            </a:r>
          </a:p>
        </p:txBody>
      </p:sp>
      <p:sp>
        <p:nvSpPr>
          <p:cNvPr id="59" name="Rectangle 58">
            <a:extLst>
              <a:ext uri="{FF2B5EF4-FFF2-40B4-BE49-F238E27FC236}">
                <a16:creationId xmlns:a16="http://schemas.microsoft.com/office/drawing/2014/main" id="{D7959F0D-ADE7-2046-8311-BC763BC37D31}"/>
              </a:ext>
            </a:extLst>
          </p:cNvPr>
          <p:cNvSpPr/>
          <p:nvPr/>
        </p:nvSpPr>
        <p:spPr>
          <a:xfrm>
            <a:off x="4030720" y="3728629"/>
            <a:ext cx="1645876" cy="553998"/>
          </a:xfrm>
          <a:prstGeom prst="rect">
            <a:avLst/>
          </a:prstGeom>
        </p:spPr>
        <p:txBody>
          <a:bodyPr wrap="square">
            <a:spAutoFit/>
          </a:bodyPr>
          <a:lstStyle/>
          <a:p>
            <a:r>
              <a:rPr lang="en-US" sz="3000" b="1" dirty="0"/>
              <a:t>Students</a:t>
            </a:r>
            <a:endParaRPr lang="en-US" sz="3000" dirty="0"/>
          </a:p>
        </p:txBody>
      </p:sp>
      <p:sp>
        <p:nvSpPr>
          <p:cNvPr id="61" name="TextBox 60">
            <a:extLst>
              <a:ext uri="{FF2B5EF4-FFF2-40B4-BE49-F238E27FC236}">
                <a16:creationId xmlns:a16="http://schemas.microsoft.com/office/drawing/2014/main" id="{F9AA2286-6295-A145-AA55-A86768AD2219}"/>
              </a:ext>
            </a:extLst>
          </p:cNvPr>
          <p:cNvSpPr txBox="1"/>
          <p:nvPr/>
        </p:nvSpPr>
        <p:spPr>
          <a:xfrm>
            <a:off x="4154804" y="4147014"/>
            <a:ext cx="1364476" cy="248209"/>
          </a:xfrm>
          <a:prstGeom prst="rect">
            <a:avLst/>
          </a:prstGeom>
          <a:noFill/>
        </p:spPr>
        <p:txBody>
          <a:bodyPr wrap="none" rtlCol="0">
            <a:spAutoFit/>
          </a:bodyPr>
          <a:lstStyle/>
          <a:p>
            <a:r>
              <a:rPr lang="en-US" sz="1013" dirty="0"/>
              <a:t>Who are the learners?</a:t>
            </a:r>
          </a:p>
        </p:txBody>
      </p:sp>
      <p:sp>
        <p:nvSpPr>
          <p:cNvPr id="62" name="TextBox 61">
            <a:extLst>
              <a:ext uri="{FF2B5EF4-FFF2-40B4-BE49-F238E27FC236}">
                <a16:creationId xmlns:a16="http://schemas.microsoft.com/office/drawing/2014/main" id="{74C0CDAA-6669-E240-A76D-92785D6CC8C2}"/>
              </a:ext>
            </a:extLst>
          </p:cNvPr>
          <p:cNvSpPr txBox="1"/>
          <p:nvPr/>
        </p:nvSpPr>
        <p:spPr>
          <a:xfrm>
            <a:off x="6284173" y="5601812"/>
            <a:ext cx="1956689" cy="300082"/>
          </a:xfrm>
          <a:prstGeom prst="rect">
            <a:avLst/>
          </a:prstGeom>
          <a:noFill/>
        </p:spPr>
        <p:txBody>
          <a:bodyPr wrap="none" rtlCol="0">
            <a:spAutoFit/>
          </a:bodyPr>
          <a:lstStyle/>
          <a:p>
            <a:r>
              <a:rPr lang="en-US" sz="1350" dirty="0"/>
              <a:t>How will we teach them?</a:t>
            </a:r>
          </a:p>
        </p:txBody>
      </p:sp>
      <p:sp>
        <p:nvSpPr>
          <p:cNvPr id="64" name="TextBox 63">
            <a:extLst>
              <a:ext uri="{FF2B5EF4-FFF2-40B4-BE49-F238E27FC236}">
                <a16:creationId xmlns:a16="http://schemas.microsoft.com/office/drawing/2014/main" id="{287D49E9-68F1-8F4A-A535-623B9E16540D}"/>
              </a:ext>
            </a:extLst>
          </p:cNvPr>
          <p:cNvSpPr txBox="1"/>
          <p:nvPr/>
        </p:nvSpPr>
        <p:spPr>
          <a:xfrm>
            <a:off x="1409539" y="5581650"/>
            <a:ext cx="2117246" cy="300082"/>
          </a:xfrm>
          <a:prstGeom prst="rect">
            <a:avLst/>
          </a:prstGeom>
          <a:noFill/>
        </p:spPr>
        <p:txBody>
          <a:bodyPr wrap="none" rtlCol="0">
            <a:spAutoFit/>
          </a:bodyPr>
          <a:lstStyle/>
          <a:p>
            <a:r>
              <a:rPr lang="en-US" sz="1350" dirty="0"/>
              <a:t>How will we support them?</a:t>
            </a:r>
          </a:p>
        </p:txBody>
      </p:sp>
      <p:sp>
        <p:nvSpPr>
          <p:cNvPr id="65" name="TextBox 64">
            <a:extLst>
              <a:ext uri="{FF2B5EF4-FFF2-40B4-BE49-F238E27FC236}">
                <a16:creationId xmlns:a16="http://schemas.microsoft.com/office/drawing/2014/main" id="{8ADBD19C-FA7A-2547-A488-8514B07655AB}"/>
              </a:ext>
            </a:extLst>
          </p:cNvPr>
          <p:cNvSpPr txBox="1"/>
          <p:nvPr/>
        </p:nvSpPr>
        <p:spPr>
          <a:xfrm rot="18703698">
            <a:off x="2833099" y="3538532"/>
            <a:ext cx="1620440" cy="248209"/>
          </a:xfrm>
          <a:prstGeom prst="rect">
            <a:avLst/>
          </a:prstGeom>
          <a:noFill/>
        </p:spPr>
        <p:txBody>
          <a:bodyPr wrap="square" rtlCol="0">
            <a:spAutoFit/>
          </a:bodyPr>
          <a:lstStyle/>
          <a:p>
            <a:pPr algn="ctr"/>
            <a:r>
              <a:rPr lang="en-US" sz="1013" dirty="0"/>
              <a:t>Adjustable Curriculum</a:t>
            </a:r>
          </a:p>
        </p:txBody>
      </p:sp>
      <p:sp>
        <p:nvSpPr>
          <p:cNvPr id="66" name="TextBox 65">
            <a:extLst>
              <a:ext uri="{FF2B5EF4-FFF2-40B4-BE49-F238E27FC236}">
                <a16:creationId xmlns:a16="http://schemas.microsoft.com/office/drawing/2014/main" id="{766856F7-C387-1C4C-924C-77ACC2D7ED13}"/>
              </a:ext>
            </a:extLst>
          </p:cNvPr>
          <p:cNvSpPr txBox="1"/>
          <p:nvPr/>
        </p:nvSpPr>
        <p:spPr>
          <a:xfrm>
            <a:off x="4038443" y="4962000"/>
            <a:ext cx="1644884" cy="248209"/>
          </a:xfrm>
          <a:prstGeom prst="rect">
            <a:avLst/>
          </a:prstGeom>
          <a:noFill/>
        </p:spPr>
        <p:txBody>
          <a:bodyPr wrap="square" rtlCol="0">
            <a:spAutoFit/>
          </a:bodyPr>
          <a:lstStyle/>
          <a:p>
            <a:pPr algn="ctr"/>
            <a:r>
              <a:rPr lang="en-US" sz="1013" dirty="0"/>
              <a:t>Adjustable Supports</a:t>
            </a:r>
          </a:p>
        </p:txBody>
      </p:sp>
      <p:sp>
        <p:nvSpPr>
          <p:cNvPr id="67" name="TextBox 66">
            <a:extLst>
              <a:ext uri="{FF2B5EF4-FFF2-40B4-BE49-F238E27FC236}">
                <a16:creationId xmlns:a16="http://schemas.microsoft.com/office/drawing/2014/main" id="{0A0BD133-9E2E-E443-A2E8-F2147BD93E69}"/>
              </a:ext>
            </a:extLst>
          </p:cNvPr>
          <p:cNvSpPr txBox="1"/>
          <p:nvPr/>
        </p:nvSpPr>
        <p:spPr>
          <a:xfrm rot="3035780">
            <a:off x="5199580" y="3579759"/>
            <a:ext cx="1649063" cy="248209"/>
          </a:xfrm>
          <a:prstGeom prst="rect">
            <a:avLst/>
          </a:prstGeom>
          <a:noFill/>
        </p:spPr>
        <p:txBody>
          <a:bodyPr wrap="square" rtlCol="0">
            <a:spAutoFit/>
          </a:bodyPr>
          <a:lstStyle/>
          <a:p>
            <a:pPr algn="ctr"/>
            <a:r>
              <a:rPr lang="en-US" sz="1013" dirty="0"/>
              <a:t>Adjustable Assessment</a:t>
            </a:r>
          </a:p>
        </p:txBody>
      </p:sp>
      <p:sp>
        <p:nvSpPr>
          <p:cNvPr id="12" name="TextBox 11">
            <a:extLst>
              <a:ext uri="{FF2B5EF4-FFF2-40B4-BE49-F238E27FC236}">
                <a16:creationId xmlns:a16="http://schemas.microsoft.com/office/drawing/2014/main" id="{7BB9CE6F-4F60-E44E-8DAA-92901EA349B9}"/>
              </a:ext>
            </a:extLst>
          </p:cNvPr>
          <p:cNvSpPr txBox="1"/>
          <p:nvPr/>
        </p:nvSpPr>
        <p:spPr>
          <a:xfrm rot="18675293">
            <a:off x="2498754" y="3386115"/>
            <a:ext cx="1696298" cy="253916"/>
          </a:xfrm>
          <a:prstGeom prst="rect">
            <a:avLst/>
          </a:prstGeom>
          <a:noFill/>
        </p:spPr>
        <p:txBody>
          <a:bodyPr wrap="none" rtlCol="0">
            <a:spAutoFit/>
          </a:bodyPr>
          <a:lstStyle/>
          <a:p>
            <a:r>
              <a:rPr lang="en-US" sz="1050" dirty="0"/>
              <a:t>Student choice of challenge</a:t>
            </a:r>
          </a:p>
        </p:txBody>
      </p:sp>
      <p:sp>
        <p:nvSpPr>
          <p:cNvPr id="13" name="TextBox 12">
            <a:extLst>
              <a:ext uri="{FF2B5EF4-FFF2-40B4-BE49-F238E27FC236}">
                <a16:creationId xmlns:a16="http://schemas.microsoft.com/office/drawing/2014/main" id="{91A0FFF0-EA9C-0747-BC24-E8A5D4042A90}"/>
              </a:ext>
            </a:extLst>
          </p:cNvPr>
          <p:cNvSpPr txBox="1"/>
          <p:nvPr/>
        </p:nvSpPr>
        <p:spPr>
          <a:xfrm rot="2983168">
            <a:off x="5451254" y="3375771"/>
            <a:ext cx="1665841" cy="253916"/>
          </a:xfrm>
          <a:prstGeom prst="rect">
            <a:avLst/>
          </a:prstGeom>
          <a:noFill/>
        </p:spPr>
        <p:txBody>
          <a:bodyPr wrap="none" rtlCol="0">
            <a:spAutoFit/>
          </a:bodyPr>
          <a:lstStyle/>
          <a:p>
            <a:r>
              <a:rPr lang="en-US" sz="1050" dirty="0"/>
              <a:t>Student choice of evidence</a:t>
            </a:r>
          </a:p>
        </p:txBody>
      </p:sp>
      <p:sp>
        <p:nvSpPr>
          <p:cNvPr id="14" name="TextBox 13">
            <a:extLst>
              <a:ext uri="{FF2B5EF4-FFF2-40B4-BE49-F238E27FC236}">
                <a16:creationId xmlns:a16="http://schemas.microsoft.com/office/drawing/2014/main" id="{BC2FF773-2B19-0148-B02F-A304C4FEBE7C}"/>
              </a:ext>
            </a:extLst>
          </p:cNvPr>
          <p:cNvSpPr txBox="1"/>
          <p:nvPr/>
        </p:nvSpPr>
        <p:spPr>
          <a:xfrm>
            <a:off x="3972911" y="5264740"/>
            <a:ext cx="1718740" cy="253916"/>
          </a:xfrm>
          <a:prstGeom prst="rect">
            <a:avLst/>
          </a:prstGeom>
          <a:noFill/>
        </p:spPr>
        <p:txBody>
          <a:bodyPr wrap="none" rtlCol="0">
            <a:spAutoFit/>
          </a:bodyPr>
          <a:lstStyle/>
          <a:p>
            <a:r>
              <a:rPr lang="en-US" sz="1050" dirty="0"/>
              <a:t>Student choice of Strategies</a:t>
            </a:r>
          </a:p>
        </p:txBody>
      </p:sp>
      <p:sp>
        <p:nvSpPr>
          <p:cNvPr id="15" name="TextBox 14">
            <a:extLst>
              <a:ext uri="{FF2B5EF4-FFF2-40B4-BE49-F238E27FC236}">
                <a16:creationId xmlns:a16="http://schemas.microsoft.com/office/drawing/2014/main" id="{F132D10E-CE24-0C4C-847B-FB73ECCADB73}"/>
              </a:ext>
            </a:extLst>
          </p:cNvPr>
          <p:cNvSpPr txBox="1"/>
          <p:nvPr/>
        </p:nvSpPr>
        <p:spPr>
          <a:xfrm>
            <a:off x="7822580" y="54723"/>
            <a:ext cx="1314784" cy="253916"/>
          </a:xfrm>
          <a:prstGeom prst="rect">
            <a:avLst/>
          </a:prstGeom>
          <a:noFill/>
        </p:spPr>
        <p:txBody>
          <a:bodyPr wrap="none" rtlCol="0">
            <a:spAutoFit/>
          </a:bodyPr>
          <a:lstStyle/>
          <a:p>
            <a:r>
              <a:rPr lang="en-US" sz="1050" dirty="0"/>
              <a:t>Shelley Moore, 2019</a:t>
            </a:r>
          </a:p>
        </p:txBody>
      </p:sp>
    </p:spTree>
    <p:extLst>
      <p:ext uri="{BB962C8B-B14F-4D97-AF65-F5344CB8AC3E}">
        <p14:creationId xmlns:p14="http://schemas.microsoft.com/office/powerpoint/2010/main" val="537595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9D29E04-99D4-8E46-BD3B-5B77A3EB5686}"/>
              </a:ext>
            </a:extLst>
          </p:cNvPr>
          <p:cNvGraphicFramePr>
            <a:graphicFrameLocks noGrp="1"/>
          </p:cNvGraphicFramePr>
          <p:nvPr/>
        </p:nvGraphicFramePr>
        <p:xfrm>
          <a:off x="201477" y="257852"/>
          <a:ext cx="8787538" cy="6346799"/>
        </p:xfrm>
        <a:graphic>
          <a:graphicData uri="http://schemas.openxmlformats.org/drawingml/2006/table">
            <a:tbl>
              <a:tblPr firstRow="1" bandRow="1">
                <a:tableStyleId>{5940675A-B579-460E-94D1-54222C63F5DA}</a:tableStyleId>
              </a:tblPr>
              <a:tblGrid>
                <a:gridCol w="2647740">
                  <a:extLst>
                    <a:ext uri="{9D8B030D-6E8A-4147-A177-3AD203B41FA5}">
                      <a16:colId xmlns:a16="http://schemas.microsoft.com/office/drawing/2014/main" val="2977809659"/>
                    </a:ext>
                  </a:extLst>
                </a:gridCol>
                <a:gridCol w="281439">
                  <a:extLst>
                    <a:ext uri="{9D8B030D-6E8A-4147-A177-3AD203B41FA5}">
                      <a16:colId xmlns:a16="http://schemas.microsoft.com/office/drawing/2014/main" val="3181348505"/>
                    </a:ext>
                  </a:extLst>
                </a:gridCol>
                <a:gridCol w="2929180">
                  <a:extLst>
                    <a:ext uri="{9D8B030D-6E8A-4147-A177-3AD203B41FA5}">
                      <a16:colId xmlns:a16="http://schemas.microsoft.com/office/drawing/2014/main" val="1943556915"/>
                    </a:ext>
                  </a:extLst>
                </a:gridCol>
                <a:gridCol w="2929179">
                  <a:extLst>
                    <a:ext uri="{9D8B030D-6E8A-4147-A177-3AD203B41FA5}">
                      <a16:colId xmlns:a16="http://schemas.microsoft.com/office/drawing/2014/main" val="1701124021"/>
                    </a:ext>
                  </a:extLst>
                </a:gridCol>
              </a:tblGrid>
              <a:tr h="281436">
                <a:tc gridSpan="2">
                  <a:txBody>
                    <a:bodyPr/>
                    <a:lstStyle/>
                    <a:p>
                      <a:r>
                        <a:rPr lang="en-US" sz="1200" b="0" u="none" dirty="0">
                          <a:latin typeface="+mn-lt"/>
                        </a:rPr>
                        <a:t>Class Review for: Industrial Design</a:t>
                      </a:r>
                    </a:p>
                  </a:txBody>
                  <a:tcPr marL="68580" marR="68580" marT="34290" marB="34290">
                    <a:solidFill>
                      <a:schemeClr val="bg1">
                        <a:lumMod val="75000"/>
                      </a:schemeClr>
                    </a:solidFill>
                  </a:tcPr>
                </a:tc>
                <a:tc hMerge="1">
                  <a:txBody>
                    <a:bodyPr/>
                    <a:lstStyle/>
                    <a:p>
                      <a:endParaRPr lang="en-US" sz="1200" b="0" u="none" dirty="0">
                        <a:latin typeface="+mn-lt"/>
                      </a:endParaRPr>
                    </a:p>
                  </a:txBody>
                  <a:tcPr marL="68580" marR="68580" marT="34290" marB="34290">
                    <a:solidFill>
                      <a:schemeClr val="bg1">
                        <a:lumMod val="75000"/>
                      </a:schemeClr>
                    </a:solidFill>
                  </a:tcPr>
                </a:tc>
                <a:tc>
                  <a:txBody>
                    <a:bodyPr/>
                    <a:lstStyle/>
                    <a:p>
                      <a:r>
                        <a:rPr lang="en-US" sz="1200" b="0" u="none" dirty="0">
                          <a:latin typeface="+mn-lt"/>
                        </a:rPr>
                        <a:t>Teacher: Mr. Harmon EA: Mr. Fraser</a:t>
                      </a:r>
                    </a:p>
                  </a:txBody>
                  <a:tcPr marL="68580" marR="68580" marT="34290" marB="34290">
                    <a:solidFill>
                      <a:schemeClr val="bg1">
                        <a:lumMod val="75000"/>
                      </a:schemeClr>
                    </a:solidFill>
                  </a:tcPr>
                </a:tc>
                <a:tc>
                  <a:txBody>
                    <a:bodyPr/>
                    <a:lstStyle/>
                    <a:p>
                      <a:r>
                        <a:rPr lang="en-US" sz="1200" b="0" u="none" dirty="0">
                          <a:latin typeface="+mn-lt"/>
                        </a:rPr>
                        <a:t>Date: October, 2019</a:t>
                      </a:r>
                    </a:p>
                  </a:txBody>
                  <a:tcPr marL="68580" marR="68580" marT="34290" marB="34290">
                    <a:solidFill>
                      <a:schemeClr val="bg1">
                        <a:lumMod val="75000"/>
                      </a:schemeClr>
                    </a:solidFill>
                  </a:tcPr>
                </a:tc>
                <a:extLst>
                  <a:ext uri="{0D108BD9-81ED-4DB2-BD59-A6C34878D82A}">
                    <a16:rowId xmlns:a16="http://schemas.microsoft.com/office/drawing/2014/main" val="2368240087"/>
                  </a:ext>
                </a:extLst>
              </a:tr>
              <a:tr h="296960">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u="none" dirty="0">
                          <a:latin typeface="+mn-lt"/>
                          <a:cs typeface="Arial" panose="020B0604020202020204" pitchFamily="34" charset="0"/>
                        </a:rPr>
                        <a:t>I can plan for my students by getting to know the:</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dirty="0"/>
                    </a:p>
                  </a:txBody>
                  <a:tcPr/>
                </a:tc>
                <a:tc hMerge="1">
                  <a:txBody>
                    <a:bodyPr/>
                    <a:lstStyle/>
                    <a:p>
                      <a:endParaRPr lang="en-US" dirty="0"/>
                    </a:p>
                  </a:txBody>
                  <a:tcPr/>
                </a:tc>
                <a:extLst>
                  <a:ext uri="{0D108BD9-81ED-4DB2-BD59-A6C34878D82A}">
                    <a16:rowId xmlns:a16="http://schemas.microsoft.com/office/drawing/2014/main" val="180827165"/>
                  </a:ext>
                </a:extLst>
              </a:tr>
              <a:tr h="2969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none" dirty="0">
                          <a:latin typeface="+mn-lt"/>
                        </a:rPr>
                        <a:t>Interests of the class</a:t>
                      </a:r>
                    </a:p>
                  </a:txBody>
                  <a:tcPr marL="68580" marR="68580" marT="34290" marB="34290">
                    <a:solidFill>
                      <a:schemeClr val="bg1">
                        <a:lumMod val="85000"/>
                      </a:schemeClr>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none">
                          <a:latin typeface="+mn-lt"/>
                        </a:rPr>
                        <a:t>Classroom Strengths</a:t>
                      </a:r>
                      <a:endParaRPr lang="en-US" sz="1200" b="1" u="none" dirty="0">
                        <a:latin typeface="+mn-lt"/>
                      </a:endParaRPr>
                    </a:p>
                  </a:txBody>
                  <a:tcPr marL="68580" marR="68580" marT="34290" marB="34290">
                    <a:solidFill>
                      <a:schemeClr val="bg1">
                        <a:lumMod val="85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u="none" dirty="0">
                          <a:latin typeface="+mn-lt"/>
                        </a:rPr>
                        <a:t>Classroom Strengths</a:t>
                      </a:r>
                    </a:p>
                  </a:txBody>
                  <a:tcPr marL="68580" marR="68580" marT="34290" marB="34290">
                    <a:solidFill>
                      <a:schemeClr val="bg1">
                        <a:lumMod val="85000"/>
                      </a:schemeClr>
                    </a:solidFill>
                  </a:tcPr>
                </a:tc>
                <a:tc>
                  <a:txBody>
                    <a:bodyPr/>
                    <a:lstStyle/>
                    <a:p>
                      <a:pPr algn="ctr"/>
                      <a:r>
                        <a:rPr lang="en-US" sz="1200" b="1" u="none" dirty="0">
                          <a:latin typeface="+mn-lt"/>
                        </a:rPr>
                        <a:t>Classroom Stretches</a:t>
                      </a:r>
                    </a:p>
                  </a:txBody>
                  <a:tcPr marL="68580" marR="68580" marT="34290" marB="34290">
                    <a:solidFill>
                      <a:schemeClr val="bg1">
                        <a:lumMod val="85000"/>
                      </a:schemeClr>
                    </a:solidFill>
                  </a:tcPr>
                </a:tc>
                <a:extLst>
                  <a:ext uri="{0D108BD9-81ED-4DB2-BD59-A6C34878D82A}">
                    <a16:rowId xmlns:a16="http://schemas.microsoft.com/office/drawing/2014/main" val="3801171011"/>
                  </a:ext>
                </a:extLst>
              </a:tr>
              <a:tr h="760254">
                <a:tc>
                  <a:txBody>
                    <a:bodyPr/>
                    <a:lstStyle/>
                    <a:p>
                      <a:r>
                        <a:rPr lang="en-US" sz="1200" b="0" u="none" dirty="0">
                          <a:latin typeface="+mn-lt"/>
                        </a:rPr>
                        <a:t>- collaborative, group work, hands on activities, technology, media, trucks, fishing, identify, rural life, maple ridge, skate boarding, music, social, building and bashing, battle bots, proud of their success, blowing stuff up</a:t>
                      </a:r>
                    </a:p>
                  </a:txBody>
                  <a:tcPr marL="68580" marR="68580" marT="34290" marB="34290"/>
                </a:tc>
                <a:tc gridSpan="2">
                  <a:txBody>
                    <a:bodyPr/>
                    <a:lstStyle/>
                    <a:p>
                      <a:r>
                        <a:rPr lang="en-US" sz="1200" b="0" u="none" dirty="0">
                          <a:latin typeface="+mn-lt"/>
                        </a:rPr>
                        <a:t>- Working together, proficient, good with their hands and using tools, background knowledge, eager to learn, connects to their life, relevant, chose this class, they want to be here, huge buy in, so nice, inclusive of each other, compliment each others strengths, diverse skill set, taking risks if there are alone, independent, no right answer, everyone can be successful, competition</a:t>
                      </a:r>
                    </a:p>
                  </a:txBody>
                  <a:tcPr marL="68580" marR="68580" marT="34290" marB="34290"/>
                </a:tc>
                <a:tc hMerge="1">
                  <a:txBody>
                    <a:bodyPr/>
                    <a:lstStyle/>
                    <a:p>
                      <a:r>
                        <a:rPr lang="en-US" sz="1200" b="0" u="none" dirty="0">
                          <a:latin typeface="+mn-lt"/>
                        </a:rPr>
                        <a:t>- Working together, proficient, good with their hands and using tools, background knowledge, eager to learn, connects to their life, relevant, chose this class, they want to be here, huge buy in, so nice, inclusive of each other, compliment each others strengths, diverse skill set, taking risks if there are alone, independent, no right answer, everyone can be successful, competition</a:t>
                      </a:r>
                    </a:p>
                  </a:txBody>
                  <a:tcPr marL="68580" marR="68580" marT="34290" marB="34290"/>
                </a:tc>
                <a:tc>
                  <a:txBody>
                    <a:bodyPr/>
                    <a:lstStyle/>
                    <a:p>
                      <a:r>
                        <a:rPr lang="en-US" sz="1200" b="0" u="none" dirty="0">
                          <a:latin typeface="+mn-lt"/>
                        </a:rPr>
                        <a:t>- organization, task management, connecting skills in industrial design to other contexts (e.g. math skills), cautious risk takers, aware of not being successful in front of others, their macho/bravado image</a:t>
                      </a:r>
                    </a:p>
                  </a:txBody>
                  <a:tcPr marL="68580" marR="68580" marT="34290" marB="34290"/>
                </a:tc>
                <a:extLst>
                  <a:ext uri="{0D108BD9-81ED-4DB2-BD59-A6C34878D82A}">
                    <a16:rowId xmlns:a16="http://schemas.microsoft.com/office/drawing/2014/main" val="1313335872"/>
                  </a:ext>
                </a:extLst>
              </a:tr>
              <a:tr h="296960">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dirty="0">
                          <a:latin typeface="+mn-lt"/>
                          <a:cs typeface="Arial" panose="020B0604020202020204" pitchFamily="34" charset="0"/>
                        </a:rPr>
                        <a:t>Based on the interests, strengths and stretches of this class, one goal(s) for these I have for this class is:</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942897149"/>
                  </a:ext>
                </a:extLst>
              </a:tr>
              <a:tr h="179426">
                <a:tc gridSpan="4">
                  <a:txBody>
                    <a:bodyPr/>
                    <a:lstStyle/>
                    <a:p>
                      <a:r>
                        <a:rPr lang="en-US" sz="1200" b="1" u="none" dirty="0">
                          <a:latin typeface="+mn-lt"/>
                        </a:rPr>
                        <a:t>The BIG goal I have for this class: </a:t>
                      </a:r>
                      <a:r>
                        <a:rPr lang="en-US" sz="1200" b="0" u="none" dirty="0">
                          <a:latin typeface="+mn-lt"/>
                        </a:rPr>
                        <a:t>I want these kids to be able to manage tasks and time, so that they will be more focused on their learning on the task at hand, I want them to not be afraid to try new things, work new people, build community</a:t>
                      </a:r>
                    </a:p>
                  </a:txBody>
                  <a:tcPr marL="68580" marR="68580" marT="34290" marB="34290">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28701409"/>
                  </a:ext>
                </a:extLst>
              </a:tr>
              <a:tr h="29696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dirty="0">
                          <a:latin typeface="+mn-lt"/>
                          <a:cs typeface="Arial" panose="020B0604020202020204" pitchFamily="34" charset="0"/>
                        </a:rPr>
                        <a:t>I can meet this goal(s) by making a plan:</a:t>
                      </a:r>
                    </a:p>
                  </a:txBody>
                  <a:tcPr marL="68580" marR="68580" marT="34290" marB="34290">
                    <a:solidFill>
                      <a:schemeClr val="accent6">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u="none" dirty="0">
                        <a:latin typeface="+mn-lt"/>
                        <a:cs typeface="Arial" panose="020B0604020202020204" pitchFamily="34" charset="0"/>
                      </a:endParaRPr>
                    </a:p>
                  </a:txBody>
                  <a:tcPr marL="68580" marR="68580" marT="34290" marB="34290">
                    <a:solidFill>
                      <a:schemeClr val="accent6">
                        <a:lumMod val="40000"/>
                        <a:lumOff val="6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dirty="0">
                          <a:latin typeface="+mn-lt"/>
                          <a:cs typeface="Arial" panose="020B0604020202020204" pitchFamily="34" charset="0"/>
                        </a:rPr>
                        <a:t>I can meet this goal(s) by reducing barriers in the classroom:</a:t>
                      </a:r>
                    </a:p>
                  </a:txBody>
                  <a:tcPr marL="68580" marR="68580" marT="34290" marB="34290">
                    <a:solidFill>
                      <a:schemeClr val="accent6">
                        <a:lumMod val="40000"/>
                        <a:lumOff val="60000"/>
                      </a:schemeClr>
                    </a:solidFill>
                  </a:tcPr>
                </a:tc>
                <a:tc hMerge="1">
                  <a:txBody>
                    <a:bodyPr/>
                    <a:lstStyle/>
                    <a:p>
                      <a:endParaRPr lang="en-US"/>
                    </a:p>
                  </a:txBody>
                  <a:tcPr/>
                </a:tc>
                <a:extLst>
                  <a:ext uri="{0D108BD9-81ED-4DB2-BD59-A6C34878D82A}">
                    <a16:rowId xmlns:a16="http://schemas.microsoft.com/office/drawing/2014/main" val="717809893"/>
                  </a:ext>
                </a:extLst>
              </a:tr>
              <a:tr h="296960">
                <a:tc gridSpan="2">
                  <a:txBody>
                    <a:bodyPr/>
                    <a:lstStyle/>
                    <a:p>
                      <a:pPr algn="ctr"/>
                      <a:r>
                        <a:rPr lang="en-US" sz="1200" b="1" u="none" dirty="0">
                          <a:latin typeface="+mn-lt"/>
                        </a:rPr>
                        <a:t>Decision</a:t>
                      </a:r>
                      <a:r>
                        <a:rPr lang="en-US" sz="1200" b="0" u="none" dirty="0">
                          <a:latin typeface="+mn-lt"/>
                        </a:rPr>
                        <a:t>: Something I want to try</a:t>
                      </a:r>
                    </a:p>
                  </a:txBody>
                  <a:tcPr marL="68580" marR="68580" marT="34290" marB="34290">
                    <a:solidFill>
                      <a:schemeClr val="bg1">
                        <a:lumMod val="85000"/>
                      </a:schemeClr>
                    </a:solidFill>
                  </a:tcPr>
                </a:tc>
                <a:tc hMerge="1">
                  <a:txBody>
                    <a:bodyPr/>
                    <a:lstStyle/>
                    <a:p>
                      <a:pPr algn="ctr"/>
                      <a:endParaRPr lang="en-US" sz="1200" b="0" u="none" dirty="0">
                        <a:latin typeface="+mn-lt"/>
                      </a:endParaRPr>
                    </a:p>
                  </a:txBody>
                  <a:tcPr marL="68580" marR="68580" marT="34290" marB="34290">
                    <a:solidFill>
                      <a:schemeClr val="bg1">
                        <a:lumMod val="85000"/>
                      </a:schemeClr>
                    </a:solidFill>
                  </a:tcPr>
                </a:tc>
                <a:tc>
                  <a:txBody>
                    <a:bodyPr/>
                    <a:lstStyle/>
                    <a:p>
                      <a:pPr algn="ctr"/>
                      <a:r>
                        <a:rPr lang="en-US" sz="1200" b="1" u="none" dirty="0">
                          <a:latin typeface="+mn-lt"/>
                        </a:rPr>
                        <a:t>Decision: </a:t>
                      </a:r>
                      <a:r>
                        <a:rPr lang="en-US" sz="1200" b="0" u="none" dirty="0">
                          <a:latin typeface="+mn-lt"/>
                        </a:rPr>
                        <a:t>Learning Barriers (UDL)</a:t>
                      </a:r>
                    </a:p>
                  </a:txBody>
                  <a:tcPr marL="68580" marR="68580" marT="34290" marB="34290">
                    <a:solidFill>
                      <a:schemeClr val="bg1">
                        <a:lumMod val="85000"/>
                      </a:schemeClr>
                    </a:solidFill>
                  </a:tcPr>
                </a:tc>
                <a:tc>
                  <a:txBody>
                    <a:bodyPr/>
                    <a:lstStyle/>
                    <a:p>
                      <a:r>
                        <a:rPr lang="en-US" sz="1200" b="1" u="none" dirty="0">
                          <a:latin typeface="+mn-lt"/>
                        </a:rPr>
                        <a:t>Decision</a:t>
                      </a:r>
                      <a:r>
                        <a:rPr lang="en-US" sz="1200" b="0" u="none" dirty="0">
                          <a:latin typeface="+mn-lt"/>
                        </a:rPr>
                        <a:t>: Equity barriers (Reconciliation)</a:t>
                      </a:r>
                    </a:p>
                  </a:txBody>
                  <a:tcPr marL="68580" marR="68580" marT="34290" marB="34290">
                    <a:solidFill>
                      <a:schemeClr val="bg1">
                        <a:lumMod val="85000"/>
                      </a:schemeClr>
                    </a:solidFill>
                  </a:tcPr>
                </a:tc>
                <a:extLst>
                  <a:ext uri="{0D108BD9-81ED-4DB2-BD59-A6C34878D82A}">
                    <a16:rowId xmlns:a16="http://schemas.microsoft.com/office/drawing/2014/main" val="1272836840"/>
                  </a:ext>
                </a:extLst>
              </a:tr>
              <a:tr h="1459758">
                <a:tc gridSpan="2">
                  <a:txBody>
                    <a:bodyPr/>
                    <a:lstStyle/>
                    <a:p>
                      <a:pPr marL="171450" indent="-171450">
                        <a:buFontTx/>
                        <a:buChar char="-"/>
                      </a:pPr>
                      <a:r>
                        <a:rPr lang="en-US" sz="1200" b="0" u="none" dirty="0">
                          <a:latin typeface="+mn-lt"/>
                        </a:rPr>
                        <a:t>Clear intentions for the class, why we are learning and what we are doing</a:t>
                      </a:r>
                    </a:p>
                    <a:p>
                      <a:pPr marL="171450" indent="-171450">
                        <a:buFontTx/>
                        <a:buChar char="-"/>
                      </a:pPr>
                      <a:r>
                        <a:rPr lang="en-US" sz="1200" b="0" u="none" dirty="0">
                          <a:latin typeface="+mn-lt"/>
                        </a:rPr>
                        <a:t>Engage students by doing something loud and dangerous – blow stuff up</a:t>
                      </a:r>
                    </a:p>
                    <a:p>
                      <a:pPr marL="171450" indent="-171450">
                        <a:buFontTx/>
                        <a:buChar char="-"/>
                      </a:pPr>
                      <a:r>
                        <a:rPr lang="en-US" sz="1200" b="0" u="none" dirty="0">
                          <a:latin typeface="+mn-lt"/>
                        </a:rPr>
                        <a:t>Involving the students in activities, but make sure they know the goal</a:t>
                      </a:r>
                    </a:p>
                    <a:p>
                      <a:pPr marL="171450" indent="-171450">
                        <a:buFontTx/>
                        <a:buChar char="-"/>
                      </a:pPr>
                      <a:r>
                        <a:rPr lang="en-US" sz="1200" b="0" u="none" dirty="0">
                          <a:latin typeface="+mn-lt"/>
                        </a:rPr>
                        <a:t>Build life sized medieval weapons of war</a:t>
                      </a:r>
                    </a:p>
                    <a:p>
                      <a:pPr marL="171450" indent="-171450">
                        <a:buFontTx/>
                        <a:buChar char="-"/>
                      </a:pPr>
                      <a:r>
                        <a:rPr lang="en-US" sz="1200" b="0" u="none" dirty="0">
                          <a:latin typeface="+mn-lt"/>
                        </a:rPr>
                        <a:t>Trebuchet pumpkins</a:t>
                      </a:r>
                    </a:p>
                  </a:txBody>
                  <a:tcPr marL="68580" marR="68580" marT="34290" marB="34290">
                    <a:solidFill>
                      <a:schemeClr val="bg1"/>
                    </a:solidFill>
                  </a:tcPr>
                </a:tc>
                <a:tc hMerge="1">
                  <a:txBody>
                    <a:bodyPr/>
                    <a:lstStyle/>
                    <a:p>
                      <a:pPr marL="171450" indent="-171450">
                        <a:buFontTx/>
                        <a:buChar char="-"/>
                      </a:pPr>
                      <a:endParaRPr lang="en-US" sz="1200" b="0" u="none" dirty="0">
                        <a:latin typeface="+mn-lt"/>
                      </a:endParaRPr>
                    </a:p>
                  </a:txBody>
                  <a:tcPr marL="68580" marR="68580" marT="34290" marB="34290">
                    <a:solidFill>
                      <a:schemeClr val="bg1"/>
                    </a:solidFill>
                  </a:tcPr>
                </a:tc>
                <a:tc>
                  <a:txBody>
                    <a:bodyPr/>
                    <a:lstStyle/>
                    <a:p>
                      <a:pPr algn="l">
                        <a:spcAft>
                          <a:spcPts val="0"/>
                        </a:spcAft>
                      </a:pPr>
                      <a:r>
                        <a:rPr lang="en-US" sz="1200" b="1" dirty="0">
                          <a:effectLst/>
                          <a:latin typeface="+mn-lt"/>
                          <a:ea typeface="Calibri" panose="020F0502020204030204" pitchFamily="34" charset="0"/>
                          <a:cs typeface="Times New Roman" panose="02020603050405020304" pitchFamily="18" charset="0"/>
                        </a:rPr>
                        <a:t>We can provide options for students to know and set goals and make decisions about what supports they need to meet the goals by: </a:t>
                      </a:r>
                      <a:r>
                        <a:rPr lang="en-US" sz="1200" kern="1200" dirty="0">
                          <a:solidFill>
                            <a:schemeClr val="tx1"/>
                          </a:solidFill>
                          <a:effectLst/>
                          <a:latin typeface="+mn-lt"/>
                          <a:ea typeface="+mn-ea"/>
                          <a:cs typeface="+mn-cs"/>
                        </a:rPr>
                        <a:t>guiding students through reflection, self-assessment and goal setting around curricular goal complexities and competency goal setting</a:t>
                      </a:r>
                      <a:r>
                        <a:rPr lang="en-CA" sz="1200" dirty="0">
                          <a:effectLst/>
                          <a:latin typeface="+mn-lt"/>
                        </a:rPr>
                        <a:t> </a:t>
                      </a:r>
                      <a:endParaRPr lang="en-CA" sz="1200" dirty="0">
                        <a:effectLst/>
                        <a:latin typeface="+mn-lt"/>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We can use see our real life experiences to connect school learning to students’ lives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We can value each others’ gifts and contributions</a:t>
                      </a:r>
                      <a:endParaRPr lang="en-CA" sz="1200" dirty="0">
                        <a:latin typeface="+mn-lt"/>
                      </a:endParaRPr>
                    </a:p>
                    <a:p>
                      <a:endParaRPr lang="en-US" sz="1200" b="0" u="none" dirty="0">
                        <a:latin typeface="+mn-lt"/>
                      </a:endParaRPr>
                    </a:p>
                  </a:txBody>
                  <a:tcPr marL="68580" marR="68580" marT="34290" marB="34290">
                    <a:solidFill>
                      <a:schemeClr val="bg1"/>
                    </a:solidFill>
                  </a:tcPr>
                </a:tc>
                <a:extLst>
                  <a:ext uri="{0D108BD9-81ED-4DB2-BD59-A6C34878D82A}">
                    <a16:rowId xmlns:a16="http://schemas.microsoft.com/office/drawing/2014/main" val="1426069771"/>
                  </a:ext>
                </a:extLst>
              </a:tr>
              <a:tr h="296960">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dirty="0">
                          <a:latin typeface="+mn-lt"/>
                          <a:cs typeface="Arial" panose="020B0604020202020204" pitchFamily="34" charset="0"/>
                        </a:rPr>
                        <a:t>We can meet this goal(s) by targeting core competencies chosen as a community:</a:t>
                      </a:r>
                    </a:p>
                  </a:txBody>
                  <a:tcPr marL="68580" marR="68580" marT="34290" marB="34290">
                    <a:solidFill>
                      <a:schemeClr val="accent6">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62135908"/>
                  </a:ext>
                </a:extLst>
              </a:tr>
              <a:tr h="786023">
                <a:tc gridSpan="4">
                  <a:txBody>
                    <a:bodyPr/>
                    <a:lstStyle/>
                    <a:p>
                      <a:r>
                        <a:rPr lang="en-US" sz="1200" b="1" u="none" dirty="0">
                          <a:latin typeface="+mn-lt"/>
                        </a:rPr>
                        <a:t>Decision: </a:t>
                      </a:r>
                      <a:r>
                        <a:rPr lang="en-US" sz="1200" b="0" u="none" dirty="0">
                          <a:latin typeface="+mn-lt"/>
                        </a:rPr>
                        <a:t>Core competencies to target for this class (Ryan will do this with the class)</a:t>
                      </a:r>
                    </a:p>
                    <a:p>
                      <a:endParaRPr lang="en-US" sz="1200" b="0" u="none" dirty="0">
                        <a:latin typeface="+mn-lt"/>
                      </a:endParaRPr>
                    </a:p>
                    <a:p>
                      <a:endParaRPr lang="en-US" sz="1200" b="0" u="none" dirty="0">
                        <a:latin typeface="+mn-lt"/>
                      </a:endParaRPr>
                    </a:p>
                  </a:txBody>
                  <a:tcPr marL="68580" marR="68580" marT="34290" marB="34290">
                    <a:solidFill>
                      <a:schemeClr val="bg1">
                        <a:lumMod val="85000"/>
                      </a:schemeClr>
                    </a:solidFill>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3681001599"/>
                  </a:ext>
                </a:extLst>
              </a:tr>
            </a:tbl>
          </a:graphicData>
        </a:graphic>
      </p:graphicFrame>
    </p:spTree>
    <p:extLst>
      <p:ext uri="{BB962C8B-B14F-4D97-AF65-F5344CB8AC3E}">
        <p14:creationId xmlns:p14="http://schemas.microsoft.com/office/powerpoint/2010/main" val="679864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49603262"/>
              </p:ext>
            </p:extLst>
          </p:nvPr>
        </p:nvGraphicFramePr>
        <p:xfrm>
          <a:off x="270444" y="371694"/>
          <a:ext cx="8710538" cy="6270541"/>
        </p:xfrm>
        <a:graphic>
          <a:graphicData uri="http://schemas.openxmlformats.org/drawingml/2006/table">
            <a:tbl>
              <a:tblPr firstRow="1" bandRow="1">
                <a:tableStyleId>{5C22544A-7EE6-4342-B048-85BDC9FD1C3A}</a:tableStyleId>
              </a:tblPr>
              <a:tblGrid>
                <a:gridCol w="1386906">
                  <a:extLst>
                    <a:ext uri="{9D8B030D-6E8A-4147-A177-3AD203B41FA5}">
                      <a16:colId xmlns:a16="http://schemas.microsoft.com/office/drawing/2014/main" val="20000"/>
                    </a:ext>
                  </a:extLst>
                </a:gridCol>
                <a:gridCol w="498021">
                  <a:extLst>
                    <a:ext uri="{9D8B030D-6E8A-4147-A177-3AD203B41FA5}">
                      <a16:colId xmlns:a16="http://schemas.microsoft.com/office/drawing/2014/main" val="4109558083"/>
                    </a:ext>
                  </a:extLst>
                </a:gridCol>
                <a:gridCol w="2569029">
                  <a:extLst>
                    <a:ext uri="{9D8B030D-6E8A-4147-A177-3AD203B41FA5}">
                      <a16:colId xmlns:a16="http://schemas.microsoft.com/office/drawing/2014/main" val="20001"/>
                    </a:ext>
                  </a:extLst>
                </a:gridCol>
                <a:gridCol w="4256582">
                  <a:extLst>
                    <a:ext uri="{9D8B030D-6E8A-4147-A177-3AD203B41FA5}">
                      <a16:colId xmlns:a16="http://schemas.microsoft.com/office/drawing/2014/main" val="20002"/>
                    </a:ext>
                  </a:extLst>
                </a:gridCol>
              </a:tblGrid>
              <a:tr h="352206">
                <a:tc gridSpan="2">
                  <a:txBody>
                    <a:bodyPr/>
                    <a:lstStyle/>
                    <a:p>
                      <a:r>
                        <a:rPr lang="en-US" sz="1100" dirty="0">
                          <a:solidFill>
                            <a:schemeClr val="tx1"/>
                          </a:solidFill>
                        </a:rPr>
                        <a:t>Grade: 11/12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tx1"/>
                          </a:solidFill>
                        </a:rPr>
                        <a:t>Subject</a:t>
                      </a:r>
                      <a:r>
                        <a:rPr lang="en-US" sz="1100" baseline="0" dirty="0">
                          <a:solidFill>
                            <a:schemeClr val="tx1"/>
                          </a:solidFill>
                        </a:rPr>
                        <a:t> Area(s):  Industrial Design</a:t>
                      </a:r>
                      <a:endParaRPr 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en-US" sz="1100" dirty="0">
                          <a:solidFill>
                            <a:schemeClr val="tx1"/>
                          </a:solidFill>
                        </a:rPr>
                        <a:t>Planning Team: Ryan &amp; Westview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504163">
                <a:tc gridSpan="3">
                  <a:txBody>
                    <a:bodyPr/>
                    <a:lstStyle/>
                    <a:p>
                      <a:r>
                        <a:rPr lang="en-US" sz="1100" dirty="0">
                          <a:solidFill>
                            <a:schemeClr val="tx1"/>
                          </a:solidFill>
                        </a:rPr>
                        <a:t>Big Idea: </a:t>
                      </a:r>
                      <a:r>
                        <a:rPr lang="en-CA" sz="1100" b="0" i="0" u="none" strike="noStrike" kern="1200" dirty="0">
                          <a:solidFill>
                            <a:schemeClr val="dk1"/>
                          </a:solidFill>
                          <a:effectLst/>
                          <a:latin typeface="+mn-lt"/>
                          <a:ea typeface="+mn-ea"/>
                          <a:cs typeface="+mn-cs"/>
                        </a:rPr>
                        <a:t>Personal design interests require the evaluation and refinement of skills</a:t>
                      </a:r>
                      <a:endParaRPr 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tx1"/>
                          </a:solidFill>
                        </a:rPr>
                        <a:t>Unit Guiding Question(s): How can building class trebuchet together, help us refine our design skills?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0">
                <a:tc>
                  <a:txBody>
                    <a:bodyPr/>
                    <a:lstStyle/>
                    <a:p>
                      <a:r>
                        <a:rPr lang="en-US" sz="1100" dirty="0">
                          <a:solidFill>
                            <a:schemeClr val="tx1"/>
                          </a:solidFill>
                        </a:rPr>
                        <a:t>Content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r>
                        <a:rPr lang="en-US" sz="1100" dirty="0"/>
                        <a:t>I know </a:t>
                      </a:r>
                      <a:r>
                        <a:rPr lang="en-CA" sz="1100" b="0" i="0" u="none" strike="noStrike" kern="1200" dirty="0">
                          <a:solidFill>
                            <a:schemeClr val="dk1"/>
                          </a:solidFill>
                          <a:effectLst/>
                          <a:latin typeface="+mn-lt"/>
                          <a:ea typeface="+mn-ea"/>
                          <a:cs typeface="+mn-cs"/>
                        </a:rPr>
                        <a:t>relation of </a:t>
                      </a:r>
                      <a:r>
                        <a:rPr lang="en-CA" sz="1100" b="1" i="0" u="none" strike="noStrike" kern="1200" dirty="0">
                          <a:solidFill>
                            <a:schemeClr val="dk1"/>
                          </a:solidFill>
                          <a:effectLst/>
                          <a:latin typeface="+mn-lt"/>
                          <a:ea typeface="+mn-ea"/>
                          <a:cs typeface="+mn-cs"/>
                        </a:rPr>
                        <a:t>structure</a:t>
                      </a:r>
                      <a:r>
                        <a:rPr lang="en-CA" sz="1100" b="0" i="0" u="none" strike="noStrike" kern="1200" dirty="0">
                          <a:solidFill>
                            <a:schemeClr val="dk1"/>
                          </a:solidFill>
                          <a:effectLst/>
                          <a:latin typeface="+mn-lt"/>
                          <a:ea typeface="+mn-ea"/>
                          <a:cs typeface="+mn-cs"/>
                        </a:rPr>
                        <a:t> and</a:t>
                      </a:r>
                      <a:r>
                        <a:rPr lang="en-CA" sz="1100" b="1" i="0" u="none" strike="noStrike" kern="1200" dirty="0">
                          <a:solidFill>
                            <a:schemeClr val="dk1"/>
                          </a:solidFill>
                          <a:effectLst/>
                          <a:latin typeface="+mn-lt"/>
                          <a:ea typeface="+mn-ea"/>
                          <a:cs typeface="+mn-cs"/>
                        </a:rPr>
                        <a:t> power</a:t>
                      </a:r>
                      <a:r>
                        <a:rPr lang="en-CA" sz="1100" b="0" i="0" u="none" strike="noStrike" kern="1200" dirty="0">
                          <a:solidFill>
                            <a:schemeClr val="dk1"/>
                          </a:solidFill>
                          <a:effectLst/>
                          <a:latin typeface="+mn-lt"/>
                          <a:ea typeface="+mn-ea"/>
                          <a:cs typeface="+mn-cs"/>
                        </a:rPr>
                        <a:t> to </a:t>
                      </a:r>
                      <a:r>
                        <a:rPr lang="en-CA" sz="1100" b="1" i="0" u="none" strike="noStrike" kern="1200" dirty="0">
                          <a:solidFill>
                            <a:schemeClr val="dk1"/>
                          </a:solidFill>
                          <a:effectLst/>
                          <a:latin typeface="+mn-lt"/>
                          <a:ea typeface="+mn-ea"/>
                          <a:cs typeface="+mn-cs"/>
                        </a:rPr>
                        <a:t>motion</a:t>
                      </a:r>
                      <a:endParaRPr lang="en-US" sz="11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r>
                        <a:rPr lang="en-US" dirty="0"/>
                        <a:t>I know </a:t>
                      </a:r>
                      <a:r>
                        <a:rPr lang="en-CA" sz="1800" b="0" i="0" u="none" strike="noStrike" kern="1200" dirty="0">
                          <a:solidFill>
                            <a:schemeClr val="dk1"/>
                          </a:solidFill>
                          <a:effectLst/>
                          <a:latin typeface="+mn-lt"/>
                          <a:ea typeface="+mn-ea"/>
                          <a:cs typeface="+mn-cs"/>
                        </a:rPr>
                        <a:t>relation of structure and power to motion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t>I know that </a:t>
                      </a:r>
                      <a:r>
                        <a:rPr lang="en-US" sz="1100" b="1" dirty="0"/>
                        <a:t>power</a:t>
                      </a:r>
                      <a:r>
                        <a:rPr lang="en-US" sz="1100" dirty="0"/>
                        <a:t> will effect </a:t>
                      </a:r>
                      <a:r>
                        <a:rPr lang="en-US" sz="1100" b="1" dirty="0"/>
                        <a:t>motion</a:t>
                      </a:r>
                    </a:p>
                    <a:p>
                      <a:r>
                        <a:rPr lang="en-US" sz="1100" dirty="0"/>
                        <a:t>I know that a structure will change based on the power and motion that is needed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29253">
                <a:tc>
                  <a:txBody>
                    <a:bodyPr/>
                    <a:lstStyle/>
                    <a:p>
                      <a:r>
                        <a:rPr lang="en-US" sz="1100" dirty="0">
                          <a:solidFill>
                            <a:schemeClr val="tx1"/>
                          </a:solidFill>
                        </a:rPr>
                        <a:t>Content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r>
                        <a:rPr lang="en-US" sz="1100" dirty="0"/>
                        <a:t>I know </a:t>
                      </a:r>
                      <a:r>
                        <a:rPr lang="en-CA" sz="1100" b="1" i="0" u="none" strike="noStrike" kern="1200" dirty="0">
                          <a:solidFill>
                            <a:schemeClr val="dk1"/>
                          </a:solidFill>
                          <a:effectLst/>
                          <a:latin typeface="+mn-lt"/>
                          <a:ea typeface="+mn-ea"/>
                          <a:cs typeface="+mn-cs"/>
                        </a:rPr>
                        <a:t>power</a:t>
                      </a:r>
                      <a:r>
                        <a:rPr lang="en-CA" sz="1100" b="0" i="0" u="none" strike="noStrike" kern="1200" dirty="0">
                          <a:solidFill>
                            <a:schemeClr val="dk1"/>
                          </a:solidFill>
                          <a:effectLst/>
                          <a:latin typeface="+mn-lt"/>
                          <a:ea typeface="+mn-ea"/>
                          <a:cs typeface="+mn-cs"/>
                        </a:rPr>
                        <a:t> and </a:t>
                      </a:r>
                      <a:r>
                        <a:rPr lang="en-CA" sz="1100" b="1" i="0" u="none" strike="noStrike" kern="1200" dirty="0">
                          <a:solidFill>
                            <a:schemeClr val="dk1"/>
                          </a:solidFill>
                          <a:effectLst/>
                          <a:latin typeface="+mn-lt"/>
                          <a:ea typeface="+mn-ea"/>
                          <a:cs typeface="+mn-cs"/>
                        </a:rPr>
                        <a:t>torque</a:t>
                      </a:r>
                      <a:endParaRPr lang="en-US" sz="11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r>
                        <a:rPr lang="en-US" dirty="0"/>
                        <a:t>I know </a:t>
                      </a:r>
                      <a:r>
                        <a:rPr lang="en-CA" sz="1800" b="0" i="0" u="none" strike="noStrike" kern="1200" dirty="0">
                          <a:solidFill>
                            <a:schemeClr val="dk1"/>
                          </a:solidFill>
                          <a:effectLst/>
                          <a:latin typeface="+mn-lt"/>
                          <a:ea typeface="+mn-ea"/>
                          <a:cs typeface="+mn-cs"/>
                        </a:rPr>
                        <a:t>power and torque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t>I know how power and torque effect each other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29253">
                <a:tc>
                  <a:txBody>
                    <a:bodyPr/>
                    <a:lstStyle/>
                    <a:p>
                      <a:r>
                        <a:rPr lang="en-US" sz="1100" dirty="0">
                          <a:solidFill>
                            <a:schemeClr val="tx1"/>
                          </a:solidFill>
                        </a:rPr>
                        <a:t>Content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r>
                        <a:rPr lang="en-US" sz="1100" dirty="0"/>
                        <a:t>I know </a:t>
                      </a:r>
                      <a:r>
                        <a:rPr lang="en-CA" sz="1100" b="1" i="0" u="none" strike="noStrike" kern="1200" dirty="0">
                          <a:solidFill>
                            <a:schemeClr val="dk1"/>
                          </a:solidFill>
                          <a:effectLst/>
                          <a:latin typeface="+mn-lt"/>
                          <a:ea typeface="+mn-ea"/>
                          <a:cs typeface="+mn-cs"/>
                        </a:rPr>
                        <a:t>friction</a:t>
                      </a:r>
                      <a:r>
                        <a:rPr lang="en-CA" sz="1100" b="0" i="0" u="none" strike="noStrike" kern="1200" dirty="0">
                          <a:solidFill>
                            <a:schemeClr val="dk1"/>
                          </a:solidFill>
                          <a:effectLst/>
                          <a:latin typeface="+mn-lt"/>
                          <a:ea typeface="+mn-ea"/>
                          <a:cs typeface="+mn-cs"/>
                        </a:rPr>
                        <a:t> and </a:t>
                      </a:r>
                      <a:r>
                        <a:rPr lang="en-CA" sz="1100" b="1" i="0" u="none" strike="noStrike" kern="1200" dirty="0">
                          <a:solidFill>
                            <a:schemeClr val="dk1"/>
                          </a:solidFill>
                          <a:effectLst/>
                          <a:latin typeface="+mn-lt"/>
                          <a:ea typeface="+mn-ea"/>
                          <a:cs typeface="+mn-cs"/>
                        </a:rPr>
                        <a:t>traction</a:t>
                      </a:r>
                      <a:endParaRPr lang="en-US" sz="11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r>
                        <a:rPr lang="en-US" dirty="0"/>
                        <a:t>I know </a:t>
                      </a:r>
                      <a:r>
                        <a:rPr lang="en-CA" sz="1800" b="0" i="0" u="none" strike="noStrike" kern="1200" dirty="0">
                          <a:solidFill>
                            <a:schemeClr val="dk1"/>
                          </a:solidFill>
                          <a:effectLst/>
                          <a:latin typeface="+mn-lt"/>
                          <a:ea typeface="+mn-ea"/>
                          <a:cs typeface="+mn-cs"/>
                        </a:rPr>
                        <a:t>friction and traction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t>I know how friction and traction effect each other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4557106"/>
                  </a:ext>
                </a:extLst>
              </a:tr>
              <a:tr h="229662">
                <a:tc>
                  <a:txBody>
                    <a:bodyPr/>
                    <a:lstStyle/>
                    <a:p>
                      <a:r>
                        <a:rPr lang="en-US" sz="1100" dirty="0">
                          <a:solidFill>
                            <a:schemeClr val="tx1"/>
                          </a:solidFill>
                        </a:rPr>
                        <a:t>Curricular Competency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r>
                        <a:rPr lang="en-US" sz="1100"/>
                        <a:t>I can </a:t>
                      </a:r>
                      <a:r>
                        <a:rPr lang="en-CA" sz="1100" b="0" i="1" u="none" strike="noStrike" kern="1200">
                          <a:solidFill>
                            <a:schemeClr val="dk1"/>
                          </a:solidFill>
                          <a:effectLst/>
                          <a:latin typeface="+mn-lt"/>
                          <a:ea typeface="+mn-ea"/>
                          <a:cs typeface="+mn-cs"/>
                        </a:rPr>
                        <a:t>Understanding context</a:t>
                      </a:r>
                      <a:endParaRPr 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r>
                        <a:rPr lang="en-US" dirty="0"/>
                        <a:t>I can </a:t>
                      </a:r>
                      <a:r>
                        <a:rPr lang="en-CA" sz="1800" b="0" i="1" u="none" strike="noStrike" kern="1200" dirty="0">
                          <a:solidFill>
                            <a:schemeClr val="dk1"/>
                          </a:solidFill>
                          <a:effectLst/>
                          <a:latin typeface="+mn-lt"/>
                          <a:ea typeface="+mn-ea"/>
                          <a:cs typeface="+mn-cs"/>
                        </a:rPr>
                        <a:t>Understanding context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t>I can describe why we are building a trebuchet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73497">
                <a:tc>
                  <a:txBody>
                    <a:bodyPr/>
                    <a:lstStyle/>
                    <a:p>
                      <a:r>
                        <a:rPr lang="en-US" sz="1100" dirty="0">
                          <a:solidFill>
                            <a:schemeClr val="tx1"/>
                          </a:solidFill>
                        </a:rPr>
                        <a:t>Curricular Competency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r>
                        <a:rPr lang="en-US" sz="1100" dirty="0"/>
                        <a:t>I can define by </a:t>
                      </a:r>
                      <a:r>
                        <a:rPr lang="en-CA" sz="1100" b="0" i="0" u="none" strike="noStrike" kern="1200" dirty="0">
                          <a:solidFill>
                            <a:schemeClr val="dk1"/>
                          </a:solidFill>
                          <a:effectLst/>
                          <a:latin typeface="+mn-lt"/>
                          <a:ea typeface="+mn-ea"/>
                          <a:cs typeface="+mn-cs"/>
                        </a:rPr>
                        <a:t>make decisions about premises and constraints that define the design space, and identify criteria for success</a:t>
                      </a:r>
                      <a:endParaRPr 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can define by </a:t>
                      </a:r>
                      <a:r>
                        <a:rPr lang="en-CA" sz="1800" b="0" i="0" u="none" strike="noStrike" kern="1200" dirty="0">
                          <a:solidFill>
                            <a:schemeClr val="dk1"/>
                          </a:solidFill>
                          <a:effectLst/>
                          <a:latin typeface="+mn-lt"/>
                          <a:ea typeface="+mn-ea"/>
                          <a:cs typeface="+mn-cs"/>
                        </a:rPr>
                        <a:t> make decisions about premises and constraints that define the design space, and identify criteria for success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t>I can identify a design problem and suggest possible ideas or solutions for success</a:t>
                      </a:r>
                    </a:p>
                    <a:p>
                      <a:endParaRPr lang="en-US" sz="1100" dirty="0"/>
                    </a:p>
                    <a:p>
                      <a:r>
                        <a:rPr lang="en-US" sz="1100" dirty="0"/>
                        <a:t>I can suggest ideas within </a:t>
                      </a:r>
                      <a:r>
                        <a:rPr lang="en-US" sz="1100" b="1" dirty="0"/>
                        <a:t>constraints</a:t>
                      </a:r>
                      <a:r>
                        <a:rPr lang="en-US" sz="1100" dirty="0"/>
                        <a:t> (price, size, time etc.)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734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tx1"/>
                          </a:solidFill>
                        </a:rPr>
                        <a:t>Curricular Competency Goal</a:t>
                      </a:r>
                    </a:p>
                    <a:p>
                      <a:endParaRPr 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r>
                        <a:rPr lang="en-US" sz="1100" dirty="0"/>
                        <a:t>I can define by </a:t>
                      </a:r>
                      <a:r>
                        <a:rPr lang="en-CA" sz="1100" b="0" i="0" u="none" strike="noStrike" kern="1200" dirty="0">
                          <a:solidFill>
                            <a:schemeClr val="dk1"/>
                          </a:solidFill>
                          <a:effectLst/>
                          <a:latin typeface="+mn-lt"/>
                          <a:ea typeface="+mn-ea"/>
                          <a:cs typeface="+mn-cs"/>
                        </a:rPr>
                        <a:t>Determining whether an activity is collaborative or self-directed</a:t>
                      </a:r>
                      <a:endParaRPr 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can define by </a:t>
                      </a:r>
                      <a:r>
                        <a:rPr lang="en-CA" sz="1800" b="0" i="0" u="none" strike="noStrike" kern="1200" dirty="0">
                          <a:solidFill>
                            <a:schemeClr val="dk1"/>
                          </a:solidFill>
                          <a:effectLst/>
                          <a:latin typeface="+mn-lt"/>
                          <a:ea typeface="+mn-ea"/>
                          <a:cs typeface="+mn-cs"/>
                        </a:rPr>
                        <a:t>Determining whether an activity is collaborative or self-directed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t>I can decide if it is best to work with a group, a partner or alone – based on the activity/ task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65630605"/>
                  </a:ext>
                </a:extLst>
              </a:tr>
              <a:tr h="306780">
                <a:tc>
                  <a:txBody>
                    <a:bodyPr/>
                    <a:lstStyle/>
                    <a:p>
                      <a:r>
                        <a:rPr lang="en-US" sz="1100" dirty="0">
                          <a:solidFill>
                            <a:schemeClr val="tx1"/>
                          </a:solidFill>
                        </a:rPr>
                        <a:t>Curricular Competency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r>
                        <a:rPr lang="en-US" sz="1100"/>
                        <a:t>I can prototype by </a:t>
                      </a:r>
                      <a:r>
                        <a:rPr lang="en-CA" sz="1100" b="0" i="0" u="none" strike="noStrike" kern="1200">
                          <a:solidFill>
                            <a:schemeClr val="dk1"/>
                          </a:solidFill>
                          <a:effectLst/>
                          <a:latin typeface="+mn-lt"/>
                          <a:ea typeface="+mn-ea"/>
                          <a:cs typeface="+mn-cs"/>
                        </a:rPr>
                        <a:t>Choose a form for prototyping and develop a plan that includes key stages and resources</a:t>
                      </a:r>
                      <a:endParaRPr 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can prototype by </a:t>
                      </a:r>
                      <a:r>
                        <a:rPr lang="en-CA" sz="1800" b="0" i="0" u="none" strike="noStrike" kern="1200" dirty="0">
                          <a:solidFill>
                            <a:schemeClr val="dk1"/>
                          </a:solidFill>
                          <a:effectLst/>
                          <a:latin typeface="+mn-lt"/>
                          <a:ea typeface="+mn-ea"/>
                          <a:cs typeface="+mn-cs"/>
                        </a:rPr>
                        <a:t>Choose a form for prototyping and develop a plan that includes key stages and resources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100" dirty="0"/>
                        <a:t>I can make a </a:t>
                      </a:r>
                      <a:r>
                        <a:rPr lang="en-US" sz="1100" b="1" dirty="0"/>
                        <a:t>plan</a:t>
                      </a:r>
                      <a:r>
                        <a:rPr lang="en-US" sz="1100" dirty="0"/>
                        <a:t> to create a </a:t>
                      </a:r>
                      <a:r>
                        <a:rPr lang="en-US" sz="1100" b="1" dirty="0"/>
                        <a:t>prototype </a:t>
                      </a:r>
                      <a:r>
                        <a:rPr lang="en-US" sz="1100" b="0" dirty="0"/>
                        <a:t>that includes the steps and the </a:t>
                      </a:r>
                      <a:r>
                        <a:rPr lang="en-US" sz="1100" b="1" dirty="0"/>
                        <a:t>materials</a:t>
                      </a:r>
                      <a:r>
                        <a:rPr lang="en-US" sz="1100" b="0" dirty="0"/>
                        <a:t> that I/we will need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42750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tx1"/>
                          </a:solidFill>
                        </a:rPr>
                        <a:t>Curricular Competency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95000"/>
                      </a:schemeClr>
                    </a:solidFill>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a:t>I can </a:t>
                      </a:r>
                      <a:r>
                        <a:rPr lang="en-CA" sz="1100" b="0" i="0" u="none" strike="noStrike" kern="1200">
                          <a:solidFill>
                            <a:schemeClr val="dk1"/>
                          </a:solidFill>
                          <a:effectLst/>
                          <a:latin typeface="+mn-lt"/>
                          <a:ea typeface="+mn-ea"/>
                          <a:cs typeface="+mn-cs"/>
                        </a:rPr>
                        <a:t>Individually or collaboratively identify and assess skills needed for design interests</a:t>
                      </a:r>
                      <a:endParaRPr 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hMerge="1">
                  <a:txBody>
                    <a:bodyPr/>
                    <a:lstStyle/>
                    <a:p>
                      <a:r>
                        <a:rPr lang="en-US" dirty="0"/>
                        <a:t>I can </a:t>
                      </a:r>
                      <a:r>
                        <a:rPr lang="en-CA" sz="1800" b="0" i="0" u="none" strike="noStrike" kern="1200" dirty="0">
                          <a:solidFill>
                            <a:schemeClr val="dk1"/>
                          </a:solidFill>
                          <a:effectLst/>
                          <a:latin typeface="+mn-lt"/>
                          <a:ea typeface="+mn-ea"/>
                          <a:cs typeface="+mn-cs"/>
                        </a:rPr>
                        <a:t>Individually or collaboratively identify and assess skills needed for design interests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r>
                        <a:rPr lang="en-US" sz="1100" dirty="0"/>
                        <a:t>I can  be a part </a:t>
                      </a:r>
                      <a:r>
                        <a:rPr lang="en-US" sz="1100" b="1" dirty="0"/>
                        <a:t>collaborative</a:t>
                      </a:r>
                      <a:r>
                        <a:rPr lang="en-US" sz="1100" dirty="0"/>
                        <a:t> decision to choose the final design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10008"/>
                  </a:ext>
                </a:extLst>
              </a:tr>
              <a:tr h="446843">
                <a:tc>
                  <a:txBody>
                    <a:bodyPr/>
                    <a:lstStyle/>
                    <a:p>
                      <a:r>
                        <a:rPr lang="en-US" sz="1100" dirty="0">
                          <a:solidFill>
                            <a:schemeClr val="tx1"/>
                          </a:solidFill>
                        </a:rPr>
                        <a:t>Curricular Competency Goal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95000"/>
                      </a:schemeClr>
                    </a:solidFill>
                  </a:tcPr>
                </a:tc>
                <a:tc gridSpan="2">
                  <a:txBody>
                    <a:bodyPr/>
                    <a:lstStyle/>
                    <a:p>
                      <a:r>
                        <a:rPr lang="en-US" sz="1100"/>
                        <a:t>I can make by </a:t>
                      </a:r>
                      <a:r>
                        <a:rPr lang="en-CA" sz="1100" b="0" i="0" u="none" strike="noStrike" kern="1200">
                          <a:solidFill>
                            <a:schemeClr val="dk1"/>
                          </a:solidFill>
                          <a:effectLst/>
                          <a:latin typeface="+mn-lt"/>
                          <a:ea typeface="+mn-ea"/>
                          <a:cs typeface="+mn-cs"/>
                        </a:rPr>
                        <a:t>Identify appropriate tools, technologies, materials, processes, cost implications, and time needed</a:t>
                      </a:r>
                      <a:endParaRPr 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can make by </a:t>
                      </a:r>
                      <a:r>
                        <a:rPr lang="en-CA" sz="1800" b="0" i="0" u="none" strike="noStrike" kern="1200" dirty="0">
                          <a:solidFill>
                            <a:schemeClr val="dk1"/>
                          </a:solidFill>
                          <a:effectLst/>
                          <a:latin typeface="+mn-lt"/>
                          <a:ea typeface="+mn-ea"/>
                          <a:cs typeface="+mn-cs"/>
                        </a:rPr>
                        <a:t>Identify appropriate tools, technologies, materials, processes, cost implications, and time needed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r>
                        <a:rPr lang="en-US" sz="1100" dirty="0"/>
                        <a:t>I can choose the right </a:t>
                      </a:r>
                      <a:r>
                        <a:rPr lang="en-US" sz="1100" b="1" dirty="0"/>
                        <a:t>tools</a:t>
                      </a:r>
                      <a:r>
                        <a:rPr lang="en-US" sz="1100" dirty="0"/>
                        <a:t> and materials for the job</a:t>
                      </a:r>
                    </a:p>
                    <a:p>
                      <a:endParaRPr lang="en-US" sz="1100" dirty="0"/>
                    </a:p>
                    <a:p>
                      <a:r>
                        <a:rPr lang="en-US" sz="1100" dirty="0"/>
                        <a:t>I can choose the right tools and materials within constraints (e.g. price, time, space)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10009"/>
                  </a:ext>
                </a:extLst>
              </a:tr>
              <a:tr h="4468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tx1"/>
                          </a:solidFill>
                        </a:rPr>
                        <a:t>Curricular Competency Goal</a:t>
                      </a:r>
                    </a:p>
                    <a:p>
                      <a:endParaRPr 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lumMod val="95000"/>
                      </a:schemeClr>
                    </a:solidFill>
                  </a:tcPr>
                </a:tc>
                <a:tc gridSpan="2">
                  <a:txBody>
                    <a:bodyPr/>
                    <a:lstStyle/>
                    <a:p>
                      <a:r>
                        <a:rPr lang="en-US" sz="1100"/>
                        <a:t>I can </a:t>
                      </a:r>
                      <a:r>
                        <a:rPr lang="en-CA" sz="1100" b="0" i="0" u="none" strike="noStrike" kern="1200">
                          <a:solidFill>
                            <a:schemeClr val="dk1"/>
                          </a:solidFill>
                          <a:effectLst/>
                          <a:latin typeface="+mn-lt"/>
                          <a:ea typeface="+mn-ea"/>
                          <a:cs typeface="+mn-cs"/>
                        </a:rPr>
                        <a:t>Create design, incorporating feedback from self, others, and results from testing of the prototype</a:t>
                      </a:r>
                      <a:endParaRPr lang="en-US"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can </a:t>
                      </a:r>
                      <a:r>
                        <a:rPr lang="en-CA" sz="1800" b="0" i="0" u="none" strike="noStrike" kern="1200" dirty="0">
                          <a:solidFill>
                            <a:schemeClr val="dk1"/>
                          </a:solidFill>
                          <a:effectLst/>
                          <a:latin typeface="+mn-lt"/>
                          <a:ea typeface="+mn-ea"/>
                          <a:cs typeface="+mn-cs"/>
                        </a:rPr>
                        <a:t>Create design, incorporating feedback from self, others, and results from testing of the prototype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tc>
                  <a:txBody>
                    <a:bodyPr/>
                    <a:lstStyle/>
                    <a:p>
                      <a:r>
                        <a:rPr lang="en-US" sz="1100" dirty="0"/>
                        <a:t>I can receive </a:t>
                      </a:r>
                      <a:r>
                        <a:rPr lang="en-US" sz="1100" b="1" dirty="0"/>
                        <a:t>constructive feedback </a:t>
                      </a:r>
                      <a:r>
                        <a:rPr lang="en-US" sz="1100" dirty="0"/>
                        <a:t>from myself, others and my results and using it to make the design better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2208187316"/>
                  </a:ext>
                </a:extLst>
              </a:tr>
            </a:tbl>
          </a:graphicData>
        </a:graphic>
      </p:graphicFrame>
      <p:sp>
        <p:nvSpPr>
          <p:cNvPr id="2" name="Rectangle 1"/>
          <p:cNvSpPr/>
          <p:nvPr/>
        </p:nvSpPr>
        <p:spPr>
          <a:xfrm>
            <a:off x="270446" y="0"/>
            <a:ext cx="8710534" cy="369332"/>
          </a:xfrm>
          <a:prstGeom prst="rect">
            <a:avLst/>
          </a:prstGeom>
          <a:solidFill>
            <a:schemeClr val="bg1"/>
          </a:solidFill>
        </p:spPr>
        <p:txBody>
          <a:bodyPr wrap="square">
            <a:spAutoFit/>
          </a:bodyPr>
          <a:lstStyle/>
          <a:p>
            <a:pPr algn="ctr"/>
            <a:r>
              <a:rPr lang="en-US" b="1" dirty="0"/>
              <a:t>Backward Design Unit Planning Template: Building the </a:t>
            </a:r>
            <a:r>
              <a:rPr lang="en-US" b="1"/>
              <a:t>Curricular Air Plane</a:t>
            </a:r>
            <a:endParaRPr lang="en-US" b="1" dirty="0"/>
          </a:p>
        </p:txBody>
      </p:sp>
    </p:spTree>
    <p:extLst>
      <p:ext uri="{BB962C8B-B14F-4D97-AF65-F5344CB8AC3E}">
        <p14:creationId xmlns:p14="http://schemas.microsoft.com/office/powerpoint/2010/main" val="895070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DEC60-7A87-084E-8060-843124B3CA17}"/>
              </a:ext>
            </a:extLst>
          </p:cNvPr>
          <p:cNvSpPr>
            <a:spLocks noGrp="1"/>
          </p:cNvSpPr>
          <p:nvPr>
            <p:ph type="title"/>
          </p:nvPr>
        </p:nvSpPr>
        <p:spPr>
          <a:xfrm>
            <a:off x="628650" y="99655"/>
            <a:ext cx="7886700" cy="745919"/>
          </a:xfrm>
        </p:spPr>
        <p:txBody>
          <a:bodyPr/>
          <a:lstStyle/>
          <a:p>
            <a:r>
              <a:rPr lang="en-US" dirty="0"/>
              <a:t>Debrief</a:t>
            </a:r>
          </a:p>
        </p:txBody>
      </p:sp>
      <p:sp>
        <p:nvSpPr>
          <p:cNvPr id="3" name="Content Placeholder 2">
            <a:extLst>
              <a:ext uri="{FF2B5EF4-FFF2-40B4-BE49-F238E27FC236}">
                <a16:creationId xmlns:a16="http://schemas.microsoft.com/office/drawing/2014/main" id="{9D86B923-48B1-0242-9D5D-D0963DAD5A8A}"/>
              </a:ext>
            </a:extLst>
          </p:cNvPr>
          <p:cNvSpPr>
            <a:spLocks noGrp="1"/>
          </p:cNvSpPr>
          <p:nvPr>
            <p:ph idx="1"/>
          </p:nvPr>
        </p:nvSpPr>
        <p:spPr>
          <a:xfrm>
            <a:off x="628650" y="845574"/>
            <a:ext cx="7886700" cy="4351338"/>
          </a:xfrm>
        </p:spPr>
        <p:txBody>
          <a:bodyPr>
            <a:noAutofit/>
          </a:bodyPr>
          <a:lstStyle/>
          <a:p>
            <a:r>
              <a:rPr lang="en-US" sz="1800" b="1" dirty="0"/>
              <a:t>What did you do differently this lesson?</a:t>
            </a:r>
          </a:p>
          <a:p>
            <a:pPr lvl="1"/>
            <a:r>
              <a:rPr lang="en-US" sz="1800" dirty="0"/>
              <a:t>“Less about me, and more about them”</a:t>
            </a:r>
          </a:p>
          <a:p>
            <a:r>
              <a:rPr lang="en-US" sz="1800" b="1" dirty="0"/>
              <a:t>What did you notice?</a:t>
            </a:r>
          </a:p>
          <a:p>
            <a:pPr lvl="1"/>
            <a:r>
              <a:rPr lang="en-US" sz="1800" dirty="0"/>
              <a:t>More students taking ownership of their learning, the kids were well organized in their groups and on task, were open about strengths and stretches, Alex – was introspective, students knew their strengths and stretches!!!, students were engaged, the talk was very positive, students, bringing in other students to the conversations, students who may not say a lot to me (Ryan) he was sharing out to his peers, normally (Blake) sits until someone tells him what to do – but today we got up and did the job, (Paul – international student) wanted the right answer – had a hard time with the open </a:t>
            </a:r>
            <a:r>
              <a:rPr lang="en-US" sz="1800" dirty="0" err="1"/>
              <a:t>endedness</a:t>
            </a:r>
            <a:r>
              <a:rPr lang="en-US" sz="1800" dirty="0"/>
              <a:t>, but the openness allowed for the students to be receptive, they are open because of the vulnerability and honesty, the modelling helped the students to do the task, modelling that everyone can bring something, the discussion about the four boxes helped them to consider how they could help each other (e.g. lifting heavy materials), my ideas of what the strengths of the students are changed, helping kids to see how stretches could be strengths, (Andon) has matured a lot, was actively engaged and putting suggestions forward, students needed a push to talk to students they didn’t know as well, </a:t>
            </a:r>
          </a:p>
        </p:txBody>
      </p:sp>
    </p:spTree>
    <p:extLst>
      <p:ext uri="{BB962C8B-B14F-4D97-AF65-F5344CB8AC3E}">
        <p14:creationId xmlns:p14="http://schemas.microsoft.com/office/powerpoint/2010/main" val="2581878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DEC60-7A87-084E-8060-843124B3CA17}"/>
              </a:ext>
            </a:extLst>
          </p:cNvPr>
          <p:cNvSpPr>
            <a:spLocks noGrp="1"/>
          </p:cNvSpPr>
          <p:nvPr>
            <p:ph type="title"/>
          </p:nvPr>
        </p:nvSpPr>
        <p:spPr>
          <a:xfrm>
            <a:off x="628650" y="99655"/>
            <a:ext cx="7886700" cy="745919"/>
          </a:xfrm>
        </p:spPr>
        <p:txBody>
          <a:bodyPr/>
          <a:lstStyle/>
          <a:p>
            <a:r>
              <a:rPr lang="en-US" dirty="0"/>
              <a:t>Debrief</a:t>
            </a:r>
          </a:p>
        </p:txBody>
      </p:sp>
      <p:sp>
        <p:nvSpPr>
          <p:cNvPr id="3" name="Content Placeholder 2">
            <a:extLst>
              <a:ext uri="{FF2B5EF4-FFF2-40B4-BE49-F238E27FC236}">
                <a16:creationId xmlns:a16="http://schemas.microsoft.com/office/drawing/2014/main" id="{9D86B923-48B1-0242-9D5D-D0963DAD5A8A}"/>
              </a:ext>
            </a:extLst>
          </p:cNvPr>
          <p:cNvSpPr>
            <a:spLocks noGrp="1"/>
          </p:cNvSpPr>
          <p:nvPr>
            <p:ph idx="1"/>
          </p:nvPr>
        </p:nvSpPr>
        <p:spPr>
          <a:xfrm>
            <a:off x="628650" y="845574"/>
            <a:ext cx="7886700" cy="4351338"/>
          </a:xfrm>
        </p:spPr>
        <p:txBody>
          <a:bodyPr>
            <a:noAutofit/>
          </a:bodyPr>
          <a:lstStyle/>
          <a:p>
            <a:pPr marL="0" indent="0">
              <a:buNone/>
            </a:pPr>
            <a:r>
              <a:rPr lang="en-US" sz="1800" b="1" dirty="0"/>
              <a:t>What questions are coming up?</a:t>
            </a:r>
          </a:p>
          <a:p>
            <a:pPr lvl="1"/>
            <a:r>
              <a:rPr lang="en-US" sz="1600" dirty="0"/>
              <a:t>How do I manage the individual groups to ensure that tasks are completed successfully and on time, What is the process for problem solving along the way?, How will we summative assess this project?</a:t>
            </a:r>
          </a:p>
          <a:p>
            <a:pPr lvl="1"/>
            <a:r>
              <a:rPr lang="en-US" sz="1600" dirty="0"/>
              <a:t>What is the role of random groupings?</a:t>
            </a:r>
          </a:p>
          <a:p>
            <a:r>
              <a:rPr lang="en-US" sz="1800" b="1" dirty="0"/>
              <a:t>Where do you want to go next?</a:t>
            </a:r>
          </a:p>
          <a:p>
            <a:pPr lvl="1"/>
            <a:r>
              <a:rPr lang="en-US" sz="1600" dirty="0"/>
              <a:t>Talking about construction methods and material selection, how can I use the strengths to move forward to know what they are capable of, learn from the prototypes, learn how the parts fit together</a:t>
            </a:r>
          </a:p>
          <a:p>
            <a:pPr lvl="1"/>
            <a:endParaRPr lang="en-US" sz="1600" dirty="0"/>
          </a:p>
        </p:txBody>
      </p:sp>
    </p:spTree>
    <p:extLst>
      <p:ext uri="{BB962C8B-B14F-4D97-AF65-F5344CB8AC3E}">
        <p14:creationId xmlns:p14="http://schemas.microsoft.com/office/powerpoint/2010/main" val="2376194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DEC60-7A87-084E-8060-843124B3CA17}"/>
              </a:ext>
            </a:extLst>
          </p:cNvPr>
          <p:cNvSpPr>
            <a:spLocks noGrp="1"/>
          </p:cNvSpPr>
          <p:nvPr>
            <p:ph type="title"/>
          </p:nvPr>
        </p:nvSpPr>
        <p:spPr>
          <a:xfrm>
            <a:off x="628650" y="99655"/>
            <a:ext cx="7886700" cy="745919"/>
          </a:xfrm>
        </p:spPr>
        <p:txBody>
          <a:bodyPr/>
          <a:lstStyle/>
          <a:p>
            <a:r>
              <a:rPr lang="en-US" dirty="0"/>
              <a:t>Debrief</a:t>
            </a:r>
          </a:p>
        </p:txBody>
      </p:sp>
      <p:sp>
        <p:nvSpPr>
          <p:cNvPr id="3" name="Content Placeholder 2">
            <a:extLst>
              <a:ext uri="{FF2B5EF4-FFF2-40B4-BE49-F238E27FC236}">
                <a16:creationId xmlns:a16="http://schemas.microsoft.com/office/drawing/2014/main" id="{9D86B923-48B1-0242-9D5D-D0963DAD5A8A}"/>
              </a:ext>
            </a:extLst>
          </p:cNvPr>
          <p:cNvSpPr>
            <a:spLocks noGrp="1"/>
          </p:cNvSpPr>
          <p:nvPr>
            <p:ph idx="1"/>
          </p:nvPr>
        </p:nvSpPr>
        <p:spPr>
          <a:xfrm>
            <a:off x="628650" y="845573"/>
            <a:ext cx="7886700" cy="5683563"/>
          </a:xfrm>
        </p:spPr>
        <p:txBody>
          <a:bodyPr>
            <a:noAutofit/>
          </a:bodyPr>
          <a:lstStyle/>
          <a:p>
            <a:r>
              <a:rPr lang="en-US" sz="1500" b="1" dirty="0"/>
              <a:t>What is a learning or a take away from today?</a:t>
            </a:r>
          </a:p>
          <a:p>
            <a:pPr lvl="1"/>
            <a:r>
              <a:rPr lang="en-US" sz="1500" dirty="0"/>
              <a:t>The importance of critical friends, the opportunity to share and build on my practice, reaffirming my relationship with y practice, I learned today why we are doing a trebuchet (the curriculum), its important for the kids to know the why (the curriculum), having students sharing their strengths, interests and stretches helped challenge my assumptions about what I thought I knew about them, gave me an opportunity to celebrate and make connections to students</a:t>
            </a:r>
          </a:p>
          <a:p>
            <a:pPr lvl="1"/>
            <a:r>
              <a:rPr lang="en-US" sz="1500" dirty="0"/>
              <a:t>The stairs and ramps for learning, backwards design planning template</a:t>
            </a:r>
          </a:p>
          <a:p>
            <a:pPr lvl="1"/>
            <a:r>
              <a:rPr lang="en-US" sz="1500" dirty="0"/>
              <a:t>Creating a group can be a lesson on its own, getting student involved in the group making process</a:t>
            </a:r>
          </a:p>
          <a:p>
            <a:pPr lvl="1"/>
            <a:r>
              <a:rPr lang="en-US" sz="1500" dirty="0"/>
              <a:t>How much these students are able to take ownership of their learning when given the opportunity to do it</a:t>
            </a:r>
          </a:p>
          <a:p>
            <a:pPr lvl="1"/>
            <a:r>
              <a:rPr lang="en-US" sz="1500" dirty="0"/>
              <a:t>I feel hopeful when teachers are transparent when we look at our practice to help kids learn</a:t>
            </a:r>
          </a:p>
          <a:p>
            <a:pPr lvl="1"/>
            <a:r>
              <a:rPr lang="en-US" sz="1500" dirty="0"/>
              <a:t>The teachers big goal for the unit – helping students to buy in by paying attention to our own passions and interests &amp; paying attention to the sharing of strengths and stretches in ADST, and that can assist in making groups, I think we group kids often by behaviours rather than compliments</a:t>
            </a:r>
          </a:p>
          <a:p>
            <a:pPr lvl="1"/>
            <a:r>
              <a:rPr lang="en-US" sz="1500" dirty="0"/>
              <a:t>I have an idea for a project that we can work on together on!</a:t>
            </a:r>
          </a:p>
          <a:p>
            <a:pPr lvl="1"/>
            <a:r>
              <a:rPr lang="en-US" sz="1500" dirty="0"/>
              <a:t>Inclusion is not about “why” anymore, we are talking about “how” – what can we do to reduce barriers</a:t>
            </a:r>
          </a:p>
          <a:p>
            <a:pPr lvl="1"/>
            <a:r>
              <a:rPr lang="en-US" sz="1500" dirty="0"/>
              <a:t>The ownership, putting it back on the students is an important piece to the process, how can we have a conversation to help students to know how to build groups to compliment skills</a:t>
            </a:r>
          </a:p>
          <a:p>
            <a:pPr lvl="1"/>
            <a:r>
              <a:rPr lang="en-US" sz="1500" dirty="0"/>
              <a:t>Making the curriculum more accessible to students, how can we support others</a:t>
            </a:r>
          </a:p>
        </p:txBody>
      </p:sp>
    </p:spTree>
    <p:extLst>
      <p:ext uri="{BB962C8B-B14F-4D97-AF65-F5344CB8AC3E}">
        <p14:creationId xmlns:p14="http://schemas.microsoft.com/office/powerpoint/2010/main" val="38431472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TotalTime>
  <Words>1590</Words>
  <Application>Microsoft Macintosh PowerPoint</Application>
  <PresentationFormat>Letter Paper (8.5x11 in)</PresentationFormat>
  <Paragraphs>109</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PowerPoint Presentation</vt:lpstr>
      <vt:lpstr>PowerPoint Presentation</vt:lpstr>
      <vt:lpstr>PowerPoint Presentation</vt:lpstr>
      <vt:lpstr>Debrief</vt:lpstr>
      <vt:lpstr>Debrief</vt:lpstr>
      <vt:lpstr>Debrief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Shelley Moore</dc:creator>
  <cp:lastModifiedBy>Shelley Moore</cp:lastModifiedBy>
  <cp:revision>1</cp:revision>
  <dcterms:created xsi:type="dcterms:W3CDTF">2019-10-08T22:39:30Z</dcterms:created>
  <dcterms:modified xsi:type="dcterms:W3CDTF">2019-10-08T22:48:24Z</dcterms:modified>
</cp:coreProperties>
</file>