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0" r:id="rId2"/>
    <p:sldId id="301" r:id="rId3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07"/>
    <p:restoredTop sz="94640"/>
  </p:normalViewPr>
  <p:slideViewPr>
    <p:cSldViewPr snapToGrid="0" snapToObjects="1">
      <p:cViewPr>
        <p:scale>
          <a:sx n="147" d="100"/>
          <a:sy n="147" d="100"/>
        </p:scale>
        <p:origin x="472" y="-2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1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9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9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4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2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2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9C0E3-9CD0-C64D-A0E2-CB84104C50F2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C4386-2448-D041-8826-86CD318F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8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431835"/>
              </p:ext>
            </p:extLst>
          </p:nvPr>
        </p:nvGraphicFramePr>
        <p:xfrm>
          <a:off x="206477" y="132735"/>
          <a:ext cx="8775291" cy="8692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3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3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87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753">
                <a:tc>
                  <a:txBody>
                    <a:bodyPr/>
                    <a:lstStyle/>
                    <a:p>
                      <a:r>
                        <a:rPr lang="en-US" sz="1200" dirty="0"/>
                        <a:t>Grade: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Subject</a:t>
                      </a:r>
                      <a:r>
                        <a:rPr lang="en-US" sz="1200" baseline="0" dirty="0"/>
                        <a:t> Area: Humanities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Planning Team: THSS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122"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Big Idea:</a:t>
                      </a:r>
                    </a:p>
                    <a:p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Contacts and </a:t>
                      </a:r>
                      <a:r>
                        <a:rPr lang="en-CA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conflicts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between </a:t>
                      </a:r>
                      <a:r>
                        <a:rPr lang="en-CA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peoples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stimulated significant cultural, social, political</a:t>
                      </a:r>
                      <a:r>
                        <a:rPr lang="en-CA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CA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 </a:t>
                      </a:r>
                      <a:r>
                        <a:rPr lang="en-CA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stories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and other </a:t>
                      </a:r>
                      <a:r>
                        <a:rPr lang="en-CA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texts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helps us understand </a:t>
                      </a:r>
                      <a:r>
                        <a:rPr lang="en-CA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ourselves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make </a:t>
                      </a:r>
                      <a:r>
                        <a:rPr lang="en-CA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connections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CA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to the </a:t>
                      </a:r>
                      <a:r>
                        <a:rPr lang="en-CA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world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CA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Texts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are </a:t>
                      </a:r>
                      <a:r>
                        <a:rPr lang="en-CA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socially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culturally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</a:t>
                      </a:r>
                      <a:r>
                        <a:rPr lang="en-CA" sz="18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historically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constructed</a:t>
                      </a:r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Unit Guiding questions: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/>
                        <a:t>What is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conflict</a:t>
                      </a:r>
                      <a:r>
                        <a:rPr lang="en-US" sz="1200" dirty="0"/>
                        <a:t>?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/>
                        <a:t>What is the role of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conflict</a:t>
                      </a:r>
                      <a:r>
                        <a:rPr lang="en-US" sz="1200" dirty="0"/>
                        <a:t> in text?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/>
                        <a:t>How does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conflict</a:t>
                      </a:r>
                      <a:r>
                        <a:rPr lang="en-US" sz="1200" dirty="0"/>
                        <a:t> influence change in people and their relationships in text? How does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story</a:t>
                      </a:r>
                      <a:r>
                        <a:rPr lang="en-US" sz="1200" dirty="0"/>
                        <a:t> connect to our lives?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/>
                        <a:t>How do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stories</a:t>
                      </a:r>
                      <a:r>
                        <a:rPr lang="en-US" sz="1200" dirty="0"/>
                        <a:t> help us to understand or own and others’ perspectives?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2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The ones we chose: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/>
                        <a:t>How does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conflict</a:t>
                      </a:r>
                      <a:r>
                        <a:rPr lang="en-US" sz="1200" dirty="0"/>
                        <a:t> impact individuals and community?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/>
                        <a:t>How do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stories</a:t>
                      </a:r>
                      <a:r>
                        <a:rPr lang="en-US" sz="1200" dirty="0"/>
                        <a:t> help us to connect and relate to our self, others and the world? 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dirty="0"/>
                        <a:t>What role does history, culture and society play in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constructing and preserving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dirty="0"/>
                        <a:t>?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200" dirty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200" dirty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2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247">
                <a:tc>
                  <a:txBody>
                    <a:bodyPr/>
                    <a:lstStyle/>
                    <a:p>
                      <a:r>
                        <a:rPr lang="en-US" sz="1200" dirty="0"/>
                        <a:t>Content Goal 1: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1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Content Goal 2: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Curricular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Core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101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371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235200"/>
              </p:ext>
            </p:extLst>
          </p:nvPr>
        </p:nvGraphicFramePr>
        <p:xfrm>
          <a:off x="206477" y="132735"/>
          <a:ext cx="8775291" cy="7657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813366624"/>
                    </a:ext>
                  </a:extLst>
                </a:gridCol>
                <a:gridCol w="2193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87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753">
                <a:tc gridSpan="2">
                  <a:txBody>
                    <a:bodyPr/>
                    <a:lstStyle/>
                    <a:p>
                      <a:r>
                        <a:rPr lang="en-US" sz="1000" dirty="0"/>
                        <a:t>Grade: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Subject</a:t>
                      </a:r>
                      <a:r>
                        <a:rPr lang="en-US" sz="1000" baseline="0" dirty="0"/>
                        <a:t> Area: Humanities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Planning Team: THSS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r>
                        <a:rPr lang="en-US" sz="1000" b="1" dirty="0"/>
                        <a:t>Big Ideas: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Contacts and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conflicts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between </a:t>
                      </a:r>
                      <a:r>
                        <a:rPr lang="en-CA" sz="10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stimulated significant cultural, social, political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0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(socials)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 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stories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and other 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helps us understand </a:t>
                      </a:r>
                      <a:r>
                        <a:rPr lang="en-CA" sz="10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ourselves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make </a:t>
                      </a:r>
                      <a:r>
                        <a:rPr lang="en-CA" sz="10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connections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CA" sz="10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to the </a:t>
                      </a:r>
                      <a:r>
                        <a:rPr lang="en-CA" sz="10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world </a:t>
                      </a: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(English)</a:t>
                      </a:r>
                      <a:endParaRPr lang="en-CA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are </a:t>
                      </a:r>
                      <a:r>
                        <a:rPr lang="en-CA" sz="10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socially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0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culturally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</a:t>
                      </a:r>
                      <a:r>
                        <a:rPr lang="en-CA" sz="1000" b="0" i="0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historically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constructed </a:t>
                      </a: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(English)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Unit Guiding questions:</a:t>
                      </a:r>
                      <a:endParaRPr lang="en-US" sz="1000" dirty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000" dirty="0"/>
                        <a:t>How does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conflict</a:t>
                      </a:r>
                      <a:r>
                        <a:rPr lang="en-US" sz="1000" dirty="0"/>
                        <a:t> impact individuals and community?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000" dirty="0"/>
                        <a:t>How do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stories</a:t>
                      </a:r>
                      <a:r>
                        <a:rPr lang="en-US" sz="1000" dirty="0"/>
                        <a:t> help us to connect and relate to our self, others and the world? 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000" dirty="0"/>
                        <a:t>What role does history, culture and society play in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constructing and preserving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000" dirty="0"/>
                        <a:t>?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247">
                <a:tc>
                  <a:txBody>
                    <a:bodyPr/>
                    <a:lstStyle/>
                    <a:p>
                      <a:r>
                        <a:rPr lang="en-US" sz="1000" b="1" dirty="0"/>
                        <a:t>Content Goal: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strategies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know and can use reading 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4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Content Goal:</a:t>
                      </a:r>
                    </a:p>
                    <a:p>
                      <a:endParaRPr lang="en-US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usage and context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usage and context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know how context shapes how we use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510">
                <a:tc>
                  <a:txBody>
                    <a:bodyPr/>
                    <a:lstStyle/>
                    <a:p>
                      <a:r>
                        <a:rPr lang="en-US" sz="1000" b="1" dirty="0"/>
                        <a:t>Curricular Competency Goal:</a:t>
                      </a:r>
                    </a:p>
                    <a:p>
                      <a:r>
                        <a:rPr lang="en-US" sz="1000" dirty="0"/>
                        <a:t>I can determine cause &amp; consequence by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Determine which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causes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most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influenced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particular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decisions, actions, or events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assess their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short-and long-term consequences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Determine which causes most influenced particular decisions, actions, or events, and assess their short-and long-term consequences 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can determine the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causes</a:t>
                      </a:r>
                      <a:r>
                        <a:rPr lang="en-US" sz="1000" dirty="0"/>
                        <a:t> (reasons for) that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influences</a:t>
                      </a:r>
                      <a:r>
                        <a:rPr lang="en-US" sz="1000" dirty="0"/>
                        <a:t> (create) a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decision</a:t>
                      </a:r>
                      <a:r>
                        <a:rPr lang="en-US" sz="1000" dirty="0"/>
                        <a:t>, action or event</a:t>
                      </a:r>
                    </a:p>
                    <a:p>
                      <a:endParaRPr lang="en-US" sz="1000" dirty="0"/>
                    </a:p>
                    <a:p>
                      <a:r>
                        <a:rPr lang="en-US" sz="1000" dirty="0"/>
                        <a:t>I can determine the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short</a:t>
                      </a:r>
                      <a:r>
                        <a:rPr lang="en-US" sz="1000" dirty="0"/>
                        <a:t> and l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ong term consequence </a:t>
                      </a:r>
                      <a:r>
                        <a:rPr lang="en-US" sz="1000" dirty="0"/>
                        <a:t>(effects) of a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decision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action</a:t>
                      </a:r>
                      <a:r>
                        <a:rPr lang="en-US" sz="1000" dirty="0"/>
                        <a:t> or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event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345">
                <a:tc>
                  <a:txBody>
                    <a:bodyPr/>
                    <a:lstStyle/>
                    <a:p>
                      <a:r>
                        <a:rPr lang="en-US" sz="1000" b="1" dirty="0"/>
                        <a:t>Curricular Competency Goal: </a:t>
                      </a:r>
                      <a:r>
                        <a:rPr lang="en-US" sz="1000" dirty="0"/>
                        <a:t>I can make ethical judgements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ethical judgments 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about past events, decisions, or actions, and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limitations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drawing direct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lessons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from the past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ethical judgments about past events, decisions, or actions, and assess the limitations of drawing direct lessons from the past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can make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ethical judgement </a:t>
                      </a:r>
                      <a:r>
                        <a:rPr lang="en-US" sz="1000" dirty="0"/>
                        <a:t>about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past events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decisions</a:t>
                      </a:r>
                      <a:r>
                        <a:rPr lang="en-US" sz="1000" dirty="0"/>
                        <a:t> or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actions</a:t>
                      </a:r>
                    </a:p>
                    <a:p>
                      <a:endParaRPr lang="en-US" sz="1000" dirty="0"/>
                    </a:p>
                    <a:p>
                      <a:r>
                        <a:rPr lang="en-US" sz="1000" dirty="0"/>
                        <a:t>I can consider why we need to be careful about learning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life lessons </a:t>
                      </a:r>
                      <a:r>
                        <a:rPr lang="en-US" sz="1000" dirty="0"/>
                        <a:t>from the past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49">
                <a:tc>
                  <a:txBody>
                    <a:bodyPr/>
                    <a:lstStyle/>
                    <a:p>
                      <a:r>
                        <a:rPr lang="en-US" sz="1000" b="1" dirty="0"/>
                        <a:t>Curricular Competency Goal</a:t>
                      </a:r>
                      <a:r>
                        <a:rPr lang="en-US" sz="1000" dirty="0"/>
                        <a:t>: I can identify significance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what the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creators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accounts,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narratives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maps, or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have determined is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significant 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what the creators of accounts, narratives, maps, or texts have determined is significant 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can identify the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creators</a:t>
                      </a:r>
                      <a:r>
                        <a:rPr lang="en-US" sz="1000" dirty="0"/>
                        <a:t> of a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narrative</a:t>
                      </a:r>
                      <a:r>
                        <a:rPr lang="en-US" sz="1000" dirty="0"/>
                        <a:t>, or other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 text</a:t>
                      </a:r>
                      <a:r>
                        <a:rPr lang="en-US" sz="1000" dirty="0"/>
                        <a:t>, and describe what they think is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significant</a:t>
                      </a:r>
                      <a:r>
                        <a:rPr lang="en-US" sz="1000" dirty="0"/>
                        <a:t> in the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Curricular Competency Goal: </a:t>
                      </a:r>
                      <a:r>
                        <a:rPr lang="en-US" sz="1000" dirty="0"/>
                        <a:t>I can comprehend and connect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Recognize how language constructs personal, social, and cultural identity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Recognize how language constructs personal, social, and cultural identity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can recognize how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language</a:t>
                      </a:r>
                      <a:r>
                        <a:rPr lang="en-US" sz="1000" dirty="0"/>
                        <a:t> creates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personal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social</a:t>
                      </a:r>
                      <a:r>
                        <a:rPr lang="en-US" sz="1000" dirty="0"/>
                        <a:t> and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cultural</a:t>
                      </a:r>
                      <a:r>
                        <a:rPr lang="en-US" sz="1000" dirty="0"/>
                        <a:t>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identity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2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Curricular Competency Goal: </a:t>
                      </a:r>
                      <a:r>
                        <a:rPr lang="en-US" sz="1000" dirty="0"/>
                        <a:t>I can comprehend and connect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 meaningful personal connections between self, text, and world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 meaningful personal connections between self, text, and world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can create meaningful personal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connection</a:t>
                      </a:r>
                      <a:r>
                        <a:rPr lang="en-US" sz="1000" dirty="0"/>
                        <a:t> between myself, other texts and the world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081317"/>
                  </a:ext>
                </a:extLst>
              </a:tr>
              <a:tr h="4935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Curricular Competency Goal: </a:t>
                      </a:r>
                      <a:r>
                        <a:rPr lang="en-US" sz="1000" dirty="0"/>
                        <a:t>I can create and communicate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Think critically, creatively, and reflectively to explore ideas within, between, and beyond texts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Think critically, creatively, and reflectively to explore ideas within, between, and beyond texts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can think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critically</a:t>
                      </a:r>
                      <a:r>
                        <a:rPr lang="en-US" sz="1000" dirty="0"/>
                        <a:t>,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 creatively </a:t>
                      </a:r>
                      <a:r>
                        <a:rPr lang="en-US" sz="1000" dirty="0"/>
                        <a:t>and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reflectively</a:t>
                      </a:r>
                      <a:r>
                        <a:rPr lang="en-US" sz="1000" dirty="0"/>
                        <a:t> about ideas in a text, between different texts and the world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313795"/>
                  </a:ext>
                </a:extLst>
              </a:tr>
              <a:tr h="5163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Curricular Competency Goal: </a:t>
                      </a:r>
                      <a:r>
                        <a:rPr lang="en-US" sz="1000" dirty="0"/>
                        <a:t>I can create and communicate by: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Transform ideas and information to create original texts.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Transform ideas and information to create original texts.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can use ideas and information that shows how my thinking has developed, to create original text (visual, written, oral)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204930"/>
                  </a:ext>
                </a:extLst>
              </a:tr>
              <a:tr h="4725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Curricular Competency Goal: </a:t>
                      </a:r>
                      <a:r>
                        <a:rPr lang="en-US" sz="1000" dirty="0"/>
                        <a:t>I can create and communicate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Exchange ideas and viewpoints to build shared understanding and extend thinking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Exchange ideas and viewpoints to build shared understanding and extend thinking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 can share ideas and views with others to help mine and others’ understand and push my thinking further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857201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Core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101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072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</TotalTime>
  <Words>618</Words>
  <Application>Microsoft Macintosh PowerPoint</Application>
  <PresentationFormat>Letter Paper (8.5x11 in)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12</cp:revision>
  <dcterms:created xsi:type="dcterms:W3CDTF">2020-01-08T17:28:30Z</dcterms:created>
  <dcterms:modified xsi:type="dcterms:W3CDTF">2020-01-08T22:14:23Z</dcterms:modified>
</cp:coreProperties>
</file>