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1747" r:id="rId2"/>
    <p:sldId id="257" r:id="rId3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54"/>
    <p:restoredTop sz="94717"/>
  </p:normalViewPr>
  <p:slideViewPr>
    <p:cSldViewPr snapToGrid="0" snapToObjects="1">
      <p:cViewPr varScale="1">
        <p:scale>
          <a:sx n="91" d="100"/>
          <a:sy n="91" d="100"/>
        </p:scale>
        <p:origin x="16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77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189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092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75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98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12/2/19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940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12/2/19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463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12/2/19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066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12/2/19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16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12/2/19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322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12/2/19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412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D3EE5-3807-454D-93D8-EB7CBDF4B3DC}" type="datetimeFigureOut">
              <a:rPr lang="en-US" smtClean="0"/>
              <a:t>12/2/19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244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9D29E04-99D4-8E46-BD3B-5B77A3EB56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077540"/>
              </p:ext>
            </p:extLst>
          </p:nvPr>
        </p:nvGraphicFramePr>
        <p:xfrm>
          <a:off x="288757" y="256674"/>
          <a:ext cx="8646694" cy="60758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2231">
                  <a:extLst>
                    <a:ext uri="{9D8B030D-6E8A-4147-A177-3AD203B41FA5}">
                      <a16:colId xmlns:a16="http://schemas.microsoft.com/office/drawing/2014/main" val="2977809659"/>
                    </a:ext>
                  </a:extLst>
                </a:gridCol>
                <a:gridCol w="2882232">
                  <a:extLst>
                    <a:ext uri="{9D8B030D-6E8A-4147-A177-3AD203B41FA5}">
                      <a16:colId xmlns:a16="http://schemas.microsoft.com/office/drawing/2014/main" val="1943556915"/>
                    </a:ext>
                  </a:extLst>
                </a:gridCol>
                <a:gridCol w="2882231">
                  <a:extLst>
                    <a:ext uri="{9D8B030D-6E8A-4147-A177-3AD203B41FA5}">
                      <a16:colId xmlns:a16="http://schemas.microsoft.com/office/drawing/2014/main" val="1701124021"/>
                    </a:ext>
                  </a:extLst>
                </a:gridCol>
              </a:tblGrid>
              <a:tr h="426799">
                <a:tc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Class Review for: 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Teacher: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Date: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240087"/>
                  </a:ext>
                </a:extLst>
              </a:tr>
              <a:tr h="27831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We can plan for our students by getting to know the: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27165"/>
                  </a:ext>
                </a:extLst>
              </a:tr>
              <a:tr h="2783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Interests &amp; Identities of the class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Classroom Strengths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u="none" dirty="0">
                          <a:latin typeface="+mn-lt"/>
                        </a:rPr>
                        <a:t>Classroom Stretches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171011"/>
                  </a:ext>
                </a:extLst>
              </a:tr>
              <a:tr h="328661">
                <a:tc>
                  <a:txBody>
                    <a:bodyPr/>
                    <a:lstStyle/>
                    <a:p>
                      <a:r>
                        <a:rPr lang="en-US" sz="1400" b="0" u="none" dirty="0">
                          <a:latin typeface="+mn-lt"/>
                        </a:rPr>
                        <a:t>Agriculture, athletics (dance, hockey, ringette), family, transportation, music</a:t>
                      </a:r>
                    </a:p>
                    <a:p>
                      <a:endParaRPr lang="en-US" sz="1400" b="0" u="none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0" u="none" dirty="0">
                          <a:latin typeface="+mn-lt"/>
                        </a:rPr>
                        <a:t>Focused, work ethic, help each other, funny, love new and interesting things, eager, love novelty, routine, consistency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0" u="none" dirty="0">
                          <a:latin typeface="+mn-lt"/>
                        </a:rPr>
                        <a:t>Flexibility, literacy (writing), taking risks, thinking outside the box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13335872"/>
                  </a:ext>
                </a:extLst>
              </a:tr>
              <a:tr h="27831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Based on the interests, strengths and stretches of this class: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897149"/>
                  </a:ext>
                </a:extLst>
              </a:tr>
              <a:tr h="736667">
                <a:tc gridSpan="3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The BIG question or inquiry I have for this class: </a:t>
                      </a:r>
                    </a:p>
                    <a:p>
                      <a:r>
                        <a:rPr lang="en-US" sz="1400" b="1" u="none" dirty="0">
                          <a:latin typeface="+mn-lt"/>
                        </a:rPr>
                        <a:t>H: Behaviour/ social emotional needs – how to get students engaged and feel safe who are struggling in their life?</a:t>
                      </a:r>
                    </a:p>
                    <a:p>
                      <a:r>
                        <a:rPr lang="en-US" sz="1400" b="1" u="none" dirty="0">
                          <a:latin typeface="+mn-lt"/>
                        </a:rPr>
                        <a:t>L: How can student feel cared for? Comfortable? How can students connect with big ideas at the end of the day?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701409"/>
                  </a:ext>
                </a:extLst>
              </a:tr>
              <a:tr h="2783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We can try to answer this question by making a plan to try something new: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We can answer these question by reducing barriers in the classroom: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809893"/>
                  </a:ext>
                </a:extLst>
              </a:tr>
              <a:tr h="278313">
                <a:tc>
                  <a:txBody>
                    <a:bodyPr/>
                    <a:lstStyle/>
                    <a:p>
                      <a:pPr algn="ctr"/>
                      <a:r>
                        <a:rPr lang="en-US" sz="1400" b="1" u="none" dirty="0">
                          <a:latin typeface="+mn-lt"/>
                        </a:rPr>
                        <a:t>Decision: Something I want to try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u="none" dirty="0">
                          <a:latin typeface="+mn-lt"/>
                        </a:rPr>
                        <a:t>Decision: Reducing Barriers to Learning (UDL)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u="none" dirty="0">
                          <a:latin typeface="+mn-lt"/>
                        </a:rPr>
                        <a:t>Decision: Reducing Barriers to Equity (Reconciliation)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836840"/>
                  </a:ext>
                </a:extLst>
              </a:tr>
              <a:tr h="824903">
                <a:tc>
                  <a:txBody>
                    <a:bodyPr/>
                    <a:lstStyle/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6069771"/>
                  </a:ext>
                </a:extLst>
              </a:tr>
              <a:tr h="27831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We can meet this goal(s) </a:t>
                      </a:r>
                      <a:r>
                        <a:rPr lang="en-US" sz="1400" b="1" u="none">
                          <a:latin typeface="+mn-lt"/>
                          <a:cs typeface="Arial" panose="020B0604020202020204" pitchFamily="34" charset="0"/>
                        </a:rPr>
                        <a:t>by targeting </a:t>
                      </a: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competencies chosen as a community: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135908"/>
                  </a:ext>
                </a:extLst>
              </a:tr>
              <a:tr h="736667">
                <a:tc gridSpan="3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Decision: Targeted competencies for this class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001599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48F6BC9-906E-1645-9550-36D34610E63B}"/>
              </a:ext>
            </a:extLst>
          </p:cNvPr>
          <p:cNvSpPr/>
          <p:nvPr/>
        </p:nvSpPr>
        <p:spPr>
          <a:xfrm>
            <a:off x="-1" y="6488668"/>
            <a:ext cx="893545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The Class Review – Brownlie, F &amp; King, J, 2011				         adapted by S. Moore, 2019</a:t>
            </a:r>
          </a:p>
        </p:txBody>
      </p:sp>
    </p:spTree>
    <p:extLst>
      <p:ext uri="{BB962C8B-B14F-4D97-AF65-F5344CB8AC3E}">
        <p14:creationId xmlns:p14="http://schemas.microsoft.com/office/powerpoint/2010/main" val="1801750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7655" y="116733"/>
            <a:ext cx="8828689" cy="64890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00"/>
          </a:p>
        </p:txBody>
      </p:sp>
      <p:sp>
        <p:nvSpPr>
          <p:cNvPr id="10" name="Rectangle 9"/>
          <p:cNvSpPr/>
          <p:nvPr/>
        </p:nvSpPr>
        <p:spPr>
          <a:xfrm>
            <a:off x="283779" y="231032"/>
            <a:ext cx="8560676" cy="5860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Guiding Unit Question:</a:t>
            </a:r>
            <a:r>
              <a:rPr lang="en-CA" sz="1200" dirty="0"/>
              <a:t> How can I share what I am thinking? How is thinking and language connected? How can the language I use affect my thinking and others’ thinking? </a:t>
            </a:r>
            <a:endParaRPr lang="en-US" sz="1200" b="1" dirty="0"/>
          </a:p>
        </p:txBody>
      </p:sp>
      <p:sp>
        <p:nvSpPr>
          <p:cNvPr id="11" name="Rectangle 10"/>
          <p:cNvSpPr/>
          <p:nvPr/>
        </p:nvSpPr>
        <p:spPr>
          <a:xfrm>
            <a:off x="283779" y="960606"/>
            <a:ext cx="6604620" cy="7611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Lesson Goal(s):</a:t>
            </a:r>
          </a:p>
          <a:p>
            <a:pPr lvl="0"/>
            <a:r>
              <a:rPr lang="en-US" sz="1200" dirty="0"/>
              <a:t>I know the different ways that my thinking can be shared</a:t>
            </a:r>
            <a:endParaRPr lang="en-CA" sz="1200" dirty="0"/>
          </a:p>
          <a:p>
            <a:pPr lvl="0"/>
            <a:r>
              <a:rPr lang="en-US" sz="1200" dirty="0"/>
              <a:t>I can share what I am thinking</a:t>
            </a:r>
            <a:endParaRPr lang="en-CA" sz="1200" dirty="0"/>
          </a:p>
          <a:p>
            <a:endParaRPr lang="en-US" sz="1200" b="1" dirty="0"/>
          </a:p>
          <a:p>
            <a:endParaRPr lang="en-US" sz="1200" b="1" dirty="0"/>
          </a:p>
        </p:txBody>
      </p:sp>
      <p:sp>
        <p:nvSpPr>
          <p:cNvPr id="12" name="Rectangle 11"/>
          <p:cNvSpPr/>
          <p:nvPr/>
        </p:nvSpPr>
        <p:spPr>
          <a:xfrm>
            <a:off x="283779" y="1864063"/>
            <a:ext cx="6604620" cy="5425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Connecting Activity: watch a short video (without words) – what are the characters thinking, how do you know? How are language and thinking connected? 2 column chart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283779" y="5764855"/>
            <a:ext cx="6604620" cy="688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Large group share</a:t>
            </a:r>
          </a:p>
          <a:p>
            <a:r>
              <a:rPr lang="en-US" sz="1200" b="1" dirty="0"/>
              <a:t>Transforming &amp; Personalizing Activity: Exit Slip – what type of language is the easiest for you? What can help you communicate in other ways?</a:t>
            </a:r>
          </a:p>
          <a:p>
            <a:endParaRPr lang="en-US" sz="1200" b="1" dirty="0"/>
          </a:p>
        </p:txBody>
      </p:sp>
      <p:sp>
        <p:nvSpPr>
          <p:cNvPr id="14" name="Rectangle 13"/>
          <p:cNvSpPr/>
          <p:nvPr/>
        </p:nvSpPr>
        <p:spPr>
          <a:xfrm>
            <a:off x="283779" y="2554725"/>
            <a:ext cx="6604620" cy="3038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Mini Lesson: </a:t>
            </a:r>
            <a:r>
              <a:rPr lang="en-US" sz="1100" dirty="0"/>
              <a:t>What are the different ways that we can communicate language?</a:t>
            </a:r>
          </a:p>
          <a:p>
            <a:r>
              <a:rPr lang="en-US" sz="1100" dirty="0"/>
              <a:t>What are the different ways we can communicate “</a:t>
            </a:r>
            <a:r>
              <a:rPr lang="en-US" sz="1100" dirty="0" err="1"/>
              <a:t>Whatch</a:t>
            </a:r>
            <a:r>
              <a:rPr lang="en-US" sz="1100" dirty="0"/>
              <a:t> a </a:t>
            </a:r>
            <a:r>
              <a:rPr lang="en-US" sz="1100" dirty="0" err="1"/>
              <a:t>Thinkin</a:t>
            </a:r>
            <a:r>
              <a:rPr lang="en-US" sz="1100" dirty="0"/>
              <a:t>” (restricted one communication type – oral, written, visual</a:t>
            </a:r>
            <a:endParaRPr lang="en-US" sz="1200" dirty="0"/>
          </a:p>
          <a:p>
            <a:endParaRPr lang="en-US" sz="1200" b="1" dirty="0"/>
          </a:p>
        </p:txBody>
      </p:sp>
      <p:sp>
        <p:nvSpPr>
          <p:cNvPr id="15" name="Rectangle 14"/>
          <p:cNvSpPr/>
          <p:nvPr/>
        </p:nvSpPr>
        <p:spPr>
          <a:xfrm>
            <a:off x="425668" y="3139520"/>
            <a:ext cx="6299876" cy="23346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Processing Tasks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25668" y="3547227"/>
            <a:ext cx="6299876" cy="19269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200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1541373" y="3575032"/>
            <a:ext cx="0" cy="189738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567557" y="3417514"/>
            <a:ext cx="6009722" cy="171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421168" y="3562000"/>
            <a:ext cx="111915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 Need to</a:t>
            </a:r>
            <a:r>
              <a:rPr lang="is-IS" sz="1200" dirty="0"/>
              <a:t>…</a:t>
            </a:r>
          </a:p>
          <a:p>
            <a:endParaRPr lang="is-IS" sz="1200" dirty="0"/>
          </a:p>
          <a:p>
            <a:r>
              <a:rPr lang="is-IS" sz="1200" dirty="0"/>
              <a:t>Sort pictures and words into language type (oral, visual, written)</a:t>
            </a:r>
          </a:p>
          <a:p>
            <a:endParaRPr lang="is-IS" sz="1200" dirty="0"/>
          </a:p>
          <a:p>
            <a:endParaRPr lang="is-IS" sz="1200" dirty="0"/>
          </a:p>
        </p:txBody>
      </p:sp>
      <p:sp>
        <p:nvSpPr>
          <p:cNvPr id="52" name="Rectangle 51"/>
          <p:cNvSpPr/>
          <p:nvPr/>
        </p:nvSpPr>
        <p:spPr>
          <a:xfrm>
            <a:off x="6995402" y="1526917"/>
            <a:ext cx="1851048" cy="49266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050" dirty="0"/>
              <a:t>Supports</a:t>
            </a:r>
          </a:p>
          <a:p>
            <a:r>
              <a:rPr lang="en-US" sz="1050" dirty="0"/>
              <a:t>Essential</a:t>
            </a:r>
          </a:p>
          <a:p>
            <a:pPr marL="171450" indent="-171450">
              <a:buFontTx/>
              <a:buChar char="-"/>
            </a:pPr>
            <a:r>
              <a:rPr lang="en-US" sz="1050" dirty="0"/>
              <a:t>(LH) Allow breaks, chase, visuals, BB, moving, I choose/you choose</a:t>
            </a:r>
          </a:p>
          <a:p>
            <a:pPr marL="171450" indent="-171450">
              <a:buFontTx/>
              <a:buChar char="-"/>
            </a:pPr>
            <a:r>
              <a:rPr lang="en-US" sz="1050" dirty="0"/>
              <a:t>(CH) pair with AO, NB, breaks, modelling interest, verbal first/ then, PCS symbols, magazines</a:t>
            </a:r>
          </a:p>
          <a:p>
            <a:endParaRPr lang="en-US" sz="1050" dirty="0"/>
          </a:p>
          <a:p>
            <a:r>
              <a:rPr lang="en-US" sz="1050" dirty="0"/>
              <a:t>Targeted</a:t>
            </a:r>
          </a:p>
          <a:p>
            <a:pPr marL="171450" indent="-171450">
              <a:buFontTx/>
              <a:buChar char="-"/>
            </a:pPr>
            <a:r>
              <a:rPr lang="en-US" sz="1050" dirty="0"/>
              <a:t>visuals of emotions, </a:t>
            </a:r>
          </a:p>
          <a:p>
            <a:pPr marL="171450" indent="-171450">
              <a:buFontTx/>
              <a:buChar char="-"/>
            </a:pPr>
            <a:r>
              <a:rPr lang="en-US" sz="1050" dirty="0"/>
              <a:t>White boards</a:t>
            </a:r>
          </a:p>
          <a:p>
            <a:pPr marL="171450" indent="-171450">
              <a:buFontTx/>
              <a:buChar char="-"/>
            </a:pPr>
            <a:endParaRPr lang="en-US" sz="1050" dirty="0"/>
          </a:p>
          <a:p>
            <a:endParaRPr lang="en-US" sz="1050" dirty="0"/>
          </a:p>
          <a:p>
            <a:r>
              <a:rPr lang="en-US" sz="1050" dirty="0"/>
              <a:t>Universal</a:t>
            </a:r>
          </a:p>
          <a:p>
            <a:pPr marL="171450" indent="-171450">
              <a:buFontTx/>
              <a:buChar char="-"/>
            </a:pPr>
            <a:r>
              <a:rPr lang="en-US" sz="1050" dirty="0"/>
              <a:t>Small group work</a:t>
            </a:r>
          </a:p>
          <a:p>
            <a:pPr marL="171450" indent="-171450">
              <a:buFontTx/>
              <a:buChar char="-"/>
            </a:pPr>
            <a:r>
              <a:rPr lang="en-US" sz="1050" dirty="0"/>
              <a:t>Circle your favourite, choose a back up</a:t>
            </a:r>
          </a:p>
          <a:p>
            <a:pPr marL="171450" indent="-171450">
              <a:buFontTx/>
              <a:buChar char="-"/>
            </a:pPr>
            <a:r>
              <a:rPr lang="en-US" sz="1050" dirty="0"/>
              <a:t>Choose speaker ahead of time</a:t>
            </a:r>
          </a:p>
          <a:p>
            <a:pPr marL="171450" indent="-171450">
              <a:buFontTx/>
              <a:buChar char="-"/>
            </a:pPr>
            <a:r>
              <a:rPr lang="en-US" sz="1050" dirty="0"/>
              <a:t>Pixar movie</a:t>
            </a:r>
          </a:p>
          <a:p>
            <a:pPr marL="171450" indent="-171450">
              <a:buFontTx/>
              <a:buChar char="-"/>
            </a:pPr>
            <a:r>
              <a:rPr lang="en-US" sz="1050" dirty="0"/>
              <a:t>Task reference</a:t>
            </a:r>
          </a:p>
          <a:p>
            <a:pPr marL="171450" indent="-171450">
              <a:buFontTx/>
              <a:buChar char="-"/>
            </a:pPr>
            <a:r>
              <a:rPr lang="en-US" sz="1050" dirty="0"/>
              <a:t>Sorting task (O/V/W)</a:t>
            </a:r>
          </a:p>
          <a:p>
            <a:pPr marL="171450" indent="-171450">
              <a:buFontTx/>
              <a:buChar char="-"/>
            </a:pPr>
            <a:r>
              <a:rPr lang="en-US" sz="1050" dirty="0"/>
              <a:t>Check ins</a:t>
            </a:r>
          </a:p>
          <a:p>
            <a:pPr marL="171450" indent="-171450">
              <a:buFontTx/>
              <a:buChar char="-"/>
            </a:pPr>
            <a:r>
              <a:rPr lang="en-US" sz="1050" dirty="0"/>
              <a:t>Body break</a:t>
            </a:r>
          </a:p>
          <a:p>
            <a:pPr marL="171450" indent="-171450">
              <a:buFontTx/>
              <a:buChar char="-"/>
            </a:pPr>
            <a:r>
              <a:rPr lang="en-US" sz="1050" dirty="0"/>
              <a:t>Choice of where to sit</a:t>
            </a:r>
          </a:p>
          <a:p>
            <a:pPr marL="171450" indent="-171450">
              <a:buFontTx/>
              <a:buChar char="-"/>
            </a:pPr>
            <a:r>
              <a:rPr lang="en-US" sz="1050" dirty="0"/>
              <a:t>Strategic groupings</a:t>
            </a:r>
          </a:p>
          <a:p>
            <a:pPr marL="171450" indent="-171450">
              <a:buFontTx/>
              <a:buChar char="-"/>
            </a:pPr>
            <a:r>
              <a:rPr lang="en-US" sz="1050" dirty="0"/>
              <a:t>Visuals</a:t>
            </a:r>
          </a:p>
          <a:p>
            <a:pPr marL="171450" indent="-171450">
              <a:buFontTx/>
              <a:buChar char="-"/>
            </a:pPr>
            <a:r>
              <a:rPr lang="en-US" sz="1050" dirty="0"/>
              <a:t>Group roles</a:t>
            </a:r>
          </a:p>
          <a:p>
            <a:pPr marL="171450" indent="-171450">
              <a:buFontTx/>
              <a:buChar char="-"/>
            </a:pPr>
            <a:endParaRPr lang="en-US" sz="1050" dirty="0"/>
          </a:p>
          <a:p>
            <a:endParaRPr lang="en-US" sz="1050" dirty="0"/>
          </a:p>
          <a:p>
            <a:endParaRPr lang="en-US" sz="1050" dirty="0"/>
          </a:p>
          <a:p>
            <a:endParaRPr lang="en-US" sz="1050" dirty="0"/>
          </a:p>
          <a:p>
            <a:endParaRPr lang="en-US" sz="1050" dirty="0"/>
          </a:p>
          <a:p>
            <a:endParaRPr lang="en-US" sz="1050" dirty="0"/>
          </a:p>
          <a:p>
            <a:endParaRPr lang="en-US" sz="1050" dirty="0"/>
          </a:p>
          <a:p>
            <a:endParaRPr lang="en-US" sz="1050" dirty="0"/>
          </a:p>
          <a:p>
            <a:endParaRPr lang="en-US" sz="1050" dirty="0"/>
          </a:p>
          <a:p>
            <a:endParaRPr lang="en-US" sz="1050" dirty="0"/>
          </a:p>
          <a:p>
            <a:endParaRPr lang="en-US" sz="1050" dirty="0"/>
          </a:p>
          <a:p>
            <a:endParaRPr lang="en-US" sz="1050" dirty="0"/>
          </a:p>
          <a:p>
            <a:endParaRPr lang="en-US" sz="1050" dirty="0"/>
          </a:p>
          <a:p>
            <a:endParaRPr lang="en-US" sz="1050" dirty="0"/>
          </a:p>
          <a:p>
            <a:endParaRPr lang="en-US" sz="1050" dirty="0"/>
          </a:p>
          <a:p>
            <a:endParaRPr lang="en-US" sz="1050" dirty="0"/>
          </a:p>
          <a:p>
            <a:endParaRPr lang="en-US" sz="1050" dirty="0"/>
          </a:p>
          <a:p>
            <a:endParaRPr lang="en-US" sz="1050" dirty="0"/>
          </a:p>
          <a:p>
            <a:endParaRPr lang="en-US" sz="1050" dirty="0"/>
          </a:p>
          <a:p>
            <a:endParaRPr lang="en-US" sz="1050" dirty="0"/>
          </a:p>
          <a:p>
            <a:endParaRPr lang="en-US" sz="1050" dirty="0"/>
          </a:p>
          <a:p>
            <a:endParaRPr lang="en-US" sz="1050" dirty="0"/>
          </a:p>
          <a:p>
            <a:endParaRPr lang="en-US" sz="1050" dirty="0"/>
          </a:p>
          <a:p>
            <a:endParaRPr lang="en-US" sz="1050" dirty="0"/>
          </a:p>
        </p:txBody>
      </p:sp>
      <p:sp>
        <p:nvSpPr>
          <p:cNvPr id="56" name="Rectangle 55"/>
          <p:cNvSpPr/>
          <p:nvPr/>
        </p:nvSpPr>
        <p:spPr>
          <a:xfrm>
            <a:off x="451937" y="5195841"/>
            <a:ext cx="108838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Access</a:t>
            </a:r>
          </a:p>
        </p:txBody>
      </p:sp>
      <p:cxnSp>
        <p:nvCxnSpPr>
          <p:cNvPr id="58" name="Straight Connector 57"/>
          <p:cNvCxnSpPr/>
          <p:nvPr/>
        </p:nvCxnSpPr>
        <p:spPr>
          <a:xfrm>
            <a:off x="2876188" y="3575032"/>
            <a:ext cx="0" cy="189738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256904" y="3575032"/>
            <a:ext cx="0" cy="189738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606391" y="3561999"/>
            <a:ext cx="0" cy="189738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1561538" y="3541358"/>
            <a:ext cx="10737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 Must</a:t>
            </a:r>
            <a:r>
              <a:rPr lang="is-IS" sz="1200" dirty="0"/>
              <a:t>…</a:t>
            </a:r>
          </a:p>
          <a:p>
            <a:endParaRPr lang="is-IS" sz="1200" dirty="0"/>
          </a:p>
          <a:p>
            <a:r>
              <a:rPr lang="is-IS" sz="1200" dirty="0"/>
              <a:t>Read a sceanrio</a:t>
            </a:r>
          </a:p>
          <a:p>
            <a:r>
              <a:rPr lang="is-IS" sz="1200" dirty="0"/>
              <a:t>What are you feeling?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875137" y="3550762"/>
            <a:ext cx="138176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 Can</a:t>
            </a:r>
            <a:r>
              <a:rPr lang="is-IS" sz="1200" dirty="0"/>
              <a:t>…</a:t>
            </a:r>
          </a:p>
          <a:p>
            <a:endParaRPr lang="is-IS" sz="1200" dirty="0"/>
          </a:p>
          <a:p>
            <a:r>
              <a:rPr lang="is-IS" sz="1200" dirty="0"/>
              <a:t>Share what you‘re thinking on one way</a:t>
            </a:r>
          </a:p>
          <a:p>
            <a:endParaRPr lang="is-IS" sz="1200" dirty="0"/>
          </a:p>
          <a:p>
            <a:endParaRPr lang="is-IS" sz="1200" dirty="0"/>
          </a:p>
          <a:p>
            <a:endParaRPr lang="is-IS" sz="1200" dirty="0"/>
          </a:p>
          <a:p>
            <a:endParaRPr lang="is-IS" sz="1200" dirty="0"/>
          </a:p>
        </p:txBody>
      </p:sp>
      <p:sp>
        <p:nvSpPr>
          <p:cNvPr id="65" name="Rectangle 64"/>
          <p:cNvSpPr/>
          <p:nvPr/>
        </p:nvSpPr>
        <p:spPr>
          <a:xfrm>
            <a:off x="4256904" y="3540633"/>
            <a:ext cx="13484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 Could</a:t>
            </a:r>
            <a:r>
              <a:rPr lang="is-IS" sz="1200" dirty="0"/>
              <a:t>…</a:t>
            </a:r>
          </a:p>
          <a:p>
            <a:endParaRPr lang="is-IS" sz="1200" dirty="0"/>
          </a:p>
          <a:p>
            <a:r>
              <a:rPr lang="is-IS" sz="1200" dirty="0"/>
              <a:t>Share what you‘re thinking in another way</a:t>
            </a:r>
          </a:p>
          <a:p>
            <a:endParaRPr lang="is-IS" sz="1200" dirty="0"/>
          </a:p>
          <a:p>
            <a:endParaRPr lang="is-IS" sz="1200" dirty="0"/>
          </a:p>
          <a:p>
            <a:endParaRPr lang="en-US" sz="1200" dirty="0"/>
          </a:p>
        </p:txBody>
      </p:sp>
      <p:sp>
        <p:nvSpPr>
          <p:cNvPr id="66" name="Rectangle 65"/>
          <p:cNvSpPr/>
          <p:nvPr/>
        </p:nvSpPr>
        <p:spPr>
          <a:xfrm>
            <a:off x="5637619" y="3562409"/>
            <a:ext cx="10879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 Can Try to</a:t>
            </a:r>
            <a:r>
              <a:rPr lang="is-IS" sz="1200" dirty="0"/>
              <a:t>…</a:t>
            </a:r>
          </a:p>
          <a:p>
            <a:endParaRPr lang="is-IS" sz="1200" dirty="0"/>
          </a:p>
          <a:p>
            <a:r>
              <a:rPr lang="is-IS" sz="1200" dirty="0"/>
              <a:t>Share what you‘re thinking all ways</a:t>
            </a:r>
          </a:p>
          <a:p>
            <a:endParaRPr lang="is-IS" sz="1200" dirty="0"/>
          </a:p>
          <a:p>
            <a:endParaRPr lang="is-IS" sz="1200" dirty="0"/>
          </a:p>
        </p:txBody>
      </p:sp>
      <p:sp>
        <p:nvSpPr>
          <p:cNvPr id="67" name="Rectangle 66"/>
          <p:cNvSpPr/>
          <p:nvPr/>
        </p:nvSpPr>
        <p:spPr>
          <a:xfrm>
            <a:off x="1540321" y="5189175"/>
            <a:ext cx="13348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All</a:t>
            </a:r>
          </a:p>
        </p:txBody>
      </p:sp>
      <p:sp>
        <p:nvSpPr>
          <p:cNvPr id="68" name="Rectangle 67"/>
          <p:cNvSpPr/>
          <p:nvPr/>
        </p:nvSpPr>
        <p:spPr>
          <a:xfrm>
            <a:off x="2906812" y="5203027"/>
            <a:ext cx="13348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Most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286856" y="5186442"/>
            <a:ext cx="13348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Few</a:t>
            </a:r>
          </a:p>
        </p:txBody>
      </p:sp>
      <p:sp>
        <p:nvSpPr>
          <p:cNvPr id="70" name="Rectangle 69"/>
          <p:cNvSpPr/>
          <p:nvPr/>
        </p:nvSpPr>
        <p:spPr>
          <a:xfrm>
            <a:off x="5605340" y="5208216"/>
            <a:ext cx="112073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Challenge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57654" y="6603019"/>
            <a:ext cx="898634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Lesson Planning Template – Shelley Moore, 2017				Adapted from </a:t>
            </a:r>
            <a:r>
              <a:rPr lang="en-US" sz="1200" dirty="0" err="1"/>
              <a:t>Brownlie</a:t>
            </a:r>
            <a:r>
              <a:rPr lang="en-US" sz="1200" dirty="0"/>
              <a:t> &amp;  Schnellert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6993367" y="964947"/>
            <a:ext cx="1851048" cy="4141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Date:</a:t>
            </a:r>
          </a:p>
        </p:txBody>
      </p:sp>
    </p:spTree>
    <p:extLst>
      <p:ext uri="{BB962C8B-B14F-4D97-AF65-F5344CB8AC3E}">
        <p14:creationId xmlns:p14="http://schemas.microsoft.com/office/powerpoint/2010/main" val="2327276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414</TotalTime>
  <Words>579</Words>
  <Application>Microsoft Macintosh PowerPoint</Application>
  <PresentationFormat>Letter Paper (8.5x11 in)</PresentationFormat>
  <Paragraphs>106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11</cp:revision>
  <dcterms:created xsi:type="dcterms:W3CDTF">2019-11-27T17:50:06Z</dcterms:created>
  <dcterms:modified xsi:type="dcterms:W3CDTF">2019-12-03T03:55:04Z</dcterms:modified>
</cp:coreProperties>
</file>