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9" r:id="rId5"/>
    <p:sldId id="263" r:id="rId6"/>
    <p:sldId id="261" r:id="rId7"/>
    <p:sldId id="265" r:id="rId8"/>
    <p:sldId id="1498" r:id="rId9"/>
    <p:sldId id="14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9"/>
    <p:restoredTop sz="94595"/>
  </p:normalViewPr>
  <p:slideViewPr>
    <p:cSldViewPr snapToGrid="0" snapToObjects="1">
      <p:cViewPr varScale="1">
        <p:scale>
          <a:sx n="81" d="100"/>
          <a:sy n="81" d="100"/>
        </p:scale>
        <p:origin x="20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18DF6-B78E-C743-B89E-5E1D4353B4A2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E4148-E602-0944-AE6A-61A929E99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6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9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EB28A-3189-8740-9339-4F46E98938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5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472B-8764-BB48-89F3-70F683E26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AC06E-29EE-4348-972E-1877CCD1D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DB877-4294-EA46-AB97-AF8428F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91C8-493E-1645-864D-1F26011E44B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4DA75-0667-564A-A0FA-2033D746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9C02C-0490-9048-B369-AFA8590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3DDA-A105-A74F-9FB0-30B19B4C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5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B570D-733D-A949-A22D-4BCCF71F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47D70-5C85-4D4C-B5E8-31761B36B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3ADF5-A5E6-7A41-BBDB-910CDFA6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91C8-493E-1645-864D-1F26011E44B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0BC65-B921-1940-90EA-6D4142BF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555D0-A32B-CB45-B2CB-527A583D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3DDA-A105-A74F-9FB0-30B19B4C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9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EE6D23-FCE1-AD49-9EBF-830AD883C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187CD-9EDC-3B43-8B74-491AF0682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8C98B-F9EC-3346-8294-59FE1062D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91C8-493E-1645-864D-1F26011E44B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4B691-9A2F-F04A-B50F-ED2B201E0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4CA22-B6D6-FA49-BFC5-6A2B6E366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3DDA-A105-A74F-9FB0-30B19B4C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4457-6D41-0D49-8B0A-5AF878E5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0B4CE-1A0D-BD4C-9C7E-5F182F890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0FBD9-D01C-0D4A-9ADF-52941879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91C8-493E-1645-864D-1F26011E44B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5C339-573C-B248-A082-B02318743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EDC30-050F-CA47-A55E-8136FAA0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3DDA-A105-A74F-9FB0-30B19B4C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5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39AE-DDDE-A54D-A95B-AE615E8C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5D657-496D-4B48-846A-8DBBABA95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1A712-47D4-4D49-953B-550DB6D8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91C8-493E-1645-864D-1F26011E44B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6D2EA-291B-EB46-855D-946BAD0F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14BE2-F67C-8A49-8679-67849B7A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3DDA-A105-A74F-9FB0-30B19B4C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4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A8B3-F9E1-8747-A181-35E6F61A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4B90B-ECB4-A646-8658-FA7D01293B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A8DA6-0004-3C45-9261-BFDB59002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8F9C-E7DD-B349-BE9A-CD9B7A54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91C8-493E-1645-864D-1F26011E44B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6E52-ACFD-E945-9EAF-6C9F8E76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D4BEB-1F15-E544-B079-75DBE061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3DDA-A105-A74F-9FB0-30B19B4C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3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E7BE-C2A5-9A40-B818-C3C877C18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57251-9DDF-1146-9890-6511ACDA2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D2870-C1C6-844D-8248-2738AEDB9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4DB03-3009-5C4F-ABBF-50C29BB255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6D8DF-7689-E448-B1D5-11734542A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AF6477-5BD9-3945-9D73-87AD66860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91C8-493E-1645-864D-1F26011E44B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F0D145-EF4B-B148-B141-AB93907A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C094F9-1DDA-9940-9846-695AC561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3DDA-A105-A74F-9FB0-30B19B4C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1DD9-F933-2E48-8E8B-39FAA27B7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55398-0803-AD41-B31F-6BB5C9D3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91C8-493E-1645-864D-1F26011E44B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D62D4-331D-454B-A431-C28675A4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6D97F-66EE-0E44-B5C7-0090A2EB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3DDA-A105-A74F-9FB0-30B19B4C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5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65E7CC-0965-1340-B976-3F392441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91C8-493E-1645-864D-1F26011E44B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A5ACC-91EC-674D-970E-99F4B9A0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2E914-9657-A343-A484-DAFBC4ED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3DDA-A105-A74F-9FB0-30B19B4C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A44D-60F3-3841-9F23-8E859337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B9713-AB0A-F644-A912-26A42EDBE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92CFA-7A96-4E44-9BFC-82D599264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7C132-EDEC-6C45-91C8-1AE62169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91C8-493E-1645-864D-1F26011E44B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D35D8-0028-4A42-8AE4-ED8F3069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65116-D547-BE4C-A4CD-DDC8020A0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3DDA-A105-A74F-9FB0-30B19B4C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85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2BE0-7C90-774B-9C30-8847B67B5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20538-4502-DF43-BF75-C888D3BFF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5C30D0-910E-FD47-BC57-DB7260793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F2E6B-ADA9-3B42-A578-C1C92CD36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91C8-493E-1645-864D-1F26011E44B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024F0-DCCA-8E4C-A4D6-F0E58380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404EC-4920-A340-8D55-B898FF65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93DDA-A105-A74F-9FB0-30B19B4C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5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AA415C-20A5-CB40-B420-CEC89A1B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71CB8-588E-4F4D-BC90-D6547C851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8EED9-FF2B-7047-9BF2-DA26EBDD7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991C8-493E-1645-864D-1F26011E44B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CEE00-50A8-0840-B16D-D78237208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7FD63-06FE-3544-A9C8-48A8C46AB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93DDA-A105-A74F-9FB0-30B19B4C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5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NWuQD7QHBc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Relationship Id="rId9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E9BD-E618-AE4D-8F4B-27CB1A0DD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016" y="1335782"/>
            <a:ext cx="11829204" cy="2387600"/>
          </a:xfrm>
        </p:spPr>
        <p:txBody>
          <a:bodyPr/>
          <a:lstStyle/>
          <a:p>
            <a:r>
              <a:rPr lang="en-US" dirty="0"/>
              <a:t>How does </a:t>
            </a:r>
            <a:r>
              <a:rPr lang="en-US" dirty="0">
                <a:solidFill>
                  <a:srgbClr val="FF0000"/>
                </a:solidFill>
              </a:rPr>
              <a:t>water</a:t>
            </a:r>
            <a:r>
              <a:rPr lang="en-US" dirty="0"/>
              <a:t> impact </a:t>
            </a:r>
            <a:r>
              <a:rPr lang="en-US" dirty="0">
                <a:solidFill>
                  <a:srgbClr val="FF0000"/>
                </a:solidFill>
              </a:rPr>
              <a:t>living things</a:t>
            </a:r>
            <a:r>
              <a:rPr lang="en-US" dirty="0"/>
              <a:t>?</a:t>
            </a:r>
          </a:p>
        </p:txBody>
      </p:sp>
      <p:pic>
        <p:nvPicPr>
          <p:cNvPr id="4" name="Picture 3" descr="C:\Users\Kendra Seatter\AppData\Local\Microsoft\Windows\INetCache\Content.MSO\DFCE1A5.tmp">
            <a:extLst>
              <a:ext uri="{FF2B5EF4-FFF2-40B4-BE49-F238E27FC236}">
                <a16:creationId xmlns:a16="http://schemas.microsoft.com/office/drawing/2014/main" id="{7EC9814A-2F84-A040-9286-1A12F364B6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6" y="430907"/>
            <a:ext cx="2877185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Kendra Seatter\AppData\Local\Microsoft\Windows\INetCache\Content.MSO\3F5E89C0.tmp">
            <a:extLst>
              <a:ext uri="{FF2B5EF4-FFF2-40B4-BE49-F238E27FC236}">
                <a16:creationId xmlns:a16="http://schemas.microsoft.com/office/drawing/2014/main" id="{874CEAB4-82F7-1347-800E-56FF5D98167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638" y="254694"/>
            <a:ext cx="2678713" cy="198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Kendra Seatter\AppData\Local\Microsoft\Windows\INetCache\Content.MSO\310355CE.tmp">
            <a:extLst>
              <a:ext uri="{FF2B5EF4-FFF2-40B4-BE49-F238E27FC236}">
                <a16:creationId xmlns:a16="http://schemas.microsoft.com/office/drawing/2014/main" id="{5D745E1F-EC4E-8542-9797-D02E25896F5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16" y="4367690"/>
            <a:ext cx="3149730" cy="2131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Kendra Seatter\AppData\Local\Microsoft\Windows\INetCache\Content.MSO\D533130C.tmp">
            <a:extLst>
              <a:ext uri="{FF2B5EF4-FFF2-40B4-BE49-F238E27FC236}">
                <a16:creationId xmlns:a16="http://schemas.microsoft.com/office/drawing/2014/main" id="{ABB3F6DA-A5E5-2848-B589-524D283C5F7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96" y="4320334"/>
            <a:ext cx="3106420" cy="217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Kendra Seatter\AppData\Local\Microsoft\Windows\INetCache\Content.MSO\584948FA.tmp">
            <a:extLst>
              <a:ext uri="{FF2B5EF4-FFF2-40B4-BE49-F238E27FC236}">
                <a16:creationId xmlns:a16="http://schemas.microsoft.com/office/drawing/2014/main" id="{716C4C4F-515E-8148-BB6C-C385413F5DA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73" y="383000"/>
            <a:ext cx="2696467" cy="1812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Kendra Seatter\AppData\Local\Microsoft\Windows\INetCache\Content.MSO\B646B18.tmp">
            <a:extLst>
              <a:ext uri="{FF2B5EF4-FFF2-40B4-BE49-F238E27FC236}">
                <a16:creationId xmlns:a16="http://schemas.microsoft.com/office/drawing/2014/main" id="{DDFD4C91-EAD5-E94B-8F71-EFAAD20435B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30" y="4320334"/>
            <a:ext cx="3179474" cy="217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038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E9BD-E618-AE4D-8F4B-27CB1A0DD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3980" y="222953"/>
            <a:ext cx="9144000" cy="1186122"/>
          </a:xfrm>
        </p:spPr>
        <p:txBody>
          <a:bodyPr/>
          <a:lstStyle/>
          <a:p>
            <a:r>
              <a:rPr lang="en-US" dirty="0"/>
              <a:t>Our Goal Today!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C22F17-FD57-9341-960C-D920C4412653}"/>
              </a:ext>
            </a:extLst>
          </p:cNvPr>
          <p:cNvSpPr txBox="1">
            <a:spLocks/>
          </p:cNvSpPr>
          <p:nvPr/>
        </p:nvSpPr>
        <p:spPr>
          <a:xfrm>
            <a:off x="614133" y="2429603"/>
            <a:ext cx="9144000" cy="1363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I can learn about </a:t>
            </a:r>
            <a:r>
              <a:rPr lang="en-US" dirty="0">
                <a:solidFill>
                  <a:srgbClr val="FF0000"/>
                </a:solidFill>
              </a:rPr>
              <a:t>water</a:t>
            </a:r>
          </a:p>
        </p:txBody>
      </p:sp>
      <p:pic>
        <p:nvPicPr>
          <p:cNvPr id="4" name="Picture 3" descr="C:\Users\Kendra Seatter\AppData\Local\Microsoft\Windows\INetCache\Content.MSO\310355CE.tmp">
            <a:extLst>
              <a:ext uri="{FF2B5EF4-FFF2-40B4-BE49-F238E27FC236}">
                <a16:creationId xmlns:a16="http://schemas.microsoft.com/office/drawing/2014/main" id="{CFC2E7E1-5778-3947-8177-D598EE406C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65" y="3793110"/>
            <a:ext cx="3739971" cy="2653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641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E9BD-E618-AE4D-8F4B-27CB1A0DD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059" y="0"/>
            <a:ext cx="9144000" cy="1186122"/>
          </a:xfrm>
        </p:spPr>
        <p:txBody>
          <a:bodyPr/>
          <a:lstStyle/>
          <a:p>
            <a:r>
              <a:rPr lang="en-US" dirty="0"/>
              <a:t>Some New Science Words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C22F17-FD57-9341-960C-D920C4412653}"/>
              </a:ext>
            </a:extLst>
          </p:cNvPr>
          <p:cNvSpPr txBox="1">
            <a:spLocks/>
          </p:cNvSpPr>
          <p:nvPr/>
        </p:nvSpPr>
        <p:spPr>
          <a:xfrm>
            <a:off x="1553980" y="1559575"/>
            <a:ext cx="4996722" cy="47812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</a:rPr>
              <a:t>wetlands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stream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underground water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Indian Ocean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glacier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salt water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Arctic Ocean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river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443A28-7D97-C041-96F1-6AB5A22A9CF4}"/>
              </a:ext>
            </a:extLst>
          </p:cNvPr>
          <p:cNvSpPr txBox="1">
            <a:spLocks/>
          </p:cNvSpPr>
          <p:nvPr/>
        </p:nvSpPr>
        <p:spPr>
          <a:xfrm>
            <a:off x="6720589" y="1559575"/>
            <a:ext cx="5241562" cy="46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rgbClr val="FF0000"/>
                </a:solidFill>
              </a:rPr>
              <a:t>dug out/ pond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Pacific Ocean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Earth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fresh water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lake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Atlantic Ocean</a:t>
            </a:r>
          </a:p>
          <a:p>
            <a:pPr algn="l"/>
            <a:r>
              <a:rPr lang="en-US" sz="4000" dirty="0">
                <a:solidFill>
                  <a:srgbClr val="FF0000"/>
                </a:solidFill>
              </a:rPr>
              <a:t>Southern Ocean</a:t>
            </a:r>
          </a:p>
          <a:p>
            <a:pPr algn="l"/>
            <a:endParaRPr lang="en-US" sz="4000" dirty="0">
              <a:solidFill>
                <a:srgbClr val="FF0000"/>
              </a:solidFill>
            </a:endParaRPr>
          </a:p>
          <a:p>
            <a:pPr algn="l"/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5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21A281-E4CD-6C4E-B1B4-2938F4E6064B}"/>
              </a:ext>
            </a:extLst>
          </p:cNvPr>
          <p:cNvSpPr/>
          <p:nvPr/>
        </p:nvSpPr>
        <p:spPr>
          <a:xfrm>
            <a:off x="254834" y="194872"/>
            <a:ext cx="5711252" cy="64008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8C74E-0A37-8C45-A2D1-FAD0B609E99E}"/>
              </a:ext>
            </a:extLst>
          </p:cNvPr>
          <p:cNvSpPr/>
          <p:nvPr/>
        </p:nvSpPr>
        <p:spPr>
          <a:xfrm>
            <a:off x="6193672" y="194872"/>
            <a:ext cx="5711252" cy="640080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8B20F7-B821-0547-8004-1A0EDC79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075" y="232581"/>
            <a:ext cx="1790700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7CEED1-0475-5548-A358-A8370C972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" y="352425"/>
            <a:ext cx="1790700" cy="1524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E4C598-A5E1-2542-84D0-C018821C5C40}"/>
              </a:ext>
            </a:extLst>
          </p:cNvPr>
          <p:cNvSpPr txBox="1"/>
          <p:nvPr/>
        </p:nvSpPr>
        <p:spPr>
          <a:xfrm>
            <a:off x="1928022" y="702193"/>
            <a:ext cx="3552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 know these words!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0B8AE8-DC16-8146-AD71-9F4A7BBD7E52}"/>
              </a:ext>
            </a:extLst>
          </p:cNvPr>
          <p:cNvSpPr txBox="1"/>
          <p:nvPr/>
        </p:nvSpPr>
        <p:spPr>
          <a:xfrm>
            <a:off x="8227178" y="352425"/>
            <a:ext cx="33554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I’m not sure about </a:t>
            </a:r>
          </a:p>
          <a:p>
            <a:r>
              <a:rPr lang="en-US" sz="3200" dirty="0"/>
              <a:t>these words.</a:t>
            </a:r>
          </a:p>
        </p:txBody>
      </p:sp>
    </p:spTree>
    <p:extLst>
      <p:ext uri="{BB962C8B-B14F-4D97-AF65-F5344CB8AC3E}">
        <p14:creationId xmlns:p14="http://schemas.microsoft.com/office/powerpoint/2010/main" val="3670770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E9BD-E618-AE4D-8F4B-27CB1A0DD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679" y="222953"/>
            <a:ext cx="9144000" cy="1186122"/>
          </a:xfrm>
        </p:spPr>
        <p:txBody>
          <a:bodyPr/>
          <a:lstStyle/>
          <a:p>
            <a:pPr algn="l"/>
            <a:r>
              <a:rPr lang="en-US" b="1" dirty="0"/>
              <a:t>Your job…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4C22F17-FD57-9341-960C-D920C4412653}"/>
              </a:ext>
            </a:extLst>
          </p:cNvPr>
          <p:cNvSpPr txBox="1">
            <a:spLocks/>
          </p:cNvSpPr>
          <p:nvPr/>
        </p:nvSpPr>
        <p:spPr>
          <a:xfrm>
            <a:off x="489679" y="1723868"/>
            <a:ext cx="9144000" cy="42871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buAutoNum type="arabicPeriod"/>
            </a:pPr>
            <a:r>
              <a:rPr lang="en-US" sz="4400" dirty="0">
                <a:solidFill>
                  <a:srgbClr val="FF0000"/>
                </a:solidFill>
              </a:rPr>
              <a:t>Cut</a:t>
            </a:r>
            <a:r>
              <a:rPr lang="en-US" sz="4400" dirty="0"/>
              <a:t> out the </a:t>
            </a:r>
            <a:r>
              <a:rPr lang="en-US" sz="4400" dirty="0">
                <a:solidFill>
                  <a:srgbClr val="FF0000"/>
                </a:solidFill>
              </a:rPr>
              <a:t>boxes</a:t>
            </a:r>
            <a:r>
              <a:rPr lang="en-US" sz="4400" dirty="0"/>
              <a:t> on the </a:t>
            </a:r>
            <a:r>
              <a:rPr lang="en-US" sz="4400" dirty="0">
                <a:solidFill>
                  <a:srgbClr val="FF0000"/>
                </a:solidFill>
              </a:rPr>
              <a:t>black</a:t>
            </a:r>
            <a:r>
              <a:rPr lang="en-US" sz="4400" dirty="0"/>
              <a:t> </a:t>
            </a:r>
            <a:r>
              <a:rPr lang="en-US" sz="4400" dirty="0">
                <a:solidFill>
                  <a:srgbClr val="FF0000"/>
                </a:solidFill>
              </a:rPr>
              <a:t>line</a:t>
            </a:r>
          </a:p>
          <a:p>
            <a:pPr marL="1143000" indent="-1143000" algn="l">
              <a:buAutoNum type="arabicPeriod"/>
            </a:pPr>
            <a:endParaRPr lang="en-US" sz="4400" dirty="0">
              <a:solidFill>
                <a:srgbClr val="FF0000"/>
              </a:solidFill>
            </a:endParaRPr>
          </a:p>
          <a:p>
            <a:pPr marL="1143000" indent="-1143000" algn="l">
              <a:buAutoNum type="arabicPeriod"/>
            </a:pPr>
            <a:r>
              <a:rPr lang="en-US" sz="4400" dirty="0">
                <a:solidFill>
                  <a:srgbClr val="FF0000"/>
                </a:solidFill>
              </a:rPr>
              <a:t>Talk </a:t>
            </a:r>
            <a:r>
              <a:rPr lang="en-US" sz="4400" dirty="0"/>
              <a:t>to your </a:t>
            </a:r>
            <a:r>
              <a:rPr lang="en-US" sz="4400" dirty="0">
                <a:solidFill>
                  <a:srgbClr val="FF0000"/>
                </a:solidFill>
              </a:rPr>
              <a:t>partner</a:t>
            </a:r>
            <a:r>
              <a:rPr lang="en-US" sz="4400" dirty="0"/>
              <a:t>, are these </a:t>
            </a:r>
            <a:r>
              <a:rPr lang="en-US" sz="4400" dirty="0">
                <a:solidFill>
                  <a:srgbClr val="FF0000"/>
                </a:solidFill>
              </a:rPr>
              <a:t>words you know </a:t>
            </a:r>
            <a:r>
              <a:rPr lang="en-US" sz="4400" dirty="0"/>
              <a:t>or words you </a:t>
            </a:r>
            <a:r>
              <a:rPr lang="en-US" sz="4400" dirty="0">
                <a:solidFill>
                  <a:srgbClr val="FF0000"/>
                </a:solidFill>
              </a:rPr>
              <a:t>don’t know</a:t>
            </a:r>
            <a:r>
              <a:rPr lang="en-US" sz="4400" dirty="0"/>
              <a:t>?</a:t>
            </a:r>
          </a:p>
          <a:p>
            <a:pPr marL="1143000" indent="-1143000" algn="l">
              <a:buAutoNum type="arabicPeriod"/>
            </a:pPr>
            <a:endParaRPr lang="en-US" sz="4400" dirty="0"/>
          </a:p>
          <a:p>
            <a:pPr marL="1143000" indent="-1143000" algn="l">
              <a:buAutoNum type="arabicPeriod"/>
            </a:pPr>
            <a:r>
              <a:rPr lang="en-US" sz="4400" dirty="0">
                <a:solidFill>
                  <a:srgbClr val="FF0000"/>
                </a:solidFill>
              </a:rPr>
              <a:t>Sort</a:t>
            </a:r>
            <a:r>
              <a:rPr lang="en-US" sz="4400" dirty="0"/>
              <a:t> the </a:t>
            </a:r>
            <a:r>
              <a:rPr lang="en-US" sz="4400" dirty="0">
                <a:solidFill>
                  <a:srgbClr val="FF0000"/>
                </a:solidFill>
              </a:rPr>
              <a:t>picture words </a:t>
            </a:r>
            <a:r>
              <a:rPr lang="en-US" sz="4400" dirty="0"/>
              <a:t>into the boxes</a:t>
            </a:r>
          </a:p>
          <a:p>
            <a:pPr algn="l"/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0725F-7876-BF48-9EFC-1711CF98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080" y="1538365"/>
            <a:ext cx="1572734" cy="1338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5C7531-6B7D-7E4B-9EBD-16275C43A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3307" y="4715655"/>
            <a:ext cx="979014" cy="8332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CFE893-5FB0-C84A-B209-5D4D8619A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3679" y="4715655"/>
            <a:ext cx="1010275" cy="859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5DCD08-040E-D845-B1A7-381DF78A4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7957" y="3105461"/>
            <a:ext cx="1790700" cy="15240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8CB7888-3906-D94D-8DED-2876B2DE9851}"/>
              </a:ext>
            </a:extLst>
          </p:cNvPr>
          <p:cNvCxnSpPr>
            <a:cxnSpLocks/>
          </p:cNvCxnSpPr>
          <p:nvPr/>
        </p:nvCxnSpPr>
        <p:spPr>
          <a:xfrm>
            <a:off x="10098475" y="1886647"/>
            <a:ext cx="201972" cy="2110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13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E9BD-E618-AE4D-8F4B-27CB1A0DD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77800"/>
            <a:ext cx="10947400" cy="1186122"/>
          </a:xfrm>
        </p:spPr>
        <p:txBody>
          <a:bodyPr>
            <a:normAutofit/>
          </a:bodyPr>
          <a:lstStyle/>
          <a:p>
            <a:r>
              <a:rPr lang="en-US" dirty="0"/>
              <a:t>What can we learn about </a:t>
            </a:r>
            <a:r>
              <a:rPr lang="en-US" dirty="0">
                <a:solidFill>
                  <a:srgbClr val="FF0000"/>
                </a:solidFill>
              </a:rPr>
              <a:t>water?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DB189-C57C-B44C-A3EE-0F24C053459F}"/>
              </a:ext>
            </a:extLst>
          </p:cNvPr>
          <p:cNvSpPr/>
          <p:nvPr/>
        </p:nvSpPr>
        <p:spPr>
          <a:xfrm>
            <a:off x="4959569" y="2887360"/>
            <a:ext cx="2196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hlinkClick r:id="rId2"/>
              </a:rPr>
              <a:t>Video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5505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948386" y="2399445"/>
            <a:ext cx="1800409" cy="1240568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endParaRPr sz="1227"/>
          </a:p>
        </p:txBody>
      </p:sp>
      <p:sp>
        <p:nvSpPr>
          <p:cNvPr id="55" name="Google Shape;55;p13"/>
          <p:cNvSpPr/>
          <p:nvPr/>
        </p:nvSpPr>
        <p:spPr>
          <a:xfrm>
            <a:off x="5103945" y="2399445"/>
            <a:ext cx="1800409" cy="1240568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endParaRPr sz="1227"/>
          </a:p>
        </p:txBody>
      </p:sp>
      <p:sp>
        <p:nvSpPr>
          <p:cNvPr id="56" name="Google Shape;56;p13"/>
          <p:cNvSpPr/>
          <p:nvPr/>
        </p:nvSpPr>
        <p:spPr>
          <a:xfrm>
            <a:off x="7342563" y="2399445"/>
            <a:ext cx="1800409" cy="1240568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2335" tIns="62335" rIns="62335" bIns="62335" anchor="ctr" anchorCtr="0">
            <a:noAutofit/>
          </a:bodyPr>
          <a:lstStyle/>
          <a:p>
            <a:endParaRPr sz="1227"/>
          </a:p>
        </p:txBody>
      </p:sp>
      <p:cxnSp>
        <p:nvCxnSpPr>
          <p:cNvPr id="57" name="Google Shape;57;p13"/>
          <p:cNvCxnSpPr/>
          <p:nvPr/>
        </p:nvCxnSpPr>
        <p:spPr>
          <a:xfrm rot="10800000" flipH="1">
            <a:off x="2873011" y="5048352"/>
            <a:ext cx="1951159" cy="1738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>
            <a:stCxn id="54" idx="3"/>
            <a:endCxn id="55" idx="1"/>
          </p:cNvCxnSpPr>
          <p:nvPr/>
        </p:nvCxnSpPr>
        <p:spPr>
          <a:xfrm>
            <a:off x="4748795" y="3019729"/>
            <a:ext cx="355091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>
            <a:stCxn id="55" idx="3"/>
            <a:endCxn id="56" idx="1"/>
          </p:cNvCxnSpPr>
          <p:nvPr/>
        </p:nvCxnSpPr>
        <p:spPr>
          <a:xfrm>
            <a:off x="6904354" y="3019729"/>
            <a:ext cx="438136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13"/>
          <p:cNvSpPr txBox="1"/>
          <p:nvPr/>
        </p:nvSpPr>
        <p:spPr>
          <a:xfrm>
            <a:off x="8334579" y="2257892"/>
            <a:ext cx="7297568" cy="64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5" tIns="62335" rIns="62335" bIns="62335" anchor="t" anchorCtr="0">
            <a:noAutofit/>
          </a:bodyPr>
          <a:lstStyle/>
          <a:p>
            <a:endParaRPr sz="1227"/>
          </a:p>
        </p:txBody>
      </p:sp>
      <p:sp>
        <p:nvSpPr>
          <p:cNvPr id="61" name="Google Shape;61;p13"/>
          <p:cNvSpPr txBox="1"/>
          <p:nvPr/>
        </p:nvSpPr>
        <p:spPr>
          <a:xfrm>
            <a:off x="9293727" y="446268"/>
            <a:ext cx="3808841" cy="992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335" tIns="62335" rIns="62335" bIns="62335" anchor="t" anchorCtr="0">
            <a:noAutofit/>
          </a:bodyPr>
          <a:lstStyle/>
          <a:p>
            <a:r>
              <a:rPr lang="en" sz="1227" dirty="0"/>
              <a:t>Names: ___________________________</a:t>
            </a:r>
            <a:endParaRPr sz="1227" dirty="0"/>
          </a:p>
        </p:txBody>
      </p:sp>
      <p:cxnSp>
        <p:nvCxnSpPr>
          <p:cNvPr id="62" name="Google Shape;62;p13"/>
          <p:cNvCxnSpPr/>
          <p:nvPr/>
        </p:nvCxnSpPr>
        <p:spPr>
          <a:xfrm rot="10800000" flipH="1">
            <a:off x="5028563" y="5048352"/>
            <a:ext cx="1951159" cy="1738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13"/>
          <p:cNvCxnSpPr/>
          <p:nvPr/>
        </p:nvCxnSpPr>
        <p:spPr>
          <a:xfrm rot="10800000" flipH="1">
            <a:off x="7342568" y="5048352"/>
            <a:ext cx="1951159" cy="1738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D71DE8EA-047E-1444-9CB0-5A472831AE89}"/>
              </a:ext>
            </a:extLst>
          </p:cNvPr>
          <p:cNvSpPr txBox="1">
            <a:spLocks/>
          </p:cNvSpPr>
          <p:nvPr/>
        </p:nvSpPr>
        <p:spPr>
          <a:xfrm>
            <a:off x="530442" y="-565749"/>
            <a:ext cx="10947400" cy="11861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What can we learn about </a:t>
            </a:r>
            <a:r>
              <a:rPr lang="en-US" sz="3600" dirty="0">
                <a:solidFill>
                  <a:srgbClr val="FF0000"/>
                </a:solidFill>
              </a:rPr>
              <a:t>water?</a:t>
            </a:r>
          </a:p>
        </p:txBody>
      </p:sp>
    </p:spTree>
    <p:extLst>
      <p:ext uri="{BB962C8B-B14F-4D97-AF65-F5344CB8AC3E}">
        <p14:creationId xmlns:p14="http://schemas.microsoft.com/office/powerpoint/2010/main" val="17559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8D41CC9-7F69-5D4D-9F37-0ACAA57C6AB9}"/>
              </a:ext>
            </a:extLst>
          </p:cNvPr>
          <p:cNvSpPr/>
          <p:nvPr/>
        </p:nvSpPr>
        <p:spPr>
          <a:xfrm>
            <a:off x="1597352" y="198121"/>
            <a:ext cx="8964657" cy="636757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AD1A60-7DD9-8349-A743-C6661C702FD3}"/>
              </a:ext>
            </a:extLst>
          </p:cNvPr>
          <p:cNvSpPr txBox="1"/>
          <p:nvPr/>
        </p:nvSpPr>
        <p:spPr>
          <a:xfrm>
            <a:off x="1597352" y="6609553"/>
            <a:ext cx="18565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www.fivemooreminutes.com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2010F9-05B5-954C-8DB7-D3FBA6FB19EC}"/>
              </a:ext>
            </a:extLst>
          </p:cNvPr>
          <p:cNvSpPr txBox="1"/>
          <p:nvPr/>
        </p:nvSpPr>
        <p:spPr>
          <a:xfrm>
            <a:off x="9194327" y="6609553"/>
            <a:ext cx="13676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Shelley Moore,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AA3CF0-E36C-A04E-8D0E-84896737069C}"/>
              </a:ext>
            </a:extLst>
          </p:cNvPr>
          <p:cNvSpPr txBox="1"/>
          <p:nvPr/>
        </p:nvSpPr>
        <p:spPr>
          <a:xfrm>
            <a:off x="5322876" y="6609552"/>
            <a:ext cx="12426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Episode 6 Strategy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A86014-0985-614F-B993-6C3AE99B059F}"/>
              </a:ext>
            </a:extLst>
          </p:cNvPr>
          <p:cNvSpPr/>
          <p:nvPr/>
        </p:nvSpPr>
        <p:spPr>
          <a:xfrm>
            <a:off x="1958717" y="1753846"/>
            <a:ext cx="1210422" cy="73451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9243D6-31DD-AA49-AA79-873839069461}"/>
              </a:ext>
            </a:extLst>
          </p:cNvPr>
          <p:cNvSpPr/>
          <p:nvPr/>
        </p:nvSpPr>
        <p:spPr>
          <a:xfrm>
            <a:off x="1958717" y="2680546"/>
            <a:ext cx="1210422" cy="7345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D7F4A5-4441-B549-A3B8-648C3DC8782D}"/>
              </a:ext>
            </a:extLst>
          </p:cNvPr>
          <p:cNvSpPr/>
          <p:nvPr/>
        </p:nvSpPr>
        <p:spPr>
          <a:xfrm>
            <a:off x="1958717" y="3607246"/>
            <a:ext cx="1210422" cy="7345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ED9180-B9DF-5740-AB98-5D8FFF424E34}"/>
              </a:ext>
            </a:extLst>
          </p:cNvPr>
          <p:cNvSpPr/>
          <p:nvPr/>
        </p:nvSpPr>
        <p:spPr>
          <a:xfrm>
            <a:off x="1958717" y="4533946"/>
            <a:ext cx="1210422" cy="73451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COULD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FA0169-E674-954E-AF06-2A93F16927F0}"/>
              </a:ext>
            </a:extLst>
          </p:cNvPr>
          <p:cNvSpPr/>
          <p:nvPr/>
        </p:nvSpPr>
        <p:spPr>
          <a:xfrm>
            <a:off x="1958717" y="5451428"/>
            <a:ext cx="1210422" cy="734518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AA827E-4BD5-6A4D-B7CC-6E78D023408C}"/>
              </a:ext>
            </a:extLst>
          </p:cNvPr>
          <p:cNvCxnSpPr/>
          <p:nvPr/>
        </p:nvCxnSpPr>
        <p:spPr>
          <a:xfrm>
            <a:off x="3354642" y="1753846"/>
            <a:ext cx="0" cy="44520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DA129551-FE87-8845-9B9A-B839A7D13BC5}"/>
              </a:ext>
            </a:extLst>
          </p:cNvPr>
          <p:cNvSpPr txBox="1">
            <a:spLocks/>
          </p:cNvSpPr>
          <p:nvPr/>
        </p:nvSpPr>
        <p:spPr>
          <a:xfrm>
            <a:off x="1869072" y="1321935"/>
            <a:ext cx="2057434" cy="550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800" b="1" dirty="0"/>
              <a:t>Start Together</a:t>
            </a:r>
            <a:endParaRPr lang="en-US" sz="1800" b="1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6550370-4C36-924B-9A0C-0361EC75BB3E}"/>
              </a:ext>
            </a:extLst>
          </p:cNvPr>
          <p:cNvSpPr txBox="1">
            <a:spLocks/>
          </p:cNvSpPr>
          <p:nvPr/>
        </p:nvSpPr>
        <p:spPr>
          <a:xfrm>
            <a:off x="2273317" y="432118"/>
            <a:ext cx="8584413" cy="55022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600" b="1" dirty="0"/>
              <a:t>Learning Target: I can learn about </a:t>
            </a:r>
            <a:r>
              <a:rPr lang="en-CA" sz="3600" b="1" dirty="0">
                <a:solidFill>
                  <a:srgbClr val="FF0000"/>
                </a:solidFill>
              </a:rPr>
              <a:t>water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E6F4128-BA98-7E42-B4EE-91E081DC4576}"/>
              </a:ext>
            </a:extLst>
          </p:cNvPr>
          <p:cNvSpPr txBox="1">
            <a:spLocks/>
          </p:cNvSpPr>
          <p:nvPr/>
        </p:nvSpPr>
        <p:spPr>
          <a:xfrm rot="16200000">
            <a:off x="2485722" y="3499207"/>
            <a:ext cx="2472422" cy="5502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1800" b="1" dirty="0"/>
              <a:t>Go as far as you can!</a:t>
            </a:r>
            <a:endParaRPr lang="en-US" sz="1800" b="1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EAFB118-EB56-2242-A2F3-DDCF622714FA}"/>
              </a:ext>
            </a:extLst>
          </p:cNvPr>
          <p:cNvSpPr/>
          <p:nvPr/>
        </p:nvSpPr>
        <p:spPr>
          <a:xfrm>
            <a:off x="3907437" y="1753846"/>
            <a:ext cx="4807321" cy="7345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Choose the picture that shows the </a:t>
            </a:r>
            <a:r>
              <a:rPr lang="en-US" dirty="0">
                <a:solidFill>
                  <a:srgbClr val="FF0000"/>
                </a:solidFill>
              </a:rPr>
              <a:t>BIG IDEA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71D0EA8-5600-3A4C-8B0E-FC789275E33D}"/>
              </a:ext>
            </a:extLst>
          </p:cNvPr>
          <p:cNvSpPr/>
          <p:nvPr/>
        </p:nvSpPr>
        <p:spPr>
          <a:xfrm>
            <a:off x="3907437" y="2715928"/>
            <a:ext cx="4807321" cy="7345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Choose the pictures that show the </a:t>
            </a:r>
            <a:r>
              <a:rPr lang="en-US" dirty="0">
                <a:solidFill>
                  <a:srgbClr val="FF0000"/>
                </a:solidFill>
              </a:rPr>
              <a:t>different kinds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rgbClr val="FF0000"/>
                </a:solidFill>
              </a:rPr>
              <a:t>water on the Earth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274AFAC-1835-554F-A0AD-C803B5519AC6}"/>
              </a:ext>
            </a:extLst>
          </p:cNvPr>
          <p:cNvSpPr/>
          <p:nvPr/>
        </p:nvSpPr>
        <p:spPr>
          <a:xfrm>
            <a:off x="3907437" y="3607246"/>
            <a:ext cx="4807321" cy="7345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Choose the pictures that show </a:t>
            </a:r>
            <a:r>
              <a:rPr lang="en-US" dirty="0">
                <a:solidFill>
                  <a:srgbClr val="FF0000"/>
                </a:solidFill>
              </a:rPr>
              <a:t>examples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dirty="0">
                <a:solidFill>
                  <a:srgbClr val="FF0000"/>
                </a:solidFill>
              </a:rPr>
              <a:t>water on the Earth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86AC314-3ADE-9B4E-8B7A-F45B09C28485}"/>
              </a:ext>
            </a:extLst>
          </p:cNvPr>
          <p:cNvSpPr/>
          <p:nvPr/>
        </p:nvSpPr>
        <p:spPr>
          <a:xfrm>
            <a:off x="3907437" y="4525770"/>
            <a:ext cx="4807321" cy="7345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Sort</a:t>
            </a:r>
            <a:r>
              <a:rPr lang="en-US" dirty="0">
                <a:solidFill>
                  <a:schemeClr val="tx1"/>
                </a:solidFill>
              </a:rPr>
              <a:t> the pictures into </a:t>
            </a:r>
            <a:r>
              <a:rPr lang="en-US" dirty="0">
                <a:solidFill>
                  <a:srgbClr val="FF0000"/>
                </a:solidFill>
              </a:rPr>
              <a:t>fresh water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salt water </a:t>
            </a:r>
            <a:r>
              <a:rPr lang="en-US" dirty="0">
                <a:solidFill>
                  <a:schemeClr val="tx1"/>
                </a:solidFill>
              </a:rPr>
              <a:t>examples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B62485C-8654-A14C-A337-DAA8DB68E2EA}"/>
              </a:ext>
            </a:extLst>
          </p:cNvPr>
          <p:cNvSpPr/>
          <p:nvPr/>
        </p:nvSpPr>
        <p:spPr>
          <a:xfrm>
            <a:off x="3907437" y="5459968"/>
            <a:ext cx="4807321" cy="7259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Find </a:t>
            </a:r>
            <a:r>
              <a:rPr lang="en-US" dirty="0">
                <a:solidFill>
                  <a:srgbClr val="FF0000"/>
                </a:solidFill>
              </a:rPr>
              <a:t>examples</a:t>
            </a:r>
            <a:r>
              <a:rPr lang="en-US" dirty="0">
                <a:solidFill>
                  <a:schemeClr val="tx1"/>
                </a:solidFill>
              </a:rPr>
              <a:t> of things that live in fresh and salt </a:t>
            </a:r>
            <a:r>
              <a:rPr lang="en-US" dirty="0">
                <a:solidFill>
                  <a:srgbClr val="FF0000"/>
                </a:solidFill>
              </a:rPr>
              <a:t>water habitats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7B0C6E0-EE5A-5B4A-B9F5-F19F9C83A433}"/>
              </a:ext>
            </a:extLst>
          </p:cNvPr>
          <p:cNvSpPr/>
          <p:nvPr/>
        </p:nvSpPr>
        <p:spPr>
          <a:xfrm>
            <a:off x="8798860" y="1753846"/>
            <a:ext cx="1469949" cy="7345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82AA4A2-5894-D34B-A9CF-0B53DC6365B3}"/>
              </a:ext>
            </a:extLst>
          </p:cNvPr>
          <p:cNvSpPr/>
          <p:nvPr/>
        </p:nvSpPr>
        <p:spPr>
          <a:xfrm>
            <a:off x="8798860" y="2696095"/>
            <a:ext cx="1469949" cy="7345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6BE0C8C-7D34-B546-90DB-431914E45097}"/>
              </a:ext>
            </a:extLst>
          </p:cNvPr>
          <p:cNvSpPr/>
          <p:nvPr/>
        </p:nvSpPr>
        <p:spPr>
          <a:xfrm>
            <a:off x="8798860" y="3587413"/>
            <a:ext cx="1469949" cy="7345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EB5F035D-7B2C-6841-8857-F9C9A4028BFE}"/>
              </a:ext>
            </a:extLst>
          </p:cNvPr>
          <p:cNvSpPr/>
          <p:nvPr/>
        </p:nvSpPr>
        <p:spPr>
          <a:xfrm>
            <a:off x="8798860" y="4522266"/>
            <a:ext cx="1469949" cy="7345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F3CF89F-3DBD-8C44-93E5-C07EB020CABD}"/>
              </a:ext>
            </a:extLst>
          </p:cNvPr>
          <p:cNvSpPr/>
          <p:nvPr/>
        </p:nvSpPr>
        <p:spPr>
          <a:xfrm>
            <a:off x="8798860" y="5447924"/>
            <a:ext cx="1469949" cy="7345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24837-A226-E445-B87C-2D23914B5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263" y="1753846"/>
            <a:ext cx="804182" cy="68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583C55-DB43-6F40-942D-49271DD3C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3104" y="2800835"/>
            <a:ext cx="564495" cy="4813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F87A9D-D0C3-5347-BABC-55C76B4EF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3431" y="2821781"/>
            <a:ext cx="566545" cy="48314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04D3450-D4F1-2C44-9CE9-EAE6406616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1586" y="3716378"/>
            <a:ext cx="564495" cy="48139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5E37A29-FA55-EF40-AF78-53E4F4111A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4327" y="4647952"/>
            <a:ext cx="566545" cy="4831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3CEBE41-3D38-6D41-BEA8-7AA1EEF93D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6458" y="5516880"/>
            <a:ext cx="680492" cy="58031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FDE53DF-505E-E945-8BFE-66E45CE206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5987" y="5506175"/>
            <a:ext cx="647367" cy="55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4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E9BD-E618-AE4D-8F4B-27CB1A0DD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200" y="177800"/>
            <a:ext cx="10947400" cy="1186122"/>
          </a:xfrm>
        </p:spPr>
        <p:txBody>
          <a:bodyPr>
            <a:normAutofit/>
          </a:bodyPr>
          <a:lstStyle/>
          <a:p>
            <a:r>
              <a:rPr lang="en-US" dirty="0"/>
              <a:t>What do we learn about </a:t>
            </a:r>
            <a:r>
              <a:rPr lang="en-US" dirty="0">
                <a:solidFill>
                  <a:srgbClr val="FF0000"/>
                </a:solidFill>
              </a:rPr>
              <a:t>water</a:t>
            </a:r>
            <a:r>
              <a:rPr lang="en-US" dirty="0"/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28168D-EC48-BD4B-A744-63B0A620216D}"/>
              </a:ext>
            </a:extLst>
          </p:cNvPr>
          <p:cNvSpPr txBox="1">
            <a:spLocks/>
          </p:cNvSpPr>
          <p:nvPr/>
        </p:nvSpPr>
        <p:spPr>
          <a:xfrm>
            <a:off x="347980" y="1815308"/>
            <a:ext cx="9144000" cy="42871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 algn="l">
              <a:buAutoNum type="arabicPeriod"/>
            </a:pPr>
            <a:r>
              <a:rPr lang="en-US" sz="4400" dirty="0"/>
              <a:t>Choose a new word that you know!</a:t>
            </a:r>
          </a:p>
          <a:p>
            <a:pPr marL="1143000" indent="-1143000" algn="l">
              <a:buAutoNum type="arabicPeriod"/>
            </a:pPr>
            <a:endParaRPr lang="en-US" sz="4400" dirty="0"/>
          </a:p>
          <a:p>
            <a:pPr marL="1143000" indent="-1143000" algn="l">
              <a:buAutoNum type="arabicPeriod"/>
            </a:pPr>
            <a:r>
              <a:rPr lang="en-US" sz="4400" dirty="0"/>
              <a:t>Use the word to share something you learned about water</a:t>
            </a:r>
          </a:p>
          <a:p>
            <a:pPr marL="1143000" indent="-1143000" algn="l">
              <a:buAutoNum type="arabicPeriod"/>
            </a:pPr>
            <a:endParaRPr lang="en-US" sz="4400" dirty="0"/>
          </a:p>
          <a:p>
            <a:pPr marL="1143000" indent="-1143000" algn="l">
              <a:buAutoNum type="arabicPeriod"/>
            </a:pPr>
            <a:r>
              <a:rPr lang="en-US" sz="4400" dirty="0"/>
              <a:t>Write a sentence about what you learned about water</a:t>
            </a:r>
          </a:p>
          <a:p>
            <a:pPr marL="1143000" indent="-1143000" algn="l">
              <a:buAutoNum type="arabicPeriod"/>
            </a:pPr>
            <a:endParaRPr lang="en-US" sz="4400" dirty="0"/>
          </a:p>
          <a:p>
            <a:pPr marL="1143000" indent="-1143000" algn="l">
              <a:buAutoNum type="arabicPeriod"/>
            </a:pPr>
            <a:r>
              <a:rPr lang="en-US" sz="4400" dirty="0"/>
              <a:t>Write a sentence about what you learned that connects 2 new words</a:t>
            </a:r>
          </a:p>
          <a:p>
            <a:pPr algn="l"/>
            <a:endParaRPr lang="en-US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8F6346-3BFD-9D40-9099-1FCB9BE66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980" y="4544130"/>
            <a:ext cx="2364740" cy="201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82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246</Words>
  <Application>Microsoft Macintosh PowerPoint</Application>
  <PresentationFormat>Widescreen</PresentationFormat>
  <Paragraphs>58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How does water impact living things?</vt:lpstr>
      <vt:lpstr>Our Goal Today!</vt:lpstr>
      <vt:lpstr>Some New Science Words</vt:lpstr>
      <vt:lpstr>PowerPoint Presentation</vt:lpstr>
      <vt:lpstr>Your job…</vt:lpstr>
      <vt:lpstr>What can we learn about water?</vt:lpstr>
      <vt:lpstr>PowerPoint Presentation</vt:lpstr>
      <vt:lpstr>PowerPoint Presentation</vt:lpstr>
      <vt:lpstr>What do we learn about water?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water impact living things?</dc:title>
  <dc:creator>Shelley Moore</dc:creator>
  <cp:lastModifiedBy>Shelley Moore</cp:lastModifiedBy>
  <cp:revision>8</cp:revision>
  <dcterms:created xsi:type="dcterms:W3CDTF">2019-11-06T18:54:12Z</dcterms:created>
  <dcterms:modified xsi:type="dcterms:W3CDTF">2019-11-07T19:57:45Z</dcterms:modified>
</cp:coreProperties>
</file>