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48" r:id="rId2"/>
    <p:sldId id="1706" r:id="rId3"/>
    <p:sldId id="1707" r:id="rId4"/>
    <p:sldId id="1708" r:id="rId5"/>
    <p:sldId id="1709" r:id="rId6"/>
    <p:sldId id="1710" r:id="rId7"/>
    <p:sldId id="1711" r:id="rId8"/>
    <p:sldId id="366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1"/>
    <p:restoredTop sz="96000"/>
  </p:normalViewPr>
  <p:slideViewPr>
    <p:cSldViewPr snapToGrid="0" snapToObjects="1">
      <p:cViewPr>
        <p:scale>
          <a:sx n="111" d="100"/>
          <a:sy n="111" d="100"/>
        </p:scale>
        <p:origin x="-5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C26F-E988-B74C-9CE5-706023C2D868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615C-3A9A-A34C-BF88-66F9EA7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urriculum.gov.bc.ca/curriculum/social-studies/10/co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83922"/>
              </p:ext>
            </p:extLst>
          </p:nvPr>
        </p:nvGraphicFramePr>
        <p:xfrm>
          <a:off x="101600" y="146756"/>
          <a:ext cx="8952091" cy="999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290">
                  <a:extLst>
                    <a:ext uri="{9D8B030D-6E8A-4147-A177-3AD203B41FA5}">
                      <a16:colId xmlns:a16="http://schemas.microsoft.com/office/drawing/2014/main" val="1268399058"/>
                    </a:ext>
                  </a:extLst>
                </a:gridCol>
                <a:gridCol w="223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0179">
                  <a:extLst>
                    <a:ext uri="{9D8B030D-6E8A-4147-A177-3AD203B41FA5}">
                      <a16:colId xmlns:a16="http://schemas.microsoft.com/office/drawing/2014/main" val="3566459881"/>
                    </a:ext>
                  </a:extLst>
                </a:gridCol>
              </a:tblGrid>
              <a:tr h="367594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Grade: Grade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Subject</a:t>
                      </a:r>
                      <a:r>
                        <a:rPr lang="en-US" sz="1200" baseline="0" dirty="0"/>
                        <a:t> Area: </a:t>
                      </a:r>
                      <a:r>
                        <a:rPr lang="en-US" sz="1200" dirty="0"/>
                        <a:t>Social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Planning Team: B. S. 4 STs, 2 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539">
                <a:tc gridSpan="3">
                  <a:txBody>
                    <a:bodyPr/>
                    <a:lstStyle/>
                    <a:p>
                      <a:r>
                        <a:rPr lang="en-US" sz="1200" b="1" dirty="0"/>
                        <a:t>Big Idea: </a:t>
                      </a:r>
                      <a:r>
                        <a:rPr lang="en-CA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and regional conflicts </a:t>
                      </a:r>
                      <a:r>
                        <a:rPr lang="en-CA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been a powerful force in </a:t>
                      </a:r>
                      <a:r>
                        <a:rPr lang="en-CA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shaping</a:t>
                      </a:r>
                      <a:r>
                        <a:rPr lang="en-CA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our </a:t>
                      </a:r>
                      <a:r>
                        <a:rPr lang="en-CA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contemporary</a:t>
                      </a:r>
                      <a:r>
                        <a:rPr lang="en-CA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world and </a:t>
                      </a:r>
                      <a:r>
                        <a:rPr lang="en-CA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identities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Unit Guiding question: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How have </a:t>
                      </a:r>
                      <a:r>
                        <a:rPr lang="en-US" sz="1200" b="1" dirty="0"/>
                        <a:t>global</a:t>
                      </a:r>
                      <a:r>
                        <a:rPr lang="en-US" sz="1200" b="0" dirty="0"/>
                        <a:t> and </a:t>
                      </a:r>
                      <a:r>
                        <a:rPr lang="en-US" sz="1200" b="1" dirty="0"/>
                        <a:t>regional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1" dirty="0"/>
                        <a:t>conflicts</a:t>
                      </a:r>
                      <a:r>
                        <a:rPr lang="en-US" sz="1200" b="0" dirty="0"/>
                        <a:t> shaped Canada’s</a:t>
                      </a:r>
                      <a:r>
                        <a:rPr lang="en-US" sz="1200" b="1" dirty="0"/>
                        <a:t> autonomy </a:t>
                      </a:r>
                      <a:r>
                        <a:rPr lang="en-US" sz="1200" b="0" dirty="0"/>
                        <a:t>and </a:t>
                      </a:r>
                      <a:r>
                        <a:rPr lang="en-US" sz="1200" b="1" dirty="0"/>
                        <a:t>identity</a:t>
                      </a:r>
                      <a:r>
                        <a:rPr lang="en-US" sz="1200" b="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978">
                <a:tc>
                  <a:txBody>
                    <a:bodyPr/>
                    <a:lstStyle/>
                    <a:p>
                      <a:r>
                        <a:rPr lang="en-US" sz="1200" b="1" dirty="0"/>
                        <a:t>Content Goal</a:t>
                      </a:r>
                    </a:p>
                    <a:p>
                      <a:r>
                        <a:rPr lang="en-US" sz="1200" b="1" dirty="0"/>
                        <a:t>- 1.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 dirty="0"/>
                        <a:t>I know…</a:t>
                      </a:r>
                    </a:p>
                    <a:p>
                      <a:r>
                        <a:rPr lang="en-CA" sz="12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government, First Peoples governance, political institutions, and ideologies</a:t>
                      </a:r>
                      <a:endParaRPr lang="en-CA" sz="1200" b="0" i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2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Canadian identities</a:t>
                      </a:r>
                      <a:endParaRPr lang="en-CA" sz="1200" b="0" i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2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Canadian autonomy</a:t>
                      </a:r>
                      <a:endParaRPr lang="en-CA" sz="1200" b="0" i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I know…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 know Canadian and</a:t>
                      </a:r>
                      <a:r>
                        <a:rPr lang="en-US" sz="1200" b="1" dirty="0"/>
                        <a:t> provincial governance</a:t>
                      </a:r>
                    </a:p>
                    <a:p>
                      <a:r>
                        <a:rPr lang="en-US" sz="1200" b="0" dirty="0"/>
                        <a:t>I know </a:t>
                      </a:r>
                      <a:r>
                        <a:rPr lang="en-US" sz="1200" b="1" dirty="0"/>
                        <a:t>First Peoples Governance</a:t>
                      </a:r>
                    </a:p>
                    <a:p>
                      <a:r>
                        <a:rPr lang="en-US" sz="1200" b="0" dirty="0"/>
                        <a:t>I know </a:t>
                      </a:r>
                      <a:r>
                        <a:rPr lang="en-US" sz="1200" b="1" dirty="0"/>
                        <a:t>political institutions</a:t>
                      </a:r>
                    </a:p>
                    <a:p>
                      <a:r>
                        <a:rPr lang="en-US" sz="1200" b="0" dirty="0"/>
                        <a:t>I know </a:t>
                      </a:r>
                      <a:r>
                        <a:rPr lang="en-US" sz="1200" b="1" dirty="0"/>
                        <a:t>political ideologies</a:t>
                      </a:r>
                    </a:p>
                    <a:p>
                      <a:endParaRPr lang="en-US" sz="1200" b="0" dirty="0"/>
                    </a:p>
                    <a:p>
                      <a:r>
                        <a:rPr lang="en-US" sz="1200" b="0" dirty="0"/>
                        <a:t>I know Canada’s multiple identities and </a:t>
                      </a:r>
                      <a:r>
                        <a:rPr lang="en-US" sz="1200" b="1" dirty="0"/>
                        <a:t>representation</a:t>
                      </a:r>
                    </a:p>
                    <a:p>
                      <a:r>
                        <a:rPr lang="en-US" sz="1200" b="0" dirty="0"/>
                        <a:t>I know what makes Canada autonomous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978">
                <a:tc>
                  <a:txBody>
                    <a:bodyPr/>
                    <a:lstStyle/>
                    <a:p>
                      <a:r>
                        <a:rPr lang="en-US" sz="1200" b="1" dirty="0"/>
                        <a:t>Curricular Competency 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 dirty="0"/>
                        <a:t>I can…</a:t>
                      </a:r>
                      <a:r>
                        <a:rPr lang="en-CA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Use Social Studies inquiry processes and skills to ask questions; gather, interpret, and analyze ideas and data; and communicate findings and decisions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I can…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 can use social studies inquiry processes</a:t>
                      </a:r>
                    </a:p>
                    <a:p>
                      <a:r>
                        <a:rPr lang="en-US" sz="1200" b="0" dirty="0"/>
                        <a:t>I can use </a:t>
                      </a:r>
                      <a:r>
                        <a:rPr lang="en-US" sz="1200" b="1" dirty="0"/>
                        <a:t>inquiry</a:t>
                      </a:r>
                      <a:r>
                        <a:rPr lang="en-US" sz="1200" b="0" dirty="0"/>
                        <a:t> skills and </a:t>
                      </a:r>
                      <a:r>
                        <a:rPr lang="en-US" sz="1200" b="1" dirty="0"/>
                        <a:t>strategies</a:t>
                      </a:r>
                      <a:r>
                        <a:rPr lang="en-US" sz="1200" b="0" dirty="0"/>
                        <a:t> in Social Studies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978">
                <a:tc>
                  <a:txBody>
                    <a:bodyPr/>
                    <a:lstStyle/>
                    <a:p>
                      <a:r>
                        <a:rPr lang="en-US" sz="1200" b="1" dirty="0"/>
                        <a:t>Curricular Competency 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 dirty="0"/>
                        <a:t>I can…</a:t>
                      </a:r>
                      <a:r>
                        <a:rPr lang="en-CA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Assess the significance of people, places, events, or developments, and compare varying perspectives on their significance at particular times and places, and from group to group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(significance)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I can…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 can assess significance</a:t>
                      </a:r>
                    </a:p>
                    <a:p>
                      <a:r>
                        <a:rPr lang="en-US" sz="1200" b="0" dirty="0"/>
                        <a:t>I can determine and </a:t>
                      </a:r>
                      <a:r>
                        <a:rPr lang="en-US" sz="1200" b="1" dirty="0"/>
                        <a:t>describe</a:t>
                      </a:r>
                      <a:r>
                        <a:rPr lang="en-US" sz="1200" b="0" dirty="0"/>
                        <a:t> why something is important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978">
                <a:tc>
                  <a:txBody>
                    <a:bodyPr/>
                    <a:lstStyle/>
                    <a:p>
                      <a:r>
                        <a:rPr lang="en-US" sz="1200" b="1" dirty="0"/>
                        <a:t>Curricular Competency 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 dirty="0"/>
                        <a:t>I can…</a:t>
                      </a:r>
                      <a:r>
                        <a:rPr lang="en-CA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Assess how underlying conditions and the actions of individuals or groups influence events, decisions, or developments, and analyze multiple consequences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(cause and consequence)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I can…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 can assess cause and consequence</a:t>
                      </a:r>
                    </a:p>
                    <a:p>
                      <a:r>
                        <a:rPr lang="en-US" sz="1200" b="0" dirty="0"/>
                        <a:t>I can describe why something happens and </a:t>
                      </a:r>
                      <a:r>
                        <a:rPr lang="en-US" sz="1200" b="1" dirty="0"/>
                        <a:t>determine</a:t>
                      </a:r>
                      <a:r>
                        <a:rPr lang="en-US" sz="1200" b="0" dirty="0"/>
                        <a:t> the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978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CA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Make reasoned ethical judgments about actions in the past and present, and assess appropriate ways to remember and respond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(ethical judgment)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 can make reasoned ethical judgements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0" dirty="0"/>
                        <a:t>I can make an </a:t>
                      </a:r>
                      <a:r>
                        <a:rPr lang="en-US" sz="1200" b="1" dirty="0"/>
                        <a:t>ethical statement</a:t>
                      </a:r>
                    </a:p>
                    <a:p>
                      <a:r>
                        <a:rPr lang="en-US" sz="1200" b="0" dirty="0"/>
                        <a:t>I can determine if a decision is </a:t>
                      </a:r>
                      <a:r>
                        <a:rPr lang="en-US" sz="1200" b="1" dirty="0"/>
                        <a:t>ethical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4073"/>
                  </a:ext>
                </a:extLst>
              </a:tr>
              <a:tr h="936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Core Competency Goal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b="1" dirty="0"/>
                        <a:t>We can have positive personal and cultural identity…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I can become…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60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3">
            <a:extLst>
              <a:ext uri="{FF2B5EF4-FFF2-40B4-BE49-F238E27FC236}">
                <a16:creationId xmlns:a16="http://schemas.microsoft.com/office/drawing/2014/main" id="{B930ADAA-F612-1247-A44F-15E287F7045E}"/>
              </a:ext>
            </a:extLst>
          </p:cNvPr>
          <p:cNvSpPr/>
          <p:nvPr/>
        </p:nvSpPr>
        <p:spPr>
          <a:xfrm rot="10800000">
            <a:off x="2174761" y="821790"/>
            <a:ext cx="6946041" cy="577796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016967" y="958405"/>
            <a:ext cx="4018297" cy="5641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139166" y="2891530"/>
            <a:ext cx="3730158" cy="357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275025" y="4883085"/>
            <a:ext cx="3404694" cy="1438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967" y="978102"/>
            <a:ext cx="3902388" cy="22775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ALL (Essential)</a:t>
            </a:r>
          </a:p>
          <a:p>
            <a:endParaRPr lang="en-US" sz="1050" b="1" dirty="0"/>
          </a:p>
          <a:p>
            <a:r>
              <a:rPr lang="en-CA" sz="1000" dirty="0">
                <a:highlight>
                  <a:srgbClr val="FFFF00"/>
                </a:highlight>
              </a:rPr>
              <a:t>levels and branches of government:</a:t>
            </a:r>
          </a:p>
          <a:p>
            <a:pPr lvl="1"/>
            <a:r>
              <a:rPr lang="en-CA" sz="1000" dirty="0"/>
              <a:t>local, regional, territorial, provincial, federal</a:t>
            </a:r>
          </a:p>
          <a:p>
            <a:pPr lvl="1"/>
            <a:r>
              <a:rPr lang="en-CA" sz="1000" dirty="0"/>
              <a:t>executive, legislative, judicial</a:t>
            </a:r>
          </a:p>
          <a:p>
            <a:r>
              <a:rPr lang="en-CA" sz="1000" dirty="0">
                <a:highlight>
                  <a:srgbClr val="FFFF00"/>
                </a:highlight>
              </a:rPr>
              <a:t>Indian Act</a:t>
            </a:r>
            <a:r>
              <a:rPr lang="en-CA" sz="1000" dirty="0"/>
              <a:t>:</a:t>
            </a:r>
          </a:p>
          <a:p>
            <a:pPr lvl="1"/>
            <a:r>
              <a:rPr lang="en-CA" sz="1000" dirty="0"/>
              <a:t>Crown- and federal government–imposed governance structures on First Peoples communities (e.g., band councils)</a:t>
            </a:r>
          </a:p>
          <a:p>
            <a:pPr lvl="1"/>
            <a:r>
              <a:rPr lang="en-CA" sz="1000" dirty="0"/>
              <a:t>title, treaties, and land claims (e.g., Nisga'a Treaty, Haida Gwaii Strategic Land Use Decision, </a:t>
            </a:r>
            <a:r>
              <a:rPr lang="en-CA" sz="1000" dirty="0" err="1"/>
              <a:t>Tsilhqot'in</a:t>
            </a:r>
            <a:r>
              <a:rPr lang="en-CA" sz="1000" dirty="0"/>
              <a:t> decision)</a:t>
            </a:r>
          </a:p>
          <a:p>
            <a:r>
              <a:rPr lang="en-CA" sz="1000" dirty="0">
                <a:highlight>
                  <a:srgbClr val="FFFF00"/>
                </a:highlight>
              </a:rPr>
              <a:t>Canadian Charter of Rights and Freedoms</a:t>
            </a:r>
          </a:p>
          <a:p>
            <a:pPr lvl="1"/>
            <a:endParaRPr lang="en-CA" sz="1000" dirty="0"/>
          </a:p>
          <a:p>
            <a:endParaRPr lang="en-US" sz="1050" b="1" dirty="0"/>
          </a:p>
          <a:p>
            <a:endParaRPr lang="en-US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5152942" y="2954816"/>
            <a:ext cx="3716382" cy="21929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MOST (add complexity)</a:t>
            </a:r>
          </a:p>
          <a:p>
            <a:r>
              <a:rPr lang="en-CA" sz="1050" dirty="0">
                <a:highlight>
                  <a:srgbClr val="FFFF00"/>
                </a:highlight>
              </a:rPr>
              <a:t>forms of government and decision-making models consensus-based governance (e.g., Nunavut) and First Peoples self-governance models (e.g., Sechelt, Nisga'a, Tsawwassen)  </a:t>
            </a:r>
          </a:p>
          <a:p>
            <a:r>
              <a:rPr lang="en-CA" sz="1050" dirty="0"/>
              <a:t>(e.g., parliamentary democracy, constitutional monarchy, consensus, autocracy, republic, monarchy, democracy, theocracy)</a:t>
            </a:r>
          </a:p>
          <a:p>
            <a:endParaRPr lang="en-CA" sz="1050" dirty="0"/>
          </a:p>
          <a:p>
            <a:r>
              <a:rPr lang="en-CA" sz="1050" dirty="0">
                <a:highlight>
                  <a:srgbClr val="FFFF00"/>
                </a:highlight>
              </a:rPr>
              <a:t>ideologies</a:t>
            </a:r>
            <a:r>
              <a:rPr lang="en-CA" sz="1050" dirty="0"/>
              <a:t> (e.g., socialism, communism, capitalism, fascism, liberalism, conservatism, environmentalism, libertarianism, authoritarianism, feminism)</a:t>
            </a:r>
          </a:p>
          <a:p>
            <a:endParaRPr lang="en-CA" sz="1050" dirty="0"/>
          </a:p>
          <a:p>
            <a:endParaRPr lang="en-US" sz="1050" b="1" dirty="0"/>
          </a:p>
        </p:txBody>
      </p:sp>
      <p:sp>
        <p:nvSpPr>
          <p:cNvPr id="38" name="Rectangle 37"/>
          <p:cNvSpPr/>
          <p:nvPr/>
        </p:nvSpPr>
        <p:spPr>
          <a:xfrm>
            <a:off x="5275025" y="4998159"/>
            <a:ext cx="2887352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FEW (add complexity)</a:t>
            </a:r>
          </a:p>
          <a:p>
            <a:endParaRPr lang="en-US" sz="1050" b="1" dirty="0"/>
          </a:p>
          <a:p>
            <a:r>
              <a:rPr lang="en-CA" sz="1050" dirty="0">
                <a:highlight>
                  <a:srgbClr val="FFFF00"/>
                </a:highlight>
              </a:rPr>
              <a:t>models for classifying political and economic ideologies </a:t>
            </a:r>
            <a:r>
              <a:rPr lang="en-CA" sz="1050" dirty="0"/>
              <a:t>(e.g., linear left/right; two-dimensional, such as political compass)</a:t>
            </a:r>
          </a:p>
          <a:p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2757143" y="947292"/>
            <a:ext cx="205227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Goal: </a:t>
            </a:r>
            <a:r>
              <a:rPr lang="en-CA" sz="1000" u="sng" dirty="0">
                <a:hlinkClick r:id="rId2"/>
              </a:rPr>
              <a:t>government, First Peoples governance, political institutions, and ideologies</a:t>
            </a:r>
            <a:br>
              <a:rPr lang="en-CA" sz="1000" dirty="0"/>
            </a:br>
            <a:r>
              <a:rPr lang="en-US" sz="1000" b="1" dirty="0"/>
              <a:t>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1366" y="1454072"/>
            <a:ext cx="1032205" cy="7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41458" y="3670274"/>
            <a:ext cx="1032204" cy="59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8000661" y="5625079"/>
            <a:ext cx="913799" cy="913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1006865"/>
            <a:ext cx="1064135" cy="7296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4F15A7-B8FB-1543-9DD4-AE289920191C}"/>
              </a:ext>
            </a:extLst>
          </p:cNvPr>
          <p:cNvSpPr/>
          <p:nvPr/>
        </p:nvSpPr>
        <p:spPr>
          <a:xfrm>
            <a:off x="222588" y="145003"/>
            <a:ext cx="6754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The Baked Potato Planning Strategy: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83E64-2E3A-1F42-8A5C-5443F21DEBC5}"/>
              </a:ext>
            </a:extLst>
          </p:cNvPr>
          <p:cNvSpPr/>
          <p:nvPr/>
        </p:nvSpPr>
        <p:spPr>
          <a:xfrm>
            <a:off x="224645" y="1995130"/>
            <a:ext cx="309470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000" b="1" dirty="0"/>
              <a:t>Elaborations/ Achievement Indicators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4298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3">
            <a:extLst>
              <a:ext uri="{FF2B5EF4-FFF2-40B4-BE49-F238E27FC236}">
                <a16:creationId xmlns:a16="http://schemas.microsoft.com/office/drawing/2014/main" id="{B930ADAA-F612-1247-A44F-15E287F7045E}"/>
              </a:ext>
            </a:extLst>
          </p:cNvPr>
          <p:cNvSpPr/>
          <p:nvPr/>
        </p:nvSpPr>
        <p:spPr>
          <a:xfrm rot="10800000">
            <a:off x="2174761" y="821790"/>
            <a:ext cx="6946041" cy="577796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016967" y="958405"/>
            <a:ext cx="4018297" cy="5641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139166" y="2891530"/>
            <a:ext cx="3730158" cy="357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275025" y="4740864"/>
            <a:ext cx="3404694" cy="1580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967" y="978102"/>
            <a:ext cx="2475149" cy="12234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ALL (Essential)</a:t>
            </a:r>
          </a:p>
          <a:p>
            <a:endParaRPr lang="en-US" sz="1050" b="1" dirty="0"/>
          </a:p>
          <a:p>
            <a:r>
              <a:rPr lang="en-CA" sz="1050" dirty="0"/>
              <a:t>Canada and Britain (e.g., World War I; Statute of Westminster; Constitution Act, 1982)</a:t>
            </a:r>
          </a:p>
          <a:p>
            <a:endParaRPr lang="en-US" sz="1050" b="1" dirty="0"/>
          </a:p>
          <a:p>
            <a:endParaRPr lang="en-US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5152942" y="2940274"/>
            <a:ext cx="3716382" cy="15465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MOST (add complexity)</a:t>
            </a:r>
          </a:p>
          <a:p>
            <a:endParaRPr lang="en-US" sz="1050" b="1" dirty="0"/>
          </a:p>
          <a:p>
            <a:r>
              <a:rPr lang="en-CA" sz="1050" dirty="0"/>
              <a:t>Canada (treaties with First Peoples, Quebec sovereignty movements)</a:t>
            </a:r>
          </a:p>
          <a:p>
            <a:endParaRPr lang="en-CA" sz="1050" dirty="0"/>
          </a:p>
          <a:p>
            <a:r>
              <a:rPr lang="en-CA" sz="1050" dirty="0"/>
              <a:t>Canada and the world (e.g., League of Nations, World War II, United Nations, Paris Climate Agreement)</a:t>
            </a:r>
          </a:p>
          <a:p>
            <a:endParaRPr lang="en-CA" sz="1050" dirty="0"/>
          </a:p>
          <a:p>
            <a:endParaRPr lang="en-US" sz="1050" b="1" dirty="0"/>
          </a:p>
        </p:txBody>
      </p:sp>
      <p:sp>
        <p:nvSpPr>
          <p:cNvPr id="38" name="Rectangle 37"/>
          <p:cNvSpPr/>
          <p:nvPr/>
        </p:nvSpPr>
        <p:spPr>
          <a:xfrm>
            <a:off x="5275025" y="4777214"/>
            <a:ext cx="2887352" cy="90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FEW (add complexity)</a:t>
            </a:r>
          </a:p>
          <a:p>
            <a:endParaRPr lang="en-US" sz="1050" b="1" dirty="0"/>
          </a:p>
          <a:p>
            <a:r>
              <a:rPr lang="en-CA" sz="1050" dirty="0"/>
              <a:t>Canada and the United States (e.g., free trade, bilateral defence, Montreal Protocol on acid rain)</a:t>
            </a:r>
          </a:p>
          <a:p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2757143" y="947292"/>
            <a:ext cx="20522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Goal: </a:t>
            </a:r>
            <a:r>
              <a:rPr lang="en-CA" u="sng" dirty="0">
                <a:hlinkClick r:id="rId2"/>
              </a:rPr>
              <a:t>Canadian autonomy</a:t>
            </a:r>
            <a:endParaRPr lang="en-US" sz="1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158" y="6475389"/>
            <a:ext cx="6843304" cy="3223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50" dirty="0"/>
              <a:t>Planning Pyramid Goal Template											Shelley Moore,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1366" y="1454072"/>
            <a:ext cx="1032205" cy="7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41458" y="3670274"/>
            <a:ext cx="1032204" cy="59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8000661" y="5625079"/>
            <a:ext cx="913799" cy="913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1006865"/>
            <a:ext cx="1064135" cy="7296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4F15A7-B8FB-1543-9DD4-AE289920191C}"/>
              </a:ext>
            </a:extLst>
          </p:cNvPr>
          <p:cNvSpPr/>
          <p:nvPr/>
        </p:nvSpPr>
        <p:spPr>
          <a:xfrm>
            <a:off x="222588" y="145003"/>
            <a:ext cx="6754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The Baked Potato Planning Strategy: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83E64-2E3A-1F42-8A5C-5443F21DEBC5}"/>
              </a:ext>
            </a:extLst>
          </p:cNvPr>
          <p:cNvSpPr/>
          <p:nvPr/>
        </p:nvSpPr>
        <p:spPr>
          <a:xfrm>
            <a:off x="182427" y="1995130"/>
            <a:ext cx="325835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400" b="1" dirty="0"/>
              <a:t>Elaborations/ Achievement Indicators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9186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3">
            <a:extLst>
              <a:ext uri="{FF2B5EF4-FFF2-40B4-BE49-F238E27FC236}">
                <a16:creationId xmlns:a16="http://schemas.microsoft.com/office/drawing/2014/main" id="{B930ADAA-F612-1247-A44F-15E287F7045E}"/>
              </a:ext>
            </a:extLst>
          </p:cNvPr>
          <p:cNvSpPr/>
          <p:nvPr/>
        </p:nvSpPr>
        <p:spPr>
          <a:xfrm rot="10800000">
            <a:off x="2174761" y="821790"/>
            <a:ext cx="6946041" cy="577796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016967" y="958405"/>
            <a:ext cx="4018297" cy="5641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139166" y="2891530"/>
            <a:ext cx="3730158" cy="357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275025" y="4740864"/>
            <a:ext cx="3404694" cy="1580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967" y="978102"/>
            <a:ext cx="2475149" cy="18697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ALL (Essential)</a:t>
            </a:r>
          </a:p>
          <a:p>
            <a:endParaRPr lang="en-US" sz="1050" b="1" dirty="0"/>
          </a:p>
          <a:p>
            <a:r>
              <a:rPr lang="en-US" sz="1050" b="1" dirty="0"/>
              <a:t>I know </a:t>
            </a:r>
            <a:r>
              <a:rPr lang="en-CA" sz="1050" dirty="0"/>
              <a:t>First Peoples identities (e.g., status, non-status, First Nations, Metis, Inuit)</a:t>
            </a:r>
          </a:p>
          <a:p>
            <a:endParaRPr lang="en-CA" sz="1050" dirty="0"/>
          </a:p>
          <a:p>
            <a:r>
              <a:rPr lang="en-CA" sz="1050" dirty="0"/>
              <a:t>Francophone identities (e.g., Franco-Ontarian, Acadian, Quebecois, Metis, bilingual)</a:t>
            </a:r>
          </a:p>
          <a:p>
            <a:endParaRPr lang="en-US" sz="1050" b="1" dirty="0"/>
          </a:p>
          <a:p>
            <a:endParaRPr lang="en-US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5152942" y="2940274"/>
            <a:ext cx="3716382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MOST (add complexity)</a:t>
            </a:r>
          </a:p>
          <a:p>
            <a:endParaRPr lang="en-US" sz="1050" b="1" dirty="0"/>
          </a:p>
          <a:p>
            <a:r>
              <a:rPr lang="en-US" sz="1050" b="1" dirty="0"/>
              <a:t>I know another identity (choice)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75025" y="4777214"/>
            <a:ext cx="2887352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FEW (add complexity)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7143" y="947292"/>
            <a:ext cx="20522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Goal</a:t>
            </a:r>
            <a:r>
              <a:rPr lang="en-CA" u="sng" dirty="0">
                <a:hlinkClick r:id="rId2"/>
              </a:rPr>
              <a:t> Canadian identities</a:t>
            </a:r>
            <a:endParaRPr lang="en-US" sz="1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158" y="6475389"/>
            <a:ext cx="6843304" cy="3223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50" dirty="0"/>
              <a:t>Planning Pyramid Goal Template											Shelley Moore,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1366" y="1454072"/>
            <a:ext cx="1032205" cy="7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41458" y="3670274"/>
            <a:ext cx="1032204" cy="59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8000661" y="5625079"/>
            <a:ext cx="913799" cy="913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1006865"/>
            <a:ext cx="1064135" cy="7296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4F15A7-B8FB-1543-9DD4-AE289920191C}"/>
              </a:ext>
            </a:extLst>
          </p:cNvPr>
          <p:cNvSpPr/>
          <p:nvPr/>
        </p:nvSpPr>
        <p:spPr>
          <a:xfrm>
            <a:off x="222588" y="145003"/>
            <a:ext cx="6754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The Baked Potato Planning Strategy: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83E64-2E3A-1F42-8A5C-5443F21DEBC5}"/>
              </a:ext>
            </a:extLst>
          </p:cNvPr>
          <p:cNvSpPr/>
          <p:nvPr/>
        </p:nvSpPr>
        <p:spPr>
          <a:xfrm>
            <a:off x="182427" y="1995130"/>
            <a:ext cx="4317198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000" b="1" dirty="0"/>
              <a:t>Elaborations/ Achievement Indicators</a:t>
            </a:r>
          </a:p>
          <a:p>
            <a:endParaRPr lang="en-CA" sz="1000" dirty="0"/>
          </a:p>
          <a:p>
            <a:r>
              <a:rPr lang="en-CA" sz="1000" dirty="0"/>
              <a:t>immigration and multiculturalism:</a:t>
            </a:r>
          </a:p>
          <a:p>
            <a:pPr lvl="1"/>
            <a:r>
              <a:rPr lang="en-CA" sz="1000" dirty="0"/>
              <a:t>immigration and refugee policies and practices</a:t>
            </a:r>
          </a:p>
          <a:p>
            <a:pPr lvl="1"/>
            <a:r>
              <a:rPr lang="en-CA" sz="1000" dirty="0"/>
              <a:t>bilingualism and biculturalism (Official Languages Act)</a:t>
            </a:r>
          </a:p>
          <a:p>
            <a:pPr lvl="1"/>
            <a:r>
              <a:rPr lang="en-CA" sz="1000" dirty="0"/>
              <a:t>multiculturalism policy (Canadian Multiculturalism Act)</a:t>
            </a:r>
          </a:p>
          <a:p>
            <a:pPr lvl="1"/>
            <a:r>
              <a:rPr lang="en-CA" sz="1000" dirty="0"/>
              <a:t>cultural identities of subsequent generations (e.g., second-generation Japanese Canadian versus Canadian of Japanese descent versus Canadian)</a:t>
            </a:r>
          </a:p>
          <a:p>
            <a:pPr lvl="1"/>
            <a:endParaRPr lang="en-CA" sz="1000" dirty="0"/>
          </a:p>
          <a:p>
            <a:r>
              <a:rPr lang="en-CA" sz="1000" dirty="0"/>
              <a:t>manifestations or representations :</a:t>
            </a:r>
          </a:p>
          <a:p>
            <a:pPr lvl="1"/>
            <a:r>
              <a:rPr lang="en-CA" sz="1000" dirty="0"/>
              <a:t>First Peoples arts, traditions, languages</a:t>
            </a:r>
          </a:p>
          <a:p>
            <a:pPr lvl="1"/>
            <a:r>
              <a:rPr lang="en-CA" sz="1000" dirty="0"/>
              <a:t>place-based identities and sense of belonging (e.g., Haida Gwaii versus Queen Charlotte Islands; “up North” and “back East”; affinity for ocean air, wide-open spaces; spiritual ancestors)</a:t>
            </a:r>
          </a:p>
          <a:p>
            <a:pPr lvl="1"/>
            <a:r>
              <a:rPr lang="en-CA" sz="1000" dirty="0"/>
              <a:t>media and art (e.g., CBC radio and television, Group of Seven, National Film Board, Canadian content)</a:t>
            </a:r>
          </a:p>
          <a:p>
            <a:pPr lvl="1"/>
            <a:r>
              <a:rPr lang="en-CA" sz="1000" dirty="0"/>
              <a:t>scientific and technological innovations (e.g., snowmobile, insulin)</a:t>
            </a:r>
          </a:p>
          <a:p>
            <a:pPr lvl="1"/>
            <a:r>
              <a:rPr lang="en-CA" sz="1000" dirty="0"/>
              <a:t>sports and international sporting events (e.g., hockey, Olympics)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859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3">
            <a:extLst>
              <a:ext uri="{FF2B5EF4-FFF2-40B4-BE49-F238E27FC236}">
                <a16:creationId xmlns:a16="http://schemas.microsoft.com/office/drawing/2014/main" id="{B930ADAA-F612-1247-A44F-15E287F7045E}"/>
              </a:ext>
            </a:extLst>
          </p:cNvPr>
          <p:cNvSpPr/>
          <p:nvPr/>
        </p:nvSpPr>
        <p:spPr>
          <a:xfrm rot="10800000">
            <a:off x="2174761" y="821790"/>
            <a:ext cx="6946041" cy="577796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016967" y="958405"/>
            <a:ext cx="4018297" cy="5641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139166" y="2891530"/>
            <a:ext cx="3730158" cy="357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275025" y="4740864"/>
            <a:ext cx="3404694" cy="1580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967" y="978102"/>
            <a:ext cx="325034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ALL (Essential)</a:t>
            </a:r>
          </a:p>
          <a:p>
            <a:endParaRPr lang="en-US" sz="1050" b="1" dirty="0"/>
          </a:p>
          <a:p>
            <a:r>
              <a:rPr lang="en-CA" sz="1050" dirty="0"/>
              <a:t>Identify and clarify a problem or issue.</a:t>
            </a:r>
          </a:p>
          <a:p>
            <a:endParaRPr lang="en-US" sz="1050" b="1" dirty="0"/>
          </a:p>
          <a:p>
            <a:r>
              <a:rPr lang="en-CA" sz="1050" dirty="0"/>
              <a:t>Draw conclusions about a problem, an issue, or a topic.</a:t>
            </a:r>
          </a:p>
          <a:p>
            <a:endParaRPr lang="en-CA" sz="1050" dirty="0"/>
          </a:p>
          <a:p>
            <a:r>
              <a:rPr lang="en-CA" sz="1050" dirty="0"/>
              <a:t>Interpret information and data from a variety of maps, graphs, and tables.</a:t>
            </a:r>
          </a:p>
          <a:p>
            <a:endParaRPr lang="en-CA" sz="1050" dirty="0"/>
          </a:p>
          <a:p>
            <a:endParaRPr lang="en-US" sz="1050" b="1" dirty="0"/>
          </a:p>
          <a:p>
            <a:endParaRPr lang="en-US" sz="1050" b="1" dirty="0"/>
          </a:p>
          <a:p>
            <a:endParaRPr lang="en-US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5152942" y="2940274"/>
            <a:ext cx="3716382" cy="15465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MOST (add complexity)</a:t>
            </a:r>
          </a:p>
          <a:p>
            <a:endParaRPr lang="en-US" sz="1050" b="1" dirty="0"/>
          </a:p>
          <a:p>
            <a:r>
              <a:rPr lang="en-CA" sz="1050" dirty="0"/>
              <a:t>Assess and defend a variety of positions on a problem, an issue, or a topic.</a:t>
            </a:r>
          </a:p>
          <a:p>
            <a:endParaRPr lang="en-CA" sz="1050" dirty="0"/>
          </a:p>
          <a:p>
            <a:r>
              <a:rPr lang="en-CA" sz="1050" dirty="0"/>
              <a:t>Evaluate and organize collected data (e.g., in outlines, summaries, notes, timelines, charts).</a:t>
            </a:r>
          </a:p>
          <a:p>
            <a:endParaRPr lang="en-CA" sz="1050" dirty="0"/>
          </a:p>
          <a:p>
            <a:endParaRPr lang="en-US" sz="1050" b="1" dirty="0"/>
          </a:p>
        </p:txBody>
      </p:sp>
      <p:sp>
        <p:nvSpPr>
          <p:cNvPr id="38" name="Rectangle 37"/>
          <p:cNvSpPr/>
          <p:nvPr/>
        </p:nvSpPr>
        <p:spPr>
          <a:xfrm>
            <a:off x="5275025" y="4777214"/>
            <a:ext cx="2887352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FEW (add complexity)</a:t>
            </a:r>
          </a:p>
          <a:p>
            <a:endParaRPr lang="en-US" sz="1050" b="1" dirty="0"/>
          </a:p>
          <a:p>
            <a:r>
              <a:rPr lang="en-CA" sz="1050" dirty="0"/>
              <a:t>Demonstrate leadership by planning, implementing, and assessing strategies to address a problem or an issue.</a:t>
            </a:r>
          </a:p>
          <a:p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2757143" y="947292"/>
            <a:ext cx="20522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Goal</a:t>
            </a:r>
            <a:r>
              <a:rPr lang="en-CA" u="sng" dirty="0">
                <a:hlinkClick r:id="rId2"/>
              </a:rPr>
              <a:t> </a:t>
            </a:r>
            <a:r>
              <a:rPr lang="en-CA" u="sng" dirty="0"/>
              <a:t>SS Skills &amp; Processes</a:t>
            </a:r>
            <a:endParaRPr lang="en-US" sz="1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158" y="6475389"/>
            <a:ext cx="6843304" cy="3223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50" dirty="0"/>
              <a:t>Planning Pyramid Goal Template											Shelley Moore,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1366" y="1454072"/>
            <a:ext cx="1032205" cy="7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41458" y="3670274"/>
            <a:ext cx="1032204" cy="59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8000661" y="5625079"/>
            <a:ext cx="913799" cy="913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1006865"/>
            <a:ext cx="1064135" cy="7296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4F15A7-B8FB-1543-9DD4-AE289920191C}"/>
              </a:ext>
            </a:extLst>
          </p:cNvPr>
          <p:cNvSpPr/>
          <p:nvPr/>
        </p:nvSpPr>
        <p:spPr>
          <a:xfrm>
            <a:off x="222588" y="145003"/>
            <a:ext cx="6754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The Baked Potato Planning Strategy: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83E64-2E3A-1F42-8A5C-5443F21DEBC5}"/>
              </a:ext>
            </a:extLst>
          </p:cNvPr>
          <p:cNvSpPr/>
          <p:nvPr/>
        </p:nvSpPr>
        <p:spPr>
          <a:xfrm>
            <a:off x="131221" y="2852510"/>
            <a:ext cx="34846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000" b="1" dirty="0"/>
              <a:t>Elaborations/ Achievement Indicators</a:t>
            </a:r>
          </a:p>
          <a:p>
            <a:endParaRPr lang="en-CA" sz="1000" dirty="0"/>
          </a:p>
          <a:p>
            <a:endParaRPr lang="en-CA" sz="1000" dirty="0"/>
          </a:p>
          <a:p>
            <a:endParaRPr lang="en-CA" sz="1000" dirty="0"/>
          </a:p>
          <a:p>
            <a:endParaRPr lang="en-CA" sz="1000" dirty="0"/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3752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3">
            <a:extLst>
              <a:ext uri="{FF2B5EF4-FFF2-40B4-BE49-F238E27FC236}">
                <a16:creationId xmlns:a16="http://schemas.microsoft.com/office/drawing/2014/main" id="{B930ADAA-F612-1247-A44F-15E287F7045E}"/>
              </a:ext>
            </a:extLst>
          </p:cNvPr>
          <p:cNvSpPr/>
          <p:nvPr/>
        </p:nvSpPr>
        <p:spPr>
          <a:xfrm rot="10800000">
            <a:off x="2103801" y="955411"/>
            <a:ext cx="6946041" cy="577796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5016967" y="958405"/>
            <a:ext cx="4018297" cy="5641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139166" y="2891530"/>
            <a:ext cx="3730158" cy="357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275025" y="4740864"/>
            <a:ext cx="3404694" cy="1580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967" y="978102"/>
            <a:ext cx="2475149" cy="90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ALL (Essential)</a:t>
            </a:r>
          </a:p>
          <a:p>
            <a:endParaRPr lang="en-US" sz="1050" b="1" dirty="0"/>
          </a:p>
          <a:p>
            <a:r>
              <a:rPr lang="en-US" sz="1050" dirty="0"/>
              <a:t>I can assess people, places  and events and developments</a:t>
            </a:r>
          </a:p>
          <a:p>
            <a:endParaRPr lang="en-US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5152942" y="2940274"/>
            <a:ext cx="3716382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MOST (add complexity)</a:t>
            </a:r>
          </a:p>
          <a:p>
            <a:endParaRPr lang="en-US" sz="1050" b="1" dirty="0"/>
          </a:p>
          <a:p>
            <a:r>
              <a:rPr lang="en-US" sz="1050" dirty="0"/>
              <a:t>Compare perspectives within a particular time and place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75025" y="4777214"/>
            <a:ext cx="288735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FEW (add complexity)</a:t>
            </a:r>
          </a:p>
          <a:p>
            <a:endParaRPr lang="en-US" sz="1050" b="1" dirty="0"/>
          </a:p>
          <a:p>
            <a:r>
              <a:rPr lang="en-US" sz="1050" dirty="0"/>
              <a:t>Compare group to group in a particular time and place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049" y="4065214"/>
            <a:ext cx="3141736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800" b="1" dirty="0"/>
              <a:t>Goal</a:t>
            </a:r>
            <a:r>
              <a:rPr lang="en-CA" sz="1400" u="sng" dirty="0">
                <a:hlinkClick r:id="rId2"/>
              </a:rPr>
              <a:t> and compare varying perspectives on their significance at </a:t>
            </a:r>
          </a:p>
          <a:p>
            <a:endParaRPr lang="en-CA" sz="1400" u="sng" dirty="0">
              <a:hlinkClick r:id="rId2"/>
            </a:endParaRPr>
          </a:p>
          <a:p>
            <a:r>
              <a:rPr lang="en-CA" sz="1400" u="sng" dirty="0">
                <a:hlinkClick r:id="rId2"/>
              </a:rPr>
              <a:t>particular times</a:t>
            </a:r>
          </a:p>
          <a:p>
            <a:r>
              <a:rPr lang="en-CA" sz="1400" u="sng" dirty="0">
                <a:hlinkClick r:id="rId2"/>
              </a:rPr>
              <a:t> and places, </a:t>
            </a:r>
          </a:p>
          <a:p>
            <a:r>
              <a:rPr lang="en-CA" sz="1400" u="sng" dirty="0">
                <a:hlinkClick r:id="rId2"/>
              </a:rPr>
              <a:t>and from </a:t>
            </a:r>
          </a:p>
          <a:p>
            <a:r>
              <a:rPr lang="en-CA" sz="1400" u="sng" dirty="0">
                <a:hlinkClick r:id="rId2"/>
              </a:rPr>
              <a:t>group to group</a:t>
            </a:r>
            <a:endParaRPr lang="en-US" sz="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158" y="6475389"/>
            <a:ext cx="6843304" cy="3223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50" dirty="0"/>
              <a:t>Planning Pyramid Goal Template											Shelley Moore,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1366" y="1454072"/>
            <a:ext cx="1032205" cy="7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41458" y="3670274"/>
            <a:ext cx="1032204" cy="59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8000661" y="5625079"/>
            <a:ext cx="913799" cy="913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1006865"/>
            <a:ext cx="1064135" cy="7296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4F15A7-B8FB-1543-9DD4-AE289920191C}"/>
              </a:ext>
            </a:extLst>
          </p:cNvPr>
          <p:cNvSpPr/>
          <p:nvPr/>
        </p:nvSpPr>
        <p:spPr>
          <a:xfrm>
            <a:off x="222588" y="145003"/>
            <a:ext cx="6754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The Baked Potato Planning Strategy: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83E64-2E3A-1F42-8A5C-5443F21DEBC5}"/>
              </a:ext>
            </a:extLst>
          </p:cNvPr>
          <p:cNvSpPr/>
          <p:nvPr/>
        </p:nvSpPr>
        <p:spPr>
          <a:xfrm>
            <a:off x="34159" y="1572224"/>
            <a:ext cx="3220649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200" b="1" dirty="0"/>
              <a:t>Elaborations/ Achievement Indicators</a:t>
            </a:r>
          </a:p>
          <a:p>
            <a:r>
              <a:rPr lang="en-CA" sz="1200" dirty="0"/>
              <a:t>Key questions:</a:t>
            </a:r>
          </a:p>
          <a:p>
            <a:pPr lvl="1"/>
            <a:r>
              <a:rPr lang="en-CA" sz="1200" dirty="0"/>
              <a:t>How relevant is Canadian content in a global digital world?</a:t>
            </a:r>
          </a:p>
          <a:p>
            <a:pPr lvl="1"/>
            <a:r>
              <a:rPr lang="en-CA" sz="1200" dirty="0"/>
              <a:t>What is the role of place in Canadians’ sense of belonging and identity?</a:t>
            </a:r>
          </a:p>
          <a:p>
            <a:r>
              <a:rPr lang="en-CA" sz="1200" i="1" dirty="0"/>
              <a:t>Sample activities:</a:t>
            </a:r>
            <a:endParaRPr lang="en-CA" sz="1200" dirty="0"/>
          </a:p>
          <a:p>
            <a:pPr lvl="1"/>
            <a:r>
              <a:rPr lang="en-CA" sz="1200" dirty="0"/>
              <a:t>Select significant people to include in a museum display on women’s suffrage.</a:t>
            </a:r>
          </a:p>
          <a:p>
            <a:r>
              <a:rPr lang="en-CA" sz="1200" dirty="0"/>
              <a:t>Determine how the significance of </a:t>
            </a:r>
            <a:r>
              <a:rPr lang="en-CA" sz="1200" dirty="0" err="1"/>
              <a:t>Vimy</a:t>
            </a:r>
            <a:r>
              <a:rPr lang="en-CA" sz="1200" dirty="0"/>
              <a:t> Ridge has changed since the dedication of the </a:t>
            </a:r>
            <a:r>
              <a:rPr lang="en-CA" sz="1200" dirty="0" err="1"/>
              <a:t>Vimy</a:t>
            </a:r>
            <a:r>
              <a:rPr lang="en-CA" sz="1200" dirty="0"/>
              <a:t> Memorial.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5440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3">
            <a:extLst>
              <a:ext uri="{FF2B5EF4-FFF2-40B4-BE49-F238E27FC236}">
                <a16:creationId xmlns:a16="http://schemas.microsoft.com/office/drawing/2014/main" id="{B930ADAA-F612-1247-A44F-15E287F7045E}"/>
              </a:ext>
            </a:extLst>
          </p:cNvPr>
          <p:cNvSpPr/>
          <p:nvPr/>
        </p:nvSpPr>
        <p:spPr>
          <a:xfrm rot="10800000">
            <a:off x="2174761" y="821790"/>
            <a:ext cx="6946041" cy="577796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5016967" y="958405"/>
            <a:ext cx="4018297" cy="5641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139166" y="2891530"/>
            <a:ext cx="3730158" cy="357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275025" y="4740864"/>
            <a:ext cx="3404694" cy="1580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967" y="978102"/>
            <a:ext cx="247514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ALL (Essential)</a:t>
            </a:r>
          </a:p>
          <a:p>
            <a:endParaRPr lang="en-US" sz="1050" b="1" dirty="0"/>
          </a:p>
          <a:p>
            <a:r>
              <a:rPr lang="en-US" sz="1050" b="1" dirty="0"/>
              <a:t>Assess influence of individual</a:t>
            </a:r>
          </a:p>
          <a:p>
            <a:endParaRPr lang="en-US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5152942" y="2940274"/>
            <a:ext cx="3716382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MOST (add complexity)</a:t>
            </a:r>
          </a:p>
          <a:p>
            <a:endParaRPr lang="en-US" sz="1050" b="1" dirty="0"/>
          </a:p>
          <a:p>
            <a:r>
              <a:rPr lang="en-US" sz="1050" b="1" dirty="0"/>
              <a:t>Decisions and </a:t>
            </a:r>
            <a:r>
              <a:rPr lang="en-US" sz="1050" b="1" dirty="0" err="1"/>
              <a:t>devleopments</a:t>
            </a:r>
            <a:endParaRPr lang="en-US" sz="1050" b="1" dirty="0"/>
          </a:p>
        </p:txBody>
      </p:sp>
      <p:sp>
        <p:nvSpPr>
          <p:cNvPr id="38" name="Rectangle 37"/>
          <p:cNvSpPr/>
          <p:nvPr/>
        </p:nvSpPr>
        <p:spPr>
          <a:xfrm>
            <a:off x="5275025" y="4777214"/>
            <a:ext cx="288735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/>
              <a:t>Goal for FEW (add complexity)</a:t>
            </a:r>
          </a:p>
          <a:p>
            <a:endParaRPr lang="en-US" sz="1050" b="1" dirty="0"/>
          </a:p>
          <a:p>
            <a:endParaRPr lang="en-US" sz="1050" b="1" dirty="0"/>
          </a:p>
          <a:p>
            <a:r>
              <a:rPr lang="en-US" sz="1050" b="1" dirty="0" err="1"/>
              <a:t>Analyse</a:t>
            </a:r>
            <a:r>
              <a:rPr lang="en-US" sz="1050" b="1" dirty="0"/>
              <a:t> multiple consequences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676" y="3736808"/>
            <a:ext cx="205227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Goal</a:t>
            </a:r>
            <a:r>
              <a:rPr lang="en-CA" sz="1200" u="sng" dirty="0">
                <a:hlinkClick r:id="rId2"/>
              </a:rPr>
              <a:t> Assess how underlying conditions and the actions of individuals or groups influence events</a:t>
            </a:r>
          </a:p>
          <a:p>
            <a:r>
              <a:rPr lang="en-CA" sz="1200" u="sng" dirty="0">
                <a:hlinkClick r:id="rId2"/>
              </a:rPr>
              <a:t>, decisions, </a:t>
            </a:r>
          </a:p>
          <a:p>
            <a:r>
              <a:rPr lang="en-CA" sz="1200" u="sng" dirty="0">
                <a:hlinkClick r:id="rId2"/>
              </a:rPr>
              <a:t>or developments, and </a:t>
            </a:r>
          </a:p>
          <a:p>
            <a:r>
              <a:rPr lang="en-CA" sz="1200" u="sng" dirty="0">
                <a:hlinkClick r:id="rId2"/>
              </a:rPr>
              <a:t>analyze multiple consequences</a:t>
            </a:r>
            <a:endParaRPr lang="en-US" sz="1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158" y="6475389"/>
            <a:ext cx="6843304" cy="3223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50" dirty="0"/>
              <a:t>Planning Pyramid Goal Template											Shelley Moore,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1366" y="1454072"/>
            <a:ext cx="1032205" cy="7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41458" y="3670274"/>
            <a:ext cx="1032204" cy="59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8000661" y="5625079"/>
            <a:ext cx="913799" cy="913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1006865"/>
            <a:ext cx="1064135" cy="7296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4F15A7-B8FB-1543-9DD4-AE289920191C}"/>
              </a:ext>
            </a:extLst>
          </p:cNvPr>
          <p:cNvSpPr/>
          <p:nvPr/>
        </p:nvSpPr>
        <p:spPr>
          <a:xfrm>
            <a:off x="222588" y="145003"/>
            <a:ext cx="6754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The Baked Potato Planning Strategy: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83E64-2E3A-1F42-8A5C-5443F21DEBC5}"/>
              </a:ext>
            </a:extLst>
          </p:cNvPr>
          <p:cNvSpPr/>
          <p:nvPr/>
        </p:nvSpPr>
        <p:spPr>
          <a:xfrm>
            <a:off x="128684" y="1538879"/>
            <a:ext cx="3239503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600" b="1" dirty="0"/>
              <a:t>Elaborations/ Achievement Indicators</a:t>
            </a:r>
          </a:p>
          <a:p>
            <a:r>
              <a:rPr lang="en-CA" sz="1100" dirty="0"/>
              <a:t>To what extent have First Peoples influenced the development of economic and political policy in Canada?</a:t>
            </a:r>
          </a:p>
          <a:p>
            <a:r>
              <a:rPr lang="en-CA" sz="1100" dirty="0"/>
              <a:t>How do humans’ relationships with land impact political and economic ideologies?</a:t>
            </a:r>
          </a:p>
          <a:p>
            <a:r>
              <a:rPr lang="en-CA" sz="1100" dirty="0"/>
              <a:t>How do different political parties address historical or contemporary problems?</a:t>
            </a:r>
          </a:p>
          <a:p>
            <a:r>
              <a:rPr lang="en-CA" sz="1100" dirty="0"/>
              <a:t>What are the causes and consequences of Canada’s multiculturalism policies?</a:t>
            </a:r>
          </a:p>
          <a:p>
            <a:r>
              <a:rPr lang="en-CA" sz="1100" dirty="0"/>
              <a:t>To what extent do citizens influence the legislative process?</a:t>
            </a:r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76700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2647" y="686571"/>
          <a:ext cx="8654905" cy="542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8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8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373">
                <a:tc gridSpan="4">
                  <a:txBody>
                    <a:bodyPr/>
                    <a:lstStyle/>
                    <a:p>
                      <a:r>
                        <a:rPr lang="en-US" dirty="0"/>
                        <a:t>Course/Subject/Grade(s):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Planning Team: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111">
                <a:tc gridSpan="4">
                  <a:txBody>
                    <a:bodyPr/>
                    <a:lstStyle/>
                    <a:p>
                      <a:r>
                        <a:rPr lang="en-US" dirty="0"/>
                        <a:t>Unit Big Idea: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Unit Guiding Question: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59"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95">
                <a:tc gridSpan="2">
                  <a:txBody>
                    <a:bodyPr/>
                    <a:lstStyle/>
                    <a:p>
                      <a:r>
                        <a:rPr lang="en-US" dirty="0"/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814">
                <a:tc gridSpan="2">
                  <a:txBody>
                    <a:bodyPr/>
                    <a:lstStyle/>
                    <a:p>
                      <a:r>
                        <a:rPr lang="en-US" dirty="0"/>
                        <a:t>Content: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77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Curricular Competencies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4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31210"/>
            <a:ext cx="886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Building a Learning Map!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786744" y="5861500"/>
            <a:ext cx="4528456" cy="742500"/>
          </a:xfrm>
          <a:prstGeom prst="upArrowCallo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Grade Level Curriculum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7395029" y="5861500"/>
            <a:ext cx="1479783" cy="742500"/>
          </a:xfrm>
          <a:prstGeom prst="upArrowCallo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1314222" y="5861500"/>
            <a:ext cx="1392693" cy="742500"/>
          </a:xfrm>
          <a:prstGeom prst="upArrowCallo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28569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1407</Words>
  <Application>Microsoft Macintosh PowerPoint</Application>
  <PresentationFormat>Letter Paper (8.5x11 in)</PresentationFormat>
  <Paragraphs>187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Moore</dc:creator>
  <cp:lastModifiedBy>Shelley Moore</cp:lastModifiedBy>
  <cp:revision>8</cp:revision>
  <dcterms:created xsi:type="dcterms:W3CDTF">2020-11-25T23:21:25Z</dcterms:created>
  <dcterms:modified xsi:type="dcterms:W3CDTF">2020-11-26T19:17:40Z</dcterms:modified>
</cp:coreProperties>
</file>