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4"/>
  </p:notesMasterIdLst>
  <p:sldIdLst>
    <p:sldId id="256" r:id="rId2"/>
    <p:sldId id="1538" r:id="rId3"/>
    <p:sldId id="1912" r:id="rId4"/>
    <p:sldId id="2020" r:id="rId5"/>
    <p:sldId id="2076" r:id="rId6"/>
    <p:sldId id="1975" r:id="rId7"/>
    <p:sldId id="2013" r:id="rId8"/>
    <p:sldId id="1981" r:id="rId9"/>
    <p:sldId id="2063" r:id="rId10"/>
    <p:sldId id="1983" r:id="rId11"/>
    <p:sldId id="2071" r:id="rId12"/>
    <p:sldId id="2072" r:id="rId13"/>
    <p:sldId id="2073" r:id="rId14"/>
    <p:sldId id="2074" r:id="rId15"/>
    <p:sldId id="2068" r:id="rId16"/>
    <p:sldId id="2069" r:id="rId17"/>
    <p:sldId id="2019" r:id="rId18"/>
    <p:sldId id="2124" r:id="rId19"/>
    <p:sldId id="2070" r:id="rId20"/>
    <p:sldId id="2077" r:id="rId21"/>
    <p:sldId id="1990" r:id="rId22"/>
    <p:sldId id="1988" r:id="rId23"/>
    <p:sldId id="1979" r:id="rId24"/>
    <p:sldId id="2078" r:id="rId25"/>
    <p:sldId id="1776" r:id="rId26"/>
    <p:sldId id="1976" r:id="rId27"/>
    <p:sldId id="2044" r:id="rId28"/>
    <p:sldId id="2046" r:id="rId29"/>
    <p:sldId id="2049" r:id="rId30"/>
    <p:sldId id="2080" r:id="rId31"/>
    <p:sldId id="2079" r:id="rId32"/>
    <p:sldId id="2057" r:id="rId33"/>
    <p:sldId id="1487" r:id="rId34"/>
    <p:sldId id="1956" r:id="rId35"/>
    <p:sldId id="1948" r:id="rId36"/>
    <p:sldId id="1957" r:id="rId37"/>
    <p:sldId id="2083" r:id="rId38"/>
    <p:sldId id="2084" r:id="rId39"/>
    <p:sldId id="2085" r:id="rId40"/>
    <p:sldId id="2086" r:id="rId41"/>
    <p:sldId id="2087" r:id="rId42"/>
    <p:sldId id="2088" r:id="rId43"/>
    <p:sldId id="2089" r:id="rId44"/>
    <p:sldId id="2090" r:id="rId45"/>
    <p:sldId id="2091" r:id="rId46"/>
    <p:sldId id="2092" r:id="rId47"/>
    <p:sldId id="2093" r:id="rId48"/>
    <p:sldId id="2094" r:id="rId49"/>
    <p:sldId id="2095" r:id="rId50"/>
    <p:sldId id="2096" r:id="rId51"/>
    <p:sldId id="2097" r:id="rId52"/>
    <p:sldId id="2126" r:id="rId53"/>
    <p:sldId id="2098" r:id="rId54"/>
    <p:sldId id="2099" r:id="rId55"/>
    <p:sldId id="2100" r:id="rId56"/>
    <p:sldId id="2101" r:id="rId57"/>
    <p:sldId id="2128" r:id="rId58"/>
    <p:sldId id="2111" r:id="rId59"/>
    <p:sldId id="2112" r:id="rId60"/>
    <p:sldId id="2118" r:id="rId61"/>
    <p:sldId id="2113" r:id="rId62"/>
    <p:sldId id="2110" r:id="rId63"/>
    <p:sldId id="2122" r:id="rId64"/>
    <p:sldId id="1955" r:id="rId65"/>
    <p:sldId id="2081" r:id="rId66"/>
    <p:sldId id="1950" r:id="rId67"/>
    <p:sldId id="1951" r:id="rId68"/>
    <p:sldId id="1952" r:id="rId69"/>
    <p:sldId id="2032" r:id="rId70"/>
    <p:sldId id="2119" r:id="rId71"/>
    <p:sldId id="2031" r:id="rId72"/>
    <p:sldId id="2035" r:id="rId73"/>
    <p:sldId id="2036" r:id="rId74"/>
    <p:sldId id="2034" r:id="rId75"/>
    <p:sldId id="2127" r:id="rId76"/>
    <p:sldId id="2123" r:id="rId77"/>
    <p:sldId id="2037" r:id="rId78"/>
    <p:sldId id="2058" r:id="rId79"/>
    <p:sldId id="2059" r:id="rId80"/>
    <p:sldId id="2061" r:id="rId81"/>
    <p:sldId id="1997" r:id="rId82"/>
    <p:sldId id="2062" r:id="rId8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lley Moore" initials="SM" lastIdx="1" clrIdx="0">
    <p:extLst>
      <p:ext uri="{19B8F6BF-5375-455C-9EA6-DF929625EA0E}">
        <p15:presenceInfo xmlns:p15="http://schemas.microsoft.com/office/powerpoint/2012/main" userId="34a1d41d647137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20E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26"/>
    <p:restoredTop sz="96327"/>
  </p:normalViewPr>
  <p:slideViewPr>
    <p:cSldViewPr snapToGrid="0" snapToObjects="1">
      <p:cViewPr>
        <p:scale>
          <a:sx n="104" d="100"/>
          <a:sy n="104" d="100"/>
        </p:scale>
        <p:origin x="-376" y="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DA3E5E-0DE9-0F41-8B33-AB0023E39866}" type="doc">
      <dgm:prSet loTypeId="urn:microsoft.com/office/officeart/2005/8/layout/target2" loCatId="" qsTypeId="urn:microsoft.com/office/officeart/2005/8/quickstyle/simple3" qsCatId="simple" csTypeId="urn:microsoft.com/office/officeart/2005/8/colors/colorful5" csCatId="colorful" phldr="1"/>
      <dgm:spPr/>
    </dgm:pt>
    <dgm:pt modelId="{AC4CA100-93BC-204C-A4FF-A3E74A955D7A}">
      <dgm:prSet phldrT="[Text]" custT="1"/>
      <dgm:spPr/>
      <dgm:t>
        <a:bodyPr/>
        <a:lstStyle/>
        <a:p>
          <a:pPr algn="l"/>
          <a:r>
            <a:rPr lang="en-US" sz="2800" b="1" dirty="0"/>
            <a:t>1. Guiding conditions of inclusion describe that all students...</a:t>
          </a:r>
        </a:p>
      </dgm:t>
    </dgm:pt>
    <dgm:pt modelId="{4CF65AA4-6080-FE43-A534-4B2CD80E2BF9}" type="parTrans" cxnId="{9ECBDBE6-C5F1-424F-A68F-B37625F083E0}">
      <dgm:prSet/>
      <dgm:spPr/>
      <dgm:t>
        <a:bodyPr/>
        <a:lstStyle/>
        <a:p>
          <a:pPr algn="l"/>
          <a:endParaRPr lang="en-US"/>
        </a:p>
      </dgm:t>
    </dgm:pt>
    <dgm:pt modelId="{28F5AF21-1A30-E94B-9A97-7145A4A447DE}" type="sibTrans" cxnId="{9ECBDBE6-C5F1-424F-A68F-B37625F083E0}">
      <dgm:prSet/>
      <dgm:spPr/>
      <dgm:t>
        <a:bodyPr/>
        <a:lstStyle/>
        <a:p>
          <a:pPr algn="l"/>
          <a:endParaRPr lang="en-US"/>
        </a:p>
      </dgm:t>
    </dgm:pt>
    <dgm:pt modelId="{6B7D85F0-1733-844B-9C4A-42D3BA2DE898}">
      <dgm:prSet phldrT="[Text]" custT="1"/>
      <dgm:spPr/>
      <dgm:t>
        <a:bodyPr/>
        <a:lstStyle/>
        <a:p>
          <a:pPr algn="l"/>
          <a:r>
            <a:rPr lang="en-US" sz="2800" b="1"/>
            <a:t>2. Teacher professional development that...</a:t>
          </a:r>
          <a:endParaRPr lang="en-US" sz="2800" b="1" dirty="0"/>
        </a:p>
      </dgm:t>
    </dgm:pt>
    <dgm:pt modelId="{54FA0FD9-222F-4E45-9701-4E1EF1C0D3B0}" type="parTrans" cxnId="{EE497D14-2D34-B946-87C3-A45482BEBD20}">
      <dgm:prSet/>
      <dgm:spPr/>
      <dgm:t>
        <a:bodyPr/>
        <a:lstStyle/>
        <a:p>
          <a:pPr algn="l"/>
          <a:endParaRPr lang="en-US"/>
        </a:p>
      </dgm:t>
    </dgm:pt>
    <dgm:pt modelId="{42E6B084-4F43-344C-BEE1-765CDAF0CCA6}" type="sibTrans" cxnId="{EE497D14-2D34-B946-87C3-A45482BEBD20}">
      <dgm:prSet/>
      <dgm:spPr/>
      <dgm:t>
        <a:bodyPr/>
        <a:lstStyle/>
        <a:p>
          <a:pPr algn="l"/>
          <a:endParaRPr lang="en-US"/>
        </a:p>
      </dgm:t>
    </dgm:pt>
    <dgm:pt modelId="{49BD2742-6B0F-2145-8872-AED69A1094F5}">
      <dgm:prSet phldrT="[Text]" custT="1"/>
      <dgm:spPr/>
      <dgm:t>
        <a:bodyPr/>
        <a:lstStyle/>
        <a:p>
          <a:pPr algn="l"/>
          <a:r>
            <a:rPr lang="en-US" sz="2800" b="1"/>
            <a:t>3. Systems frameworks that ...</a:t>
          </a:r>
          <a:endParaRPr lang="en-US" sz="2800" b="1" dirty="0"/>
        </a:p>
      </dgm:t>
    </dgm:pt>
    <dgm:pt modelId="{479C26CF-E93A-DF4D-A59F-E3BE6035C577}" type="parTrans" cxnId="{711AD13E-DD69-2B42-9F50-7A03C5AF829C}">
      <dgm:prSet/>
      <dgm:spPr/>
      <dgm:t>
        <a:bodyPr/>
        <a:lstStyle/>
        <a:p>
          <a:pPr algn="l"/>
          <a:endParaRPr lang="en-US"/>
        </a:p>
      </dgm:t>
    </dgm:pt>
    <dgm:pt modelId="{782601E9-7349-7044-9457-1F124BD207EF}" type="sibTrans" cxnId="{711AD13E-DD69-2B42-9F50-7A03C5AF829C}">
      <dgm:prSet/>
      <dgm:spPr/>
      <dgm:t>
        <a:bodyPr/>
        <a:lstStyle/>
        <a:p>
          <a:pPr algn="l"/>
          <a:endParaRPr lang="en-US"/>
        </a:p>
      </dgm:t>
    </dgm:pt>
    <dgm:pt modelId="{7EFF84AE-6C53-FA4A-AC99-CDD321EFB5C3}">
      <dgm:prSet phldrT="[Text]" custT="1"/>
      <dgm:spPr/>
      <dgm:t>
        <a:bodyPr/>
        <a:lstStyle/>
        <a:p>
          <a:pPr algn="l"/>
          <a:r>
            <a:rPr lang="en-US" sz="1600" dirty="0"/>
            <a:t>supports collaboration and the changing roles of educators &amp; support staff</a:t>
          </a:r>
        </a:p>
      </dgm:t>
    </dgm:pt>
    <dgm:pt modelId="{0031955E-680C-4D4D-ACA0-EBE6DD06F9A7}" type="parTrans" cxnId="{75FBA81F-EE1A-F649-AAD1-2CDE5EF55714}">
      <dgm:prSet/>
      <dgm:spPr/>
      <dgm:t>
        <a:bodyPr/>
        <a:lstStyle/>
        <a:p>
          <a:pPr algn="l"/>
          <a:endParaRPr lang="en-US"/>
        </a:p>
      </dgm:t>
    </dgm:pt>
    <dgm:pt modelId="{AC667B44-D9A6-924D-ABFD-A97AFE6EE3D4}" type="sibTrans" cxnId="{75FBA81F-EE1A-F649-AAD1-2CDE5EF55714}">
      <dgm:prSet/>
      <dgm:spPr/>
      <dgm:t>
        <a:bodyPr/>
        <a:lstStyle/>
        <a:p>
          <a:pPr algn="l"/>
          <a:endParaRPr lang="en-US"/>
        </a:p>
      </dgm:t>
    </dgm:pt>
    <dgm:pt modelId="{F0856FC7-80F6-2F43-99C7-F1BF199F83E4}">
      <dgm:prSet phldrT="[Text]" custT="1"/>
      <dgm:spPr>
        <a:solidFill>
          <a:schemeClr val="accent4">
            <a:lumMod val="40000"/>
            <a:lumOff val="60000"/>
            <a:alpha val="90000"/>
          </a:schemeClr>
        </a:solidFill>
      </dgm:spPr>
      <dgm:t>
        <a:bodyPr/>
        <a:lstStyle/>
        <a:p>
          <a:pPr algn="l"/>
          <a:r>
            <a:rPr lang="en-US" sz="1600" dirty="0"/>
            <a:t>are</a:t>
          </a:r>
          <a:r>
            <a:rPr lang="en-US" sz="1600" baseline="0" dirty="0"/>
            <a:t> presumed competent</a:t>
          </a:r>
          <a:endParaRPr lang="en-US" sz="1600" dirty="0"/>
        </a:p>
      </dgm:t>
    </dgm:pt>
    <dgm:pt modelId="{650622B6-F87F-1545-A155-071CF8940BB2}" type="parTrans" cxnId="{60A32EE9-C1A4-0543-9766-21D96CE9A8D5}">
      <dgm:prSet/>
      <dgm:spPr/>
      <dgm:t>
        <a:bodyPr/>
        <a:lstStyle/>
        <a:p>
          <a:pPr algn="l"/>
          <a:endParaRPr lang="en-US"/>
        </a:p>
      </dgm:t>
    </dgm:pt>
    <dgm:pt modelId="{D4718FBE-E02C-EA42-9A98-A9D3C1099D3B}" type="sibTrans" cxnId="{60A32EE9-C1A4-0543-9766-21D96CE9A8D5}">
      <dgm:prSet/>
      <dgm:spPr/>
      <dgm:t>
        <a:bodyPr/>
        <a:lstStyle/>
        <a:p>
          <a:pPr algn="l"/>
          <a:endParaRPr lang="en-US"/>
        </a:p>
      </dgm:t>
    </dgm:pt>
    <dgm:pt modelId="{485919C8-F5E1-1B4E-9013-A4225AF36BE0}">
      <dgm:prSet phldrT="[Text]" custT="1"/>
      <dgm:spPr/>
      <dgm:t>
        <a:bodyPr/>
        <a:lstStyle/>
        <a:p>
          <a:pPr algn="l"/>
          <a:r>
            <a:rPr lang="en-US" sz="1600" dirty="0"/>
            <a:t>are enrolled in and attending curricular classes</a:t>
          </a:r>
        </a:p>
      </dgm:t>
    </dgm:pt>
    <dgm:pt modelId="{77CB2F50-CFC0-C44B-AEC9-8DF42079CFF8}" type="parTrans" cxnId="{8FA075A4-9646-AD42-81A1-F26E34529BA4}">
      <dgm:prSet/>
      <dgm:spPr/>
      <dgm:t>
        <a:bodyPr/>
        <a:lstStyle/>
        <a:p>
          <a:pPr algn="l"/>
          <a:endParaRPr lang="en-US"/>
        </a:p>
      </dgm:t>
    </dgm:pt>
    <dgm:pt modelId="{593F1CEC-DDA6-6A43-9B08-54A7C7D3DE47}" type="sibTrans" cxnId="{8FA075A4-9646-AD42-81A1-F26E34529BA4}">
      <dgm:prSet/>
      <dgm:spPr/>
      <dgm:t>
        <a:bodyPr/>
        <a:lstStyle/>
        <a:p>
          <a:pPr algn="l"/>
          <a:endParaRPr lang="en-US"/>
        </a:p>
      </dgm:t>
    </dgm:pt>
    <dgm:pt modelId="{9C1264B9-3A41-2049-8780-FABD558C3DA9}">
      <dgm:prSet phldrT="[Text]" custT="1"/>
      <dgm:spPr/>
      <dgm:t>
        <a:bodyPr/>
        <a:lstStyle/>
        <a:p>
          <a:pPr algn="l"/>
          <a:r>
            <a:rPr lang="en-US" sz="1600" dirty="0"/>
            <a:t>are in proximity to and participating in learning with peers</a:t>
          </a:r>
        </a:p>
      </dgm:t>
    </dgm:pt>
    <dgm:pt modelId="{C26B2096-A64C-4B4F-8DBB-D8BBE08595D5}" type="parTrans" cxnId="{71A55EA2-2F8C-5940-A335-727F5AC32336}">
      <dgm:prSet/>
      <dgm:spPr/>
      <dgm:t>
        <a:bodyPr/>
        <a:lstStyle/>
        <a:p>
          <a:pPr algn="l"/>
          <a:endParaRPr lang="en-US"/>
        </a:p>
      </dgm:t>
    </dgm:pt>
    <dgm:pt modelId="{CEE93052-B825-0C48-9A22-E0EFEBCF683D}" type="sibTrans" cxnId="{71A55EA2-2F8C-5940-A335-727F5AC32336}">
      <dgm:prSet/>
      <dgm:spPr/>
      <dgm:t>
        <a:bodyPr/>
        <a:lstStyle/>
        <a:p>
          <a:pPr algn="l"/>
          <a:endParaRPr lang="en-US"/>
        </a:p>
      </dgm:t>
    </dgm:pt>
    <dgm:pt modelId="{D35E4479-EA9A-3044-B446-455BDD5731B9}">
      <dgm:prSet phldrT="[Text]" custT="1"/>
      <dgm:spPr/>
      <dgm:t>
        <a:bodyPr/>
        <a:lstStyle/>
        <a:p>
          <a:pPr algn="l"/>
          <a:r>
            <a:rPr lang="en-US" sz="1600" dirty="0"/>
            <a:t>have purposeful roles and responsibilities</a:t>
          </a:r>
        </a:p>
      </dgm:t>
    </dgm:pt>
    <dgm:pt modelId="{E6711A23-6193-D24C-90C9-CCEF44150892}" type="parTrans" cxnId="{C3E4FF02-F13A-1A46-982B-131FDDAAF02B}">
      <dgm:prSet/>
      <dgm:spPr/>
      <dgm:t>
        <a:bodyPr/>
        <a:lstStyle/>
        <a:p>
          <a:pPr algn="l"/>
          <a:endParaRPr lang="en-US"/>
        </a:p>
      </dgm:t>
    </dgm:pt>
    <dgm:pt modelId="{8B0AA931-DC9F-0246-A35E-8EB476E54397}" type="sibTrans" cxnId="{C3E4FF02-F13A-1A46-982B-131FDDAAF02B}">
      <dgm:prSet/>
      <dgm:spPr/>
      <dgm:t>
        <a:bodyPr/>
        <a:lstStyle/>
        <a:p>
          <a:pPr algn="l"/>
          <a:endParaRPr lang="en-US"/>
        </a:p>
      </dgm:t>
    </dgm:pt>
    <dgm:pt modelId="{DD86021D-88FE-AA45-ADED-7BE8AEB04E9E}">
      <dgm:prSet phldrT="[Text]" custT="1"/>
      <dgm:spPr/>
      <dgm:t>
        <a:bodyPr/>
        <a:lstStyle/>
        <a:p>
          <a:pPr algn="l"/>
          <a:r>
            <a:rPr lang="en-US" sz="1600"/>
            <a:t>is situated, ongoing and inquiry based</a:t>
          </a:r>
        </a:p>
      </dgm:t>
    </dgm:pt>
    <dgm:pt modelId="{52DE31BF-C859-8C42-9CE0-BF118C1C1066}" type="parTrans" cxnId="{3543A627-FF82-E649-85BF-22F8F0ACC241}">
      <dgm:prSet/>
      <dgm:spPr/>
      <dgm:t>
        <a:bodyPr/>
        <a:lstStyle/>
        <a:p>
          <a:pPr algn="l"/>
          <a:endParaRPr lang="en-US"/>
        </a:p>
      </dgm:t>
    </dgm:pt>
    <dgm:pt modelId="{A7836268-5F05-F549-AFB2-1D925C7F8507}" type="sibTrans" cxnId="{3543A627-FF82-E649-85BF-22F8F0ACC241}">
      <dgm:prSet/>
      <dgm:spPr/>
      <dgm:t>
        <a:bodyPr/>
        <a:lstStyle/>
        <a:p>
          <a:pPr algn="l"/>
          <a:endParaRPr lang="en-US"/>
        </a:p>
      </dgm:t>
    </dgm:pt>
    <dgm:pt modelId="{E56F2CD4-B13D-B249-BF3A-E10A6FA34F24}">
      <dgm:prSet phldrT="[Text]" custT="1"/>
      <dgm:spPr/>
      <dgm:t>
        <a:bodyPr/>
        <a:lstStyle/>
        <a:p>
          <a:pPr algn="l"/>
          <a:r>
            <a:rPr lang="en-US" sz="1600"/>
            <a:t>support Universal Design for Learning</a:t>
          </a:r>
        </a:p>
      </dgm:t>
    </dgm:pt>
    <dgm:pt modelId="{508C9299-B9B4-064B-AB55-49DDCCDBC908}" type="parTrans" cxnId="{DA47288C-7B7C-064B-9D9E-6FCC3426C95B}">
      <dgm:prSet/>
      <dgm:spPr/>
      <dgm:t>
        <a:bodyPr/>
        <a:lstStyle/>
        <a:p>
          <a:pPr algn="l"/>
          <a:endParaRPr lang="en-US"/>
        </a:p>
      </dgm:t>
    </dgm:pt>
    <dgm:pt modelId="{6AF62FFA-9B24-8941-BDFC-69E54477427C}" type="sibTrans" cxnId="{DA47288C-7B7C-064B-9D9E-6FCC3426C95B}">
      <dgm:prSet/>
      <dgm:spPr/>
      <dgm:t>
        <a:bodyPr/>
        <a:lstStyle/>
        <a:p>
          <a:pPr algn="l"/>
          <a:endParaRPr lang="en-US"/>
        </a:p>
      </dgm:t>
    </dgm:pt>
    <dgm:pt modelId="{ED6F2783-3E5F-B342-884D-62E962ABC076}">
      <dgm:prSet phldrT="[Text]" custT="1"/>
      <dgm:spPr/>
      <dgm:t>
        <a:bodyPr/>
        <a:lstStyle/>
        <a:p>
          <a:pPr algn="l"/>
          <a:r>
            <a:rPr lang="en-US" sz="1600" dirty="0"/>
            <a:t>move away from a medical &amp; deficit-based model of special education (IEPS)</a:t>
          </a:r>
        </a:p>
      </dgm:t>
    </dgm:pt>
    <dgm:pt modelId="{C1C272B7-B63C-9F43-9366-B1861AE8FCC8}" type="parTrans" cxnId="{E6358D23-0850-CD42-9A28-55304CD50A53}">
      <dgm:prSet/>
      <dgm:spPr/>
      <dgm:t>
        <a:bodyPr/>
        <a:lstStyle/>
        <a:p>
          <a:pPr algn="l"/>
          <a:endParaRPr lang="en-US"/>
        </a:p>
      </dgm:t>
    </dgm:pt>
    <dgm:pt modelId="{1ADDE53A-E8B2-B548-8F49-5DA4C34640DC}" type="sibTrans" cxnId="{E6358D23-0850-CD42-9A28-55304CD50A53}">
      <dgm:prSet/>
      <dgm:spPr/>
      <dgm:t>
        <a:bodyPr/>
        <a:lstStyle/>
        <a:p>
          <a:pPr algn="l"/>
          <a:endParaRPr lang="en-US"/>
        </a:p>
      </dgm:t>
    </dgm:pt>
    <dgm:pt modelId="{4A94C9E6-BE32-934E-9AF8-8692BA0F8458}">
      <dgm:prSet phldrT="[Text]" custT="1"/>
      <dgm:spPr/>
      <dgm:t>
        <a:bodyPr/>
        <a:lstStyle/>
        <a:p>
          <a:pPr algn="l"/>
          <a:r>
            <a:rPr lang="en-US" sz="1600" dirty="0"/>
            <a:t>are planned for</a:t>
          </a:r>
        </a:p>
      </dgm:t>
    </dgm:pt>
    <dgm:pt modelId="{D004F93A-CE27-4F47-A6F3-E5436721DF6C}" type="parTrans" cxnId="{12430BFB-16A3-FD49-AB77-98D204ECDFAD}">
      <dgm:prSet/>
      <dgm:spPr/>
      <dgm:t>
        <a:bodyPr/>
        <a:lstStyle/>
        <a:p>
          <a:endParaRPr lang="en-US"/>
        </a:p>
      </dgm:t>
    </dgm:pt>
    <dgm:pt modelId="{558C4F8C-E671-4C41-9450-A76C90CBEC59}" type="sibTrans" cxnId="{12430BFB-16A3-FD49-AB77-98D204ECDFAD}">
      <dgm:prSet/>
      <dgm:spPr/>
      <dgm:t>
        <a:bodyPr/>
        <a:lstStyle/>
        <a:p>
          <a:endParaRPr lang="en-US"/>
        </a:p>
      </dgm:t>
    </dgm:pt>
    <dgm:pt modelId="{F96B0776-0817-884C-8ECA-6432AE4F559F}" type="pres">
      <dgm:prSet presAssocID="{08DA3E5E-0DE9-0F41-8B33-AB0023E39866}" presName="Name0" presStyleCnt="0">
        <dgm:presLayoutVars>
          <dgm:chMax val="3"/>
          <dgm:chPref val="1"/>
          <dgm:dir/>
          <dgm:animLvl val="lvl"/>
          <dgm:resizeHandles/>
        </dgm:presLayoutVars>
      </dgm:prSet>
      <dgm:spPr/>
    </dgm:pt>
    <dgm:pt modelId="{41BBE834-5EC8-5F4C-98BE-28A0D44F585B}" type="pres">
      <dgm:prSet presAssocID="{08DA3E5E-0DE9-0F41-8B33-AB0023E39866}" presName="outerBox" presStyleCnt="0"/>
      <dgm:spPr/>
    </dgm:pt>
    <dgm:pt modelId="{BDCDA1A2-BF1D-E04B-A206-EC6621F91887}" type="pres">
      <dgm:prSet presAssocID="{08DA3E5E-0DE9-0F41-8B33-AB0023E39866}" presName="outerBoxParent" presStyleLbl="node1" presStyleIdx="0" presStyleCnt="3" custLinFactNeighborX="-1102" custLinFactNeighborY="-5319"/>
      <dgm:spPr/>
    </dgm:pt>
    <dgm:pt modelId="{8F9DB0E0-DF94-B345-AB46-842754419FA7}" type="pres">
      <dgm:prSet presAssocID="{08DA3E5E-0DE9-0F41-8B33-AB0023E39866}" presName="outerBoxChildren" presStyleCnt="0"/>
      <dgm:spPr/>
    </dgm:pt>
    <dgm:pt modelId="{EA7C2F6B-0339-0C43-8010-A01CFE015AFC}" type="pres">
      <dgm:prSet presAssocID="{F0856FC7-80F6-2F43-99C7-F1BF199F83E4}" presName="oChild" presStyleLbl="fgAcc1" presStyleIdx="0" presStyleCnt="9" custLinFactY="-78854" custLinFactNeighborX="-2539" custLinFactNeighborY="-100000">
        <dgm:presLayoutVars>
          <dgm:bulletEnabled val="1"/>
        </dgm:presLayoutVars>
      </dgm:prSet>
      <dgm:spPr/>
    </dgm:pt>
    <dgm:pt modelId="{D6EFE07C-6EB1-7243-8A37-01FFBB66E5AE}" type="pres">
      <dgm:prSet presAssocID="{D4718FBE-E02C-EA42-9A98-A9D3C1099D3B}" presName="outerSibTrans" presStyleCnt="0"/>
      <dgm:spPr/>
    </dgm:pt>
    <dgm:pt modelId="{E17B2818-5EA6-4D44-8506-CDE09B10F4CA}" type="pres">
      <dgm:prSet presAssocID="{485919C8-F5E1-1B4E-9013-A4225AF36BE0}" presName="oChild" presStyleLbl="fgAcc1" presStyleIdx="1" presStyleCnt="9" custLinFactY="-58105" custLinFactNeighborX="-2539" custLinFactNeighborY="-100000">
        <dgm:presLayoutVars>
          <dgm:bulletEnabled val="1"/>
        </dgm:presLayoutVars>
      </dgm:prSet>
      <dgm:spPr/>
    </dgm:pt>
    <dgm:pt modelId="{33780715-EEDA-4B4F-908C-8CB9607C0F6A}" type="pres">
      <dgm:prSet presAssocID="{593F1CEC-DDA6-6A43-9B08-54A7C7D3DE47}" presName="outerSibTrans" presStyleCnt="0"/>
      <dgm:spPr/>
    </dgm:pt>
    <dgm:pt modelId="{C9389114-555C-004C-B993-42E48B691DCE}" type="pres">
      <dgm:prSet presAssocID="{9C1264B9-3A41-2049-8780-FABD558C3DA9}" presName="oChild" presStyleLbl="fgAcc1" presStyleIdx="2" presStyleCnt="9" custScaleY="136012" custLinFactY="-39332" custLinFactNeighborX="-2539" custLinFactNeighborY="-100000">
        <dgm:presLayoutVars>
          <dgm:bulletEnabled val="1"/>
        </dgm:presLayoutVars>
      </dgm:prSet>
      <dgm:spPr/>
    </dgm:pt>
    <dgm:pt modelId="{E5E22EA5-5C4A-5A4C-BEEB-F93B74D8A724}" type="pres">
      <dgm:prSet presAssocID="{CEE93052-B825-0C48-9A22-E0EFEBCF683D}" presName="outerSibTrans" presStyleCnt="0"/>
      <dgm:spPr/>
    </dgm:pt>
    <dgm:pt modelId="{EEBF3A5F-9A44-CC4D-8EB0-4312EAA44D1C}" type="pres">
      <dgm:prSet presAssocID="{D35E4479-EA9A-3044-B446-455BDD5731B9}" presName="oChild" presStyleLbl="fgAcc1" presStyleIdx="3" presStyleCnt="9" custLinFactY="-23481" custLinFactNeighborX="-2539" custLinFactNeighborY="-100000">
        <dgm:presLayoutVars>
          <dgm:bulletEnabled val="1"/>
        </dgm:presLayoutVars>
      </dgm:prSet>
      <dgm:spPr/>
    </dgm:pt>
    <dgm:pt modelId="{4A4855B6-A5EF-B74E-84E5-45F16C2B1A7B}" type="pres">
      <dgm:prSet presAssocID="{8B0AA931-DC9F-0246-A35E-8EB476E54397}" presName="outerSibTrans" presStyleCnt="0"/>
      <dgm:spPr/>
    </dgm:pt>
    <dgm:pt modelId="{F27BB5C2-D15B-4F47-8A5D-0E0067923104}" type="pres">
      <dgm:prSet presAssocID="{4A94C9E6-BE32-934E-9AF8-8692BA0F8458}" presName="oChild" presStyleLbl="fgAcc1" presStyleIdx="4" presStyleCnt="9" custLinFactY="-3835" custLinFactNeighborX="-1668" custLinFactNeighborY="-100000">
        <dgm:presLayoutVars>
          <dgm:bulletEnabled val="1"/>
        </dgm:presLayoutVars>
      </dgm:prSet>
      <dgm:spPr/>
    </dgm:pt>
    <dgm:pt modelId="{B967C1B8-7B18-3C4C-9392-37CBD2905407}" type="pres">
      <dgm:prSet presAssocID="{08DA3E5E-0DE9-0F41-8B33-AB0023E39866}" presName="middleBox" presStyleCnt="0"/>
      <dgm:spPr/>
    </dgm:pt>
    <dgm:pt modelId="{4858D153-3B77-104C-B330-D0A17523BFE3}" type="pres">
      <dgm:prSet presAssocID="{08DA3E5E-0DE9-0F41-8B33-AB0023E39866}" presName="middleBoxParent" presStyleLbl="node1" presStyleIdx="1" presStyleCnt="3" custLinFactNeighborX="-161" custLinFactNeighborY="-8477"/>
      <dgm:spPr/>
    </dgm:pt>
    <dgm:pt modelId="{753D6D81-5156-4B4D-8FCC-D144D25DB418}" type="pres">
      <dgm:prSet presAssocID="{08DA3E5E-0DE9-0F41-8B33-AB0023E39866}" presName="middleBoxChildren" presStyleCnt="0"/>
      <dgm:spPr/>
    </dgm:pt>
    <dgm:pt modelId="{8FA24B52-49BB-7E40-9450-C59D76C51E1D}" type="pres">
      <dgm:prSet presAssocID="{7EFF84AE-6C53-FA4A-AC99-CDD321EFB5C3}" presName="mChild" presStyleLbl="fgAcc1" presStyleIdx="5" presStyleCnt="9" custScaleX="154934" custLinFactY="-60100" custLinFactNeighborX="26121" custLinFactNeighborY="-100000">
        <dgm:presLayoutVars>
          <dgm:bulletEnabled val="1"/>
        </dgm:presLayoutVars>
      </dgm:prSet>
      <dgm:spPr/>
    </dgm:pt>
    <dgm:pt modelId="{E5AD80CA-771A-E94D-AF0E-323E07279DB9}" type="pres">
      <dgm:prSet presAssocID="{AC667B44-D9A6-924D-ABFD-A97AFE6EE3D4}" presName="middleSibTrans" presStyleCnt="0"/>
      <dgm:spPr/>
    </dgm:pt>
    <dgm:pt modelId="{AF572F72-2997-F04E-8417-DF232D84EA85}" type="pres">
      <dgm:prSet presAssocID="{DD86021D-88FE-AA45-ADED-7BE8AEB04E9E}" presName="mChild" presStyleLbl="fgAcc1" presStyleIdx="6" presStyleCnt="9" custScaleX="154934" custLinFactY="-60100" custLinFactNeighborX="26121" custLinFactNeighborY="-100000">
        <dgm:presLayoutVars>
          <dgm:bulletEnabled val="1"/>
        </dgm:presLayoutVars>
      </dgm:prSet>
      <dgm:spPr/>
    </dgm:pt>
    <dgm:pt modelId="{5E1710D2-B827-274E-A555-1E90D3C1FAC0}" type="pres">
      <dgm:prSet presAssocID="{08DA3E5E-0DE9-0F41-8B33-AB0023E39866}" presName="centerBox" presStyleCnt="0"/>
      <dgm:spPr/>
    </dgm:pt>
    <dgm:pt modelId="{E5FE8DA5-CB2F-D646-980B-DB7400B9E7F2}" type="pres">
      <dgm:prSet presAssocID="{08DA3E5E-0DE9-0F41-8B33-AB0023E39866}" presName="centerBoxParent" presStyleLbl="node1" presStyleIdx="2" presStyleCnt="3" custScaleX="84242" custLinFactNeighborX="6742" custLinFactNeighborY="-36692"/>
      <dgm:spPr/>
    </dgm:pt>
    <dgm:pt modelId="{4E3FA820-4E04-1C49-88C0-CB705F41F7FD}" type="pres">
      <dgm:prSet presAssocID="{08DA3E5E-0DE9-0F41-8B33-AB0023E39866}" presName="centerBoxChildren" presStyleCnt="0"/>
      <dgm:spPr/>
    </dgm:pt>
    <dgm:pt modelId="{86FFA7FD-7971-E84F-B9AD-730B3AF75B7E}" type="pres">
      <dgm:prSet presAssocID="{E56F2CD4-B13D-B249-BF3A-E10A6FA34F24}" presName="cChild" presStyleLbl="fgAcc1" presStyleIdx="7" presStyleCnt="9" custScaleX="38003" custLinFactX="13462" custLinFactY="-14357" custLinFactNeighborX="100000" custLinFactNeighborY="-100000">
        <dgm:presLayoutVars>
          <dgm:bulletEnabled val="1"/>
        </dgm:presLayoutVars>
      </dgm:prSet>
      <dgm:spPr/>
    </dgm:pt>
    <dgm:pt modelId="{C891AE99-3F5D-6241-9E59-8E18BFAFAA62}" type="pres">
      <dgm:prSet presAssocID="{6AF62FFA-9B24-8941-BDFC-69E54477427C}" presName="centerSibTrans" presStyleCnt="0"/>
      <dgm:spPr/>
    </dgm:pt>
    <dgm:pt modelId="{827A2921-8D48-BD46-8AD7-1D495607CC0D}" type="pres">
      <dgm:prSet presAssocID="{ED6F2783-3E5F-B342-884D-62E962ABC076}" presName="cChild" presStyleLbl="fgAcc1" presStyleIdx="8" presStyleCnt="9" custScaleX="38003" custLinFactX="13462" custLinFactY="-12904" custLinFactNeighborX="100000" custLinFactNeighborY="-100000">
        <dgm:presLayoutVars>
          <dgm:bulletEnabled val="1"/>
        </dgm:presLayoutVars>
      </dgm:prSet>
      <dgm:spPr/>
    </dgm:pt>
  </dgm:ptLst>
  <dgm:cxnLst>
    <dgm:cxn modelId="{C3E4FF02-F13A-1A46-982B-131FDDAAF02B}" srcId="{AC4CA100-93BC-204C-A4FF-A3E74A955D7A}" destId="{D35E4479-EA9A-3044-B446-455BDD5731B9}" srcOrd="3" destOrd="0" parTransId="{E6711A23-6193-D24C-90C9-CCEF44150892}" sibTransId="{8B0AA931-DC9F-0246-A35E-8EB476E54397}"/>
    <dgm:cxn modelId="{1CF0A806-3A00-BB47-9074-BACAF50AB5C6}" type="presOf" srcId="{4A94C9E6-BE32-934E-9AF8-8692BA0F8458}" destId="{F27BB5C2-D15B-4F47-8A5D-0E0067923104}" srcOrd="0" destOrd="0" presId="urn:microsoft.com/office/officeart/2005/8/layout/target2"/>
    <dgm:cxn modelId="{EE497D14-2D34-B946-87C3-A45482BEBD20}" srcId="{08DA3E5E-0DE9-0F41-8B33-AB0023E39866}" destId="{6B7D85F0-1733-844B-9C4A-42D3BA2DE898}" srcOrd="1" destOrd="0" parTransId="{54FA0FD9-222F-4E45-9701-4E1EF1C0D3B0}" sibTransId="{42E6B084-4F43-344C-BEE1-765CDAF0CCA6}"/>
    <dgm:cxn modelId="{75FBA81F-EE1A-F649-AAD1-2CDE5EF55714}" srcId="{6B7D85F0-1733-844B-9C4A-42D3BA2DE898}" destId="{7EFF84AE-6C53-FA4A-AC99-CDD321EFB5C3}" srcOrd="0" destOrd="0" parTransId="{0031955E-680C-4D4D-ACA0-EBE6DD06F9A7}" sibTransId="{AC667B44-D9A6-924D-ABFD-A97AFE6EE3D4}"/>
    <dgm:cxn modelId="{E6358D23-0850-CD42-9A28-55304CD50A53}" srcId="{49BD2742-6B0F-2145-8872-AED69A1094F5}" destId="{ED6F2783-3E5F-B342-884D-62E962ABC076}" srcOrd="1" destOrd="0" parTransId="{C1C272B7-B63C-9F43-9366-B1861AE8FCC8}" sibTransId="{1ADDE53A-E8B2-B548-8F49-5DA4C34640DC}"/>
    <dgm:cxn modelId="{3543A627-FF82-E649-85BF-22F8F0ACC241}" srcId="{6B7D85F0-1733-844B-9C4A-42D3BA2DE898}" destId="{DD86021D-88FE-AA45-ADED-7BE8AEB04E9E}" srcOrd="1" destOrd="0" parTransId="{52DE31BF-C859-8C42-9CE0-BF118C1C1066}" sibTransId="{A7836268-5F05-F549-AFB2-1D925C7F8507}"/>
    <dgm:cxn modelId="{17F3F83D-037C-9C4F-B423-36B0DAF8F74F}" type="presOf" srcId="{7EFF84AE-6C53-FA4A-AC99-CDD321EFB5C3}" destId="{8FA24B52-49BB-7E40-9450-C59D76C51E1D}" srcOrd="0" destOrd="0" presId="urn:microsoft.com/office/officeart/2005/8/layout/target2"/>
    <dgm:cxn modelId="{711AD13E-DD69-2B42-9F50-7A03C5AF829C}" srcId="{08DA3E5E-0DE9-0F41-8B33-AB0023E39866}" destId="{49BD2742-6B0F-2145-8872-AED69A1094F5}" srcOrd="2" destOrd="0" parTransId="{479C26CF-E93A-DF4D-A59F-E3BE6035C577}" sibTransId="{782601E9-7349-7044-9457-1F124BD207EF}"/>
    <dgm:cxn modelId="{272A9F4E-D873-6D4F-9AA3-B83CF37CE25A}" type="presOf" srcId="{49BD2742-6B0F-2145-8872-AED69A1094F5}" destId="{E5FE8DA5-CB2F-D646-980B-DB7400B9E7F2}" srcOrd="0" destOrd="0" presId="urn:microsoft.com/office/officeart/2005/8/layout/target2"/>
    <dgm:cxn modelId="{AF269451-F856-9D43-A404-0D12AE7F37CA}" type="presOf" srcId="{E56F2CD4-B13D-B249-BF3A-E10A6FA34F24}" destId="{86FFA7FD-7971-E84F-B9AD-730B3AF75B7E}" srcOrd="0" destOrd="0" presId="urn:microsoft.com/office/officeart/2005/8/layout/target2"/>
    <dgm:cxn modelId="{9A3A9166-46CB-9643-9691-73355656C2CE}" type="presOf" srcId="{ED6F2783-3E5F-B342-884D-62E962ABC076}" destId="{827A2921-8D48-BD46-8AD7-1D495607CC0D}" srcOrd="0" destOrd="0" presId="urn:microsoft.com/office/officeart/2005/8/layout/target2"/>
    <dgm:cxn modelId="{921EDF7A-F73D-3042-9A8E-C5A3BEEDCAE8}" type="presOf" srcId="{08DA3E5E-0DE9-0F41-8B33-AB0023E39866}" destId="{F96B0776-0817-884C-8ECA-6432AE4F559F}" srcOrd="0" destOrd="0" presId="urn:microsoft.com/office/officeart/2005/8/layout/target2"/>
    <dgm:cxn modelId="{E4B19680-81B0-E54D-8E6B-1FAEDD709A8D}" type="presOf" srcId="{6B7D85F0-1733-844B-9C4A-42D3BA2DE898}" destId="{4858D153-3B77-104C-B330-D0A17523BFE3}" srcOrd="0" destOrd="0" presId="urn:microsoft.com/office/officeart/2005/8/layout/target2"/>
    <dgm:cxn modelId="{C05BE380-0F11-D04F-92D5-02FD6946091D}" type="presOf" srcId="{D35E4479-EA9A-3044-B446-455BDD5731B9}" destId="{EEBF3A5F-9A44-CC4D-8EB0-4312EAA44D1C}" srcOrd="0" destOrd="0" presId="urn:microsoft.com/office/officeart/2005/8/layout/target2"/>
    <dgm:cxn modelId="{DA47288C-7B7C-064B-9D9E-6FCC3426C95B}" srcId="{49BD2742-6B0F-2145-8872-AED69A1094F5}" destId="{E56F2CD4-B13D-B249-BF3A-E10A6FA34F24}" srcOrd="0" destOrd="0" parTransId="{508C9299-B9B4-064B-AB55-49DDCCDBC908}" sibTransId="{6AF62FFA-9B24-8941-BDFC-69E54477427C}"/>
    <dgm:cxn modelId="{284F5C93-BC37-A24A-8E3B-A9F0C56B0F49}" type="presOf" srcId="{9C1264B9-3A41-2049-8780-FABD558C3DA9}" destId="{C9389114-555C-004C-B993-42E48B691DCE}" srcOrd="0" destOrd="0" presId="urn:microsoft.com/office/officeart/2005/8/layout/target2"/>
    <dgm:cxn modelId="{71A55EA2-2F8C-5940-A335-727F5AC32336}" srcId="{AC4CA100-93BC-204C-A4FF-A3E74A955D7A}" destId="{9C1264B9-3A41-2049-8780-FABD558C3DA9}" srcOrd="2" destOrd="0" parTransId="{C26B2096-A64C-4B4F-8DBB-D8BBE08595D5}" sibTransId="{CEE93052-B825-0C48-9A22-E0EFEBCF683D}"/>
    <dgm:cxn modelId="{8FA075A4-9646-AD42-81A1-F26E34529BA4}" srcId="{AC4CA100-93BC-204C-A4FF-A3E74A955D7A}" destId="{485919C8-F5E1-1B4E-9013-A4225AF36BE0}" srcOrd="1" destOrd="0" parTransId="{77CB2F50-CFC0-C44B-AEC9-8DF42079CFF8}" sibTransId="{593F1CEC-DDA6-6A43-9B08-54A7C7D3DE47}"/>
    <dgm:cxn modelId="{4C9AC8A8-E5B4-6149-B486-64346808F31D}" type="presOf" srcId="{AC4CA100-93BC-204C-A4FF-A3E74A955D7A}" destId="{BDCDA1A2-BF1D-E04B-A206-EC6621F91887}" srcOrd="0" destOrd="0" presId="urn:microsoft.com/office/officeart/2005/8/layout/target2"/>
    <dgm:cxn modelId="{A4E88ABD-ED47-BE4D-88E7-1C5A6AEE3B75}" type="presOf" srcId="{F0856FC7-80F6-2F43-99C7-F1BF199F83E4}" destId="{EA7C2F6B-0339-0C43-8010-A01CFE015AFC}" srcOrd="0" destOrd="0" presId="urn:microsoft.com/office/officeart/2005/8/layout/target2"/>
    <dgm:cxn modelId="{9ECBDBE6-C5F1-424F-A68F-B37625F083E0}" srcId="{08DA3E5E-0DE9-0F41-8B33-AB0023E39866}" destId="{AC4CA100-93BC-204C-A4FF-A3E74A955D7A}" srcOrd="0" destOrd="0" parTransId="{4CF65AA4-6080-FE43-A534-4B2CD80E2BF9}" sibTransId="{28F5AF21-1A30-E94B-9A97-7145A4A447DE}"/>
    <dgm:cxn modelId="{60A32EE9-C1A4-0543-9766-21D96CE9A8D5}" srcId="{AC4CA100-93BC-204C-A4FF-A3E74A955D7A}" destId="{F0856FC7-80F6-2F43-99C7-F1BF199F83E4}" srcOrd="0" destOrd="0" parTransId="{650622B6-F87F-1545-A155-071CF8940BB2}" sibTransId="{D4718FBE-E02C-EA42-9A98-A9D3C1099D3B}"/>
    <dgm:cxn modelId="{E113A9EE-4374-2441-BD56-B936CE539E69}" type="presOf" srcId="{DD86021D-88FE-AA45-ADED-7BE8AEB04E9E}" destId="{AF572F72-2997-F04E-8417-DF232D84EA85}" srcOrd="0" destOrd="0" presId="urn:microsoft.com/office/officeart/2005/8/layout/target2"/>
    <dgm:cxn modelId="{CC1F81F4-68D5-2D42-8B77-E67A41528438}" type="presOf" srcId="{485919C8-F5E1-1B4E-9013-A4225AF36BE0}" destId="{E17B2818-5EA6-4D44-8506-CDE09B10F4CA}" srcOrd="0" destOrd="0" presId="urn:microsoft.com/office/officeart/2005/8/layout/target2"/>
    <dgm:cxn modelId="{12430BFB-16A3-FD49-AB77-98D204ECDFAD}" srcId="{AC4CA100-93BC-204C-A4FF-A3E74A955D7A}" destId="{4A94C9E6-BE32-934E-9AF8-8692BA0F8458}" srcOrd="4" destOrd="0" parTransId="{D004F93A-CE27-4F47-A6F3-E5436721DF6C}" sibTransId="{558C4F8C-E671-4C41-9450-A76C90CBEC59}"/>
    <dgm:cxn modelId="{DFDBBF28-463A-4844-80AC-9E7EC14A5375}" type="presParOf" srcId="{F96B0776-0817-884C-8ECA-6432AE4F559F}" destId="{41BBE834-5EC8-5F4C-98BE-28A0D44F585B}" srcOrd="0" destOrd="0" presId="urn:microsoft.com/office/officeart/2005/8/layout/target2"/>
    <dgm:cxn modelId="{E5099767-E8CF-4E4F-829F-DC845481D6BC}" type="presParOf" srcId="{41BBE834-5EC8-5F4C-98BE-28A0D44F585B}" destId="{BDCDA1A2-BF1D-E04B-A206-EC6621F91887}" srcOrd="0" destOrd="0" presId="urn:microsoft.com/office/officeart/2005/8/layout/target2"/>
    <dgm:cxn modelId="{0116C738-5C2F-B24B-B16B-69E5FE98F717}" type="presParOf" srcId="{41BBE834-5EC8-5F4C-98BE-28A0D44F585B}" destId="{8F9DB0E0-DF94-B345-AB46-842754419FA7}" srcOrd="1" destOrd="0" presId="urn:microsoft.com/office/officeart/2005/8/layout/target2"/>
    <dgm:cxn modelId="{CA9FA5BB-8775-B44D-9C39-49AEEB412104}" type="presParOf" srcId="{8F9DB0E0-DF94-B345-AB46-842754419FA7}" destId="{EA7C2F6B-0339-0C43-8010-A01CFE015AFC}" srcOrd="0" destOrd="0" presId="urn:microsoft.com/office/officeart/2005/8/layout/target2"/>
    <dgm:cxn modelId="{DBF8B6A0-F95B-BF49-B37C-A8A81B8F1329}" type="presParOf" srcId="{8F9DB0E0-DF94-B345-AB46-842754419FA7}" destId="{D6EFE07C-6EB1-7243-8A37-01FFBB66E5AE}" srcOrd="1" destOrd="0" presId="urn:microsoft.com/office/officeart/2005/8/layout/target2"/>
    <dgm:cxn modelId="{BB431BBB-C137-794B-848B-087F9A6F4F93}" type="presParOf" srcId="{8F9DB0E0-DF94-B345-AB46-842754419FA7}" destId="{E17B2818-5EA6-4D44-8506-CDE09B10F4CA}" srcOrd="2" destOrd="0" presId="urn:microsoft.com/office/officeart/2005/8/layout/target2"/>
    <dgm:cxn modelId="{BD33012B-ACE4-1D4A-AFAA-3F1246A1E075}" type="presParOf" srcId="{8F9DB0E0-DF94-B345-AB46-842754419FA7}" destId="{33780715-EEDA-4B4F-908C-8CB9607C0F6A}" srcOrd="3" destOrd="0" presId="urn:microsoft.com/office/officeart/2005/8/layout/target2"/>
    <dgm:cxn modelId="{204A0806-2C29-1740-989C-A233686F54AB}" type="presParOf" srcId="{8F9DB0E0-DF94-B345-AB46-842754419FA7}" destId="{C9389114-555C-004C-B993-42E48B691DCE}" srcOrd="4" destOrd="0" presId="urn:microsoft.com/office/officeart/2005/8/layout/target2"/>
    <dgm:cxn modelId="{97A830FD-E9EB-E54C-9671-CC0A87541AB2}" type="presParOf" srcId="{8F9DB0E0-DF94-B345-AB46-842754419FA7}" destId="{E5E22EA5-5C4A-5A4C-BEEB-F93B74D8A724}" srcOrd="5" destOrd="0" presId="urn:microsoft.com/office/officeart/2005/8/layout/target2"/>
    <dgm:cxn modelId="{6F5B44AC-B5E2-9A41-85B6-7EAD674426F8}" type="presParOf" srcId="{8F9DB0E0-DF94-B345-AB46-842754419FA7}" destId="{EEBF3A5F-9A44-CC4D-8EB0-4312EAA44D1C}" srcOrd="6" destOrd="0" presId="urn:microsoft.com/office/officeart/2005/8/layout/target2"/>
    <dgm:cxn modelId="{5E2C5E78-F9EB-1844-B58A-A18406BA0D33}" type="presParOf" srcId="{8F9DB0E0-DF94-B345-AB46-842754419FA7}" destId="{4A4855B6-A5EF-B74E-84E5-45F16C2B1A7B}" srcOrd="7" destOrd="0" presId="urn:microsoft.com/office/officeart/2005/8/layout/target2"/>
    <dgm:cxn modelId="{96108E3D-B270-4E43-94B7-8A6721488F14}" type="presParOf" srcId="{8F9DB0E0-DF94-B345-AB46-842754419FA7}" destId="{F27BB5C2-D15B-4F47-8A5D-0E0067923104}" srcOrd="8" destOrd="0" presId="urn:microsoft.com/office/officeart/2005/8/layout/target2"/>
    <dgm:cxn modelId="{2D94FDEE-8F41-644C-944F-FB5AD187387C}" type="presParOf" srcId="{F96B0776-0817-884C-8ECA-6432AE4F559F}" destId="{B967C1B8-7B18-3C4C-9392-37CBD2905407}" srcOrd="1" destOrd="0" presId="urn:microsoft.com/office/officeart/2005/8/layout/target2"/>
    <dgm:cxn modelId="{DD769B96-AAAD-F64D-AAF5-0112E385EDEA}" type="presParOf" srcId="{B967C1B8-7B18-3C4C-9392-37CBD2905407}" destId="{4858D153-3B77-104C-B330-D0A17523BFE3}" srcOrd="0" destOrd="0" presId="urn:microsoft.com/office/officeart/2005/8/layout/target2"/>
    <dgm:cxn modelId="{1E191787-64DF-114C-8ABD-75A96406271C}" type="presParOf" srcId="{B967C1B8-7B18-3C4C-9392-37CBD2905407}" destId="{753D6D81-5156-4B4D-8FCC-D144D25DB418}" srcOrd="1" destOrd="0" presId="urn:microsoft.com/office/officeart/2005/8/layout/target2"/>
    <dgm:cxn modelId="{42DE1F09-87C2-F240-B4E7-FF69FE4B2A9F}" type="presParOf" srcId="{753D6D81-5156-4B4D-8FCC-D144D25DB418}" destId="{8FA24B52-49BB-7E40-9450-C59D76C51E1D}" srcOrd="0" destOrd="0" presId="urn:microsoft.com/office/officeart/2005/8/layout/target2"/>
    <dgm:cxn modelId="{90E9140C-48BA-5449-9950-2A46793A3B8F}" type="presParOf" srcId="{753D6D81-5156-4B4D-8FCC-D144D25DB418}" destId="{E5AD80CA-771A-E94D-AF0E-323E07279DB9}" srcOrd="1" destOrd="0" presId="urn:microsoft.com/office/officeart/2005/8/layout/target2"/>
    <dgm:cxn modelId="{9F2CAB33-6621-DE47-ABF1-E15AA8E47FEB}" type="presParOf" srcId="{753D6D81-5156-4B4D-8FCC-D144D25DB418}" destId="{AF572F72-2997-F04E-8417-DF232D84EA85}" srcOrd="2" destOrd="0" presId="urn:microsoft.com/office/officeart/2005/8/layout/target2"/>
    <dgm:cxn modelId="{5D62CDB7-C40D-194E-B078-C0B8C78A990B}" type="presParOf" srcId="{F96B0776-0817-884C-8ECA-6432AE4F559F}" destId="{5E1710D2-B827-274E-A555-1E90D3C1FAC0}" srcOrd="2" destOrd="0" presId="urn:microsoft.com/office/officeart/2005/8/layout/target2"/>
    <dgm:cxn modelId="{7ABCEBC1-434E-F640-B79E-45E6703A0539}" type="presParOf" srcId="{5E1710D2-B827-274E-A555-1E90D3C1FAC0}" destId="{E5FE8DA5-CB2F-D646-980B-DB7400B9E7F2}" srcOrd="0" destOrd="0" presId="urn:microsoft.com/office/officeart/2005/8/layout/target2"/>
    <dgm:cxn modelId="{0616357D-D800-D540-8AFC-B90F5B824769}" type="presParOf" srcId="{5E1710D2-B827-274E-A555-1E90D3C1FAC0}" destId="{4E3FA820-4E04-1C49-88C0-CB705F41F7FD}" srcOrd="1" destOrd="0" presId="urn:microsoft.com/office/officeart/2005/8/layout/target2"/>
    <dgm:cxn modelId="{F2D9EB26-0FD0-AD47-9981-EBA1FD1620C6}" type="presParOf" srcId="{4E3FA820-4E04-1C49-88C0-CB705F41F7FD}" destId="{86FFA7FD-7971-E84F-B9AD-730B3AF75B7E}" srcOrd="0" destOrd="0" presId="urn:microsoft.com/office/officeart/2005/8/layout/target2"/>
    <dgm:cxn modelId="{E7EAA7D9-0882-0B4A-8C6C-C3C52AFE30CD}" type="presParOf" srcId="{4E3FA820-4E04-1C49-88C0-CB705F41F7FD}" destId="{C891AE99-3F5D-6241-9E59-8E18BFAFAA62}" srcOrd="1" destOrd="0" presId="urn:microsoft.com/office/officeart/2005/8/layout/target2"/>
    <dgm:cxn modelId="{41F88094-F9D0-F948-8A7C-93EBFB59BDFC}" type="presParOf" srcId="{4E3FA820-4E04-1C49-88C0-CB705F41F7FD}" destId="{827A2921-8D48-BD46-8AD7-1D495607CC0D}" srcOrd="2"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5697C0-BE46-3A4A-AB40-23313C213E06}" type="doc">
      <dgm:prSet loTypeId="urn:microsoft.com/office/officeart/2005/8/layout/radial1" loCatId="" qsTypeId="urn:microsoft.com/office/officeart/2005/8/quickstyle/simple1" qsCatId="simple" csTypeId="urn:microsoft.com/office/officeart/2005/8/colors/accent1_2" csCatId="accent1" phldr="1"/>
      <dgm:spPr/>
    </dgm:pt>
    <dgm:pt modelId="{D972E70D-B72E-C24C-931B-5DBA3CEC9168}">
      <dgm:prSet phldrT="[Text]"/>
      <dgm:spPr/>
      <dgm:t>
        <a:bodyPr/>
        <a:lstStyle/>
        <a:p>
          <a:r>
            <a:rPr lang="en-US" dirty="0"/>
            <a:t>Norm Referenced Criteria</a:t>
          </a:r>
        </a:p>
      </dgm:t>
    </dgm:pt>
    <dgm:pt modelId="{31854212-5A99-8A45-AFA6-AD233097CF4F}" type="parTrans" cxnId="{51625E63-474C-E241-9C43-88BF5F69D3D2}">
      <dgm:prSet/>
      <dgm:spPr/>
      <dgm:t>
        <a:bodyPr/>
        <a:lstStyle/>
        <a:p>
          <a:endParaRPr lang="en-US"/>
        </a:p>
      </dgm:t>
    </dgm:pt>
    <dgm:pt modelId="{929030E9-CF10-174E-998C-8FB79E3FFABD}" type="sibTrans" cxnId="{51625E63-474C-E241-9C43-88BF5F69D3D2}">
      <dgm:prSet/>
      <dgm:spPr/>
      <dgm:t>
        <a:bodyPr/>
        <a:lstStyle/>
        <a:p>
          <a:endParaRPr lang="en-US"/>
        </a:p>
      </dgm:t>
    </dgm:pt>
    <dgm:pt modelId="{729239B0-D01A-4044-BDC1-63EDB28D205C}">
      <dgm:prSet phldrT="[Text]"/>
      <dgm:spPr/>
      <dgm:t>
        <a:bodyPr/>
        <a:lstStyle/>
        <a:p>
          <a:r>
            <a:rPr lang="en-US" dirty="0"/>
            <a:t>Intellectual</a:t>
          </a:r>
        </a:p>
      </dgm:t>
    </dgm:pt>
    <dgm:pt modelId="{05115ECC-AA56-144D-98D5-6DD77FD12D20}" type="parTrans" cxnId="{8FA24FD9-D163-E942-B0A9-9D4AF69CEEE8}">
      <dgm:prSet/>
      <dgm:spPr/>
      <dgm:t>
        <a:bodyPr/>
        <a:lstStyle/>
        <a:p>
          <a:endParaRPr lang="en-US"/>
        </a:p>
      </dgm:t>
    </dgm:pt>
    <dgm:pt modelId="{29211944-42F7-834B-BB99-DF469D7D90FE}" type="sibTrans" cxnId="{8FA24FD9-D163-E942-B0A9-9D4AF69CEEE8}">
      <dgm:prSet/>
      <dgm:spPr/>
      <dgm:t>
        <a:bodyPr/>
        <a:lstStyle/>
        <a:p>
          <a:endParaRPr lang="en-US"/>
        </a:p>
      </dgm:t>
    </dgm:pt>
    <dgm:pt modelId="{B34487DF-B1BD-A04D-B51E-012222E57890}">
      <dgm:prSet phldrT="[Text]"/>
      <dgm:spPr/>
      <dgm:t>
        <a:bodyPr/>
        <a:lstStyle/>
        <a:p>
          <a:r>
            <a:rPr lang="en-US" dirty="0"/>
            <a:t>Educational</a:t>
          </a:r>
        </a:p>
      </dgm:t>
    </dgm:pt>
    <dgm:pt modelId="{E8F4886D-A4AE-BA4F-8E90-A3439EEA0113}" type="parTrans" cxnId="{910D7A5B-D178-3D41-8BDE-A83B295838AC}">
      <dgm:prSet/>
      <dgm:spPr/>
      <dgm:t>
        <a:bodyPr/>
        <a:lstStyle/>
        <a:p>
          <a:endParaRPr lang="en-US"/>
        </a:p>
      </dgm:t>
    </dgm:pt>
    <dgm:pt modelId="{5AF6DA08-1E81-D947-8AE4-4A54C52B1155}" type="sibTrans" cxnId="{910D7A5B-D178-3D41-8BDE-A83B295838AC}">
      <dgm:prSet/>
      <dgm:spPr/>
      <dgm:t>
        <a:bodyPr/>
        <a:lstStyle/>
        <a:p>
          <a:endParaRPr lang="en-US"/>
        </a:p>
      </dgm:t>
    </dgm:pt>
    <dgm:pt modelId="{7589A55B-DF27-C645-8455-59288A125D8C}">
      <dgm:prSet phldrT="[Text]"/>
      <dgm:spPr/>
      <dgm:t>
        <a:bodyPr/>
        <a:lstStyle/>
        <a:p>
          <a:r>
            <a:rPr lang="en-US" dirty="0"/>
            <a:t>Medical</a:t>
          </a:r>
        </a:p>
      </dgm:t>
    </dgm:pt>
    <dgm:pt modelId="{32AEED27-9D2B-6545-B490-D630D5E325D2}" type="parTrans" cxnId="{235BFA5C-6B4A-844E-9E72-67E5679A710B}">
      <dgm:prSet/>
      <dgm:spPr/>
      <dgm:t>
        <a:bodyPr/>
        <a:lstStyle/>
        <a:p>
          <a:endParaRPr lang="en-US"/>
        </a:p>
      </dgm:t>
    </dgm:pt>
    <dgm:pt modelId="{396111B9-91C1-ED46-9E34-3F9A3BFBB9A7}" type="sibTrans" cxnId="{235BFA5C-6B4A-844E-9E72-67E5679A710B}">
      <dgm:prSet/>
      <dgm:spPr/>
      <dgm:t>
        <a:bodyPr/>
        <a:lstStyle/>
        <a:p>
          <a:endParaRPr lang="en-US"/>
        </a:p>
      </dgm:t>
    </dgm:pt>
    <dgm:pt modelId="{515CE857-76F6-EE4B-8E9D-796A17798D1A}" type="pres">
      <dgm:prSet presAssocID="{9A5697C0-BE46-3A4A-AB40-23313C213E06}" presName="cycle" presStyleCnt="0">
        <dgm:presLayoutVars>
          <dgm:chMax val="1"/>
          <dgm:dir/>
          <dgm:animLvl val="ctr"/>
          <dgm:resizeHandles val="exact"/>
        </dgm:presLayoutVars>
      </dgm:prSet>
      <dgm:spPr/>
    </dgm:pt>
    <dgm:pt modelId="{A02052BE-6745-FB4A-BE56-02A10D1977D0}" type="pres">
      <dgm:prSet presAssocID="{D972E70D-B72E-C24C-931B-5DBA3CEC9168}" presName="centerShape" presStyleLbl="node0" presStyleIdx="0" presStyleCnt="1"/>
      <dgm:spPr/>
    </dgm:pt>
    <dgm:pt modelId="{8195F4F5-0F45-D046-ADAA-1F86C41306A3}" type="pres">
      <dgm:prSet presAssocID="{05115ECC-AA56-144D-98D5-6DD77FD12D20}" presName="Name9" presStyleLbl="parChTrans1D2" presStyleIdx="0" presStyleCnt="3"/>
      <dgm:spPr/>
    </dgm:pt>
    <dgm:pt modelId="{233A8D90-F6BA-1144-AACB-ACA9A0C884D5}" type="pres">
      <dgm:prSet presAssocID="{05115ECC-AA56-144D-98D5-6DD77FD12D20}" presName="connTx" presStyleLbl="parChTrans1D2" presStyleIdx="0" presStyleCnt="3"/>
      <dgm:spPr/>
    </dgm:pt>
    <dgm:pt modelId="{3050BB87-BDA0-A34B-B712-4BA4ACC8F831}" type="pres">
      <dgm:prSet presAssocID="{729239B0-D01A-4044-BDC1-63EDB28D205C}" presName="node" presStyleLbl="node1" presStyleIdx="0" presStyleCnt="3">
        <dgm:presLayoutVars>
          <dgm:bulletEnabled val="1"/>
        </dgm:presLayoutVars>
      </dgm:prSet>
      <dgm:spPr/>
    </dgm:pt>
    <dgm:pt modelId="{07347917-F574-8648-9259-8B4A613FCAF9}" type="pres">
      <dgm:prSet presAssocID="{E8F4886D-A4AE-BA4F-8E90-A3439EEA0113}" presName="Name9" presStyleLbl="parChTrans1D2" presStyleIdx="1" presStyleCnt="3"/>
      <dgm:spPr/>
    </dgm:pt>
    <dgm:pt modelId="{65B18A19-06D4-6545-B62A-B871D54A08A9}" type="pres">
      <dgm:prSet presAssocID="{E8F4886D-A4AE-BA4F-8E90-A3439EEA0113}" presName="connTx" presStyleLbl="parChTrans1D2" presStyleIdx="1" presStyleCnt="3"/>
      <dgm:spPr/>
    </dgm:pt>
    <dgm:pt modelId="{2BF706AA-8A61-D642-B15A-9FBCD25A1AAB}" type="pres">
      <dgm:prSet presAssocID="{B34487DF-B1BD-A04D-B51E-012222E57890}" presName="node" presStyleLbl="node1" presStyleIdx="1" presStyleCnt="3">
        <dgm:presLayoutVars>
          <dgm:bulletEnabled val="1"/>
        </dgm:presLayoutVars>
      </dgm:prSet>
      <dgm:spPr/>
    </dgm:pt>
    <dgm:pt modelId="{AB238DB4-A1FE-D146-AF53-9BA962434C9B}" type="pres">
      <dgm:prSet presAssocID="{32AEED27-9D2B-6545-B490-D630D5E325D2}" presName="Name9" presStyleLbl="parChTrans1D2" presStyleIdx="2" presStyleCnt="3"/>
      <dgm:spPr/>
    </dgm:pt>
    <dgm:pt modelId="{47CDCFAA-427A-DA49-B712-58F194088B7E}" type="pres">
      <dgm:prSet presAssocID="{32AEED27-9D2B-6545-B490-D630D5E325D2}" presName="connTx" presStyleLbl="parChTrans1D2" presStyleIdx="2" presStyleCnt="3"/>
      <dgm:spPr/>
    </dgm:pt>
    <dgm:pt modelId="{B455841A-5141-C041-8FB2-88CEA7B4E3D6}" type="pres">
      <dgm:prSet presAssocID="{7589A55B-DF27-C645-8455-59288A125D8C}" presName="node" presStyleLbl="node1" presStyleIdx="2" presStyleCnt="3">
        <dgm:presLayoutVars>
          <dgm:bulletEnabled val="1"/>
        </dgm:presLayoutVars>
      </dgm:prSet>
      <dgm:spPr/>
    </dgm:pt>
  </dgm:ptLst>
  <dgm:cxnLst>
    <dgm:cxn modelId="{BCBBE42B-CA8E-0449-B516-CBD7BF741A59}" type="presOf" srcId="{9A5697C0-BE46-3A4A-AB40-23313C213E06}" destId="{515CE857-76F6-EE4B-8E9D-796A17798D1A}" srcOrd="0" destOrd="0" presId="urn:microsoft.com/office/officeart/2005/8/layout/radial1"/>
    <dgm:cxn modelId="{06720236-508E-3A4F-8B10-50492F579CCA}" type="presOf" srcId="{32AEED27-9D2B-6545-B490-D630D5E325D2}" destId="{47CDCFAA-427A-DA49-B712-58F194088B7E}" srcOrd="1" destOrd="0" presId="urn:microsoft.com/office/officeart/2005/8/layout/radial1"/>
    <dgm:cxn modelId="{910D7A5B-D178-3D41-8BDE-A83B295838AC}" srcId="{D972E70D-B72E-C24C-931B-5DBA3CEC9168}" destId="{B34487DF-B1BD-A04D-B51E-012222E57890}" srcOrd="1" destOrd="0" parTransId="{E8F4886D-A4AE-BA4F-8E90-A3439EEA0113}" sibTransId="{5AF6DA08-1E81-D947-8AE4-4A54C52B1155}"/>
    <dgm:cxn modelId="{235BFA5C-6B4A-844E-9E72-67E5679A710B}" srcId="{D972E70D-B72E-C24C-931B-5DBA3CEC9168}" destId="{7589A55B-DF27-C645-8455-59288A125D8C}" srcOrd="2" destOrd="0" parTransId="{32AEED27-9D2B-6545-B490-D630D5E325D2}" sibTransId="{396111B9-91C1-ED46-9E34-3F9A3BFBB9A7}"/>
    <dgm:cxn modelId="{51625E63-474C-E241-9C43-88BF5F69D3D2}" srcId="{9A5697C0-BE46-3A4A-AB40-23313C213E06}" destId="{D972E70D-B72E-C24C-931B-5DBA3CEC9168}" srcOrd="0" destOrd="0" parTransId="{31854212-5A99-8A45-AFA6-AD233097CF4F}" sibTransId="{929030E9-CF10-174E-998C-8FB79E3FFABD}"/>
    <dgm:cxn modelId="{EB9ED166-2AA6-D449-B089-16F32F772C61}" type="presOf" srcId="{729239B0-D01A-4044-BDC1-63EDB28D205C}" destId="{3050BB87-BDA0-A34B-B712-4BA4ACC8F831}" srcOrd="0" destOrd="0" presId="urn:microsoft.com/office/officeart/2005/8/layout/radial1"/>
    <dgm:cxn modelId="{4EC9FB6D-4F21-DF4B-B3F4-55BEC09BDA39}" type="presOf" srcId="{05115ECC-AA56-144D-98D5-6DD77FD12D20}" destId="{8195F4F5-0F45-D046-ADAA-1F86C41306A3}" srcOrd="0" destOrd="0" presId="urn:microsoft.com/office/officeart/2005/8/layout/radial1"/>
    <dgm:cxn modelId="{1C1ECB8E-071F-C341-8E24-93EC44D648E2}" type="presOf" srcId="{B34487DF-B1BD-A04D-B51E-012222E57890}" destId="{2BF706AA-8A61-D642-B15A-9FBCD25A1AAB}" srcOrd="0" destOrd="0" presId="urn:microsoft.com/office/officeart/2005/8/layout/radial1"/>
    <dgm:cxn modelId="{C45079A1-9EFA-4145-B640-5E329EBFC110}" type="presOf" srcId="{D972E70D-B72E-C24C-931B-5DBA3CEC9168}" destId="{A02052BE-6745-FB4A-BE56-02A10D1977D0}" srcOrd="0" destOrd="0" presId="urn:microsoft.com/office/officeart/2005/8/layout/radial1"/>
    <dgm:cxn modelId="{639321B6-43D0-C641-A779-406F854FBA58}" type="presOf" srcId="{05115ECC-AA56-144D-98D5-6DD77FD12D20}" destId="{233A8D90-F6BA-1144-AACB-ACA9A0C884D5}" srcOrd="1" destOrd="0" presId="urn:microsoft.com/office/officeart/2005/8/layout/radial1"/>
    <dgm:cxn modelId="{31C021BF-5D56-C840-A7B8-EAEC92E9BEAE}" type="presOf" srcId="{7589A55B-DF27-C645-8455-59288A125D8C}" destId="{B455841A-5141-C041-8FB2-88CEA7B4E3D6}" srcOrd="0" destOrd="0" presId="urn:microsoft.com/office/officeart/2005/8/layout/radial1"/>
    <dgm:cxn modelId="{36178FC5-114A-8249-A786-CC3B0297D13A}" type="presOf" srcId="{E8F4886D-A4AE-BA4F-8E90-A3439EEA0113}" destId="{65B18A19-06D4-6545-B62A-B871D54A08A9}" srcOrd="1" destOrd="0" presId="urn:microsoft.com/office/officeart/2005/8/layout/radial1"/>
    <dgm:cxn modelId="{3966C4CF-441D-FD4D-8979-0B86970DF87F}" type="presOf" srcId="{E8F4886D-A4AE-BA4F-8E90-A3439EEA0113}" destId="{07347917-F574-8648-9259-8B4A613FCAF9}" srcOrd="0" destOrd="0" presId="urn:microsoft.com/office/officeart/2005/8/layout/radial1"/>
    <dgm:cxn modelId="{8FA24FD9-D163-E942-B0A9-9D4AF69CEEE8}" srcId="{D972E70D-B72E-C24C-931B-5DBA3CEC9168}" destId="{729239B0-D01A-4044-BDC1-63EDB28D205C}" srcOrd="0" destOrd="0" parTransId="{05115ECC-AA56-144D-98D5-6DD77FD12D20}" sibTransId="{29211944-42F7-834B-BB99-DF469D7D90FE}"/>
    <dgm:cxn modelId="{316CD3DA-902B-274B-9129-C34871392F1A}" type="presOf" srcId="{32AEED27-9D2B-6545-B490-D630D5E325D2}" destId="{AB238DB4-A1FE-D146-AF53-9BA962434C9B}" srcOrd="0" destOrd="0" presId="urn:microsoft.com/office/officeart/2005/8/layout/radial1"/>
    <dgm:cxn modelId="{95D87819-D34A-D449-9309-EF6336EE4971}" type="presParOf" srcId="{515CE857-76F6-EE4B-8E9D-796A17798D1A}" destId="{A02052BE-6745-FB4A-BE56-02A10D1977D0}" srcOrd="0" destOrd="0" presId="urn:microsoft.com/office/officeart/2005/8/layout/radial1"/>
    <dgm:cxn modelId="{891B4645-1995-AC43-B6F5-23473CFD5209}" type="presParOf" srcId="{515CE857-76F6-EE4B-8E9D-796A17798D1A}" destId="{8195F4F5-0F45-D046-ADAA-1F86C41306A3}" srcOrd="1" destOrd="0" presId="urn:microsoft.com/office/officeart/2005/8/layout/radial1"/>
    <dgm:cxn modelId="{9C7BF5CA-7A04-7C42-917F-ED7CDF295E24}" type="presParOf" srcId="{8195F4F5-0F45-D046-ADAA-1F86C41306A3}" destId="{233A8D90-F6BA-1144-AACB-ACA9A0C884D5}" srcOrd="0" destOrd="0" presId="urn:microsoft.com/office/officeart/2005/8/layout/radial1"/>
    <dgm:cxn modelId="{EF7E0DB4-A8EF-8A4E-9236-1FD050A0D023}" type="presParOf" srcId="{515CE857-76F6-EE4B-8E9D-796A17798D1A}" destId="{3050BB87-BDA0-A34B-B712-4BA4ACC8F831}" srcOrd="2" destOrd="0" presId="urn:microsoft.com/office/officeart/2005/8/layout/radial1"/>
    <dgm:cxn modelId="{E520578E-3E36-984D-B0E1-D2FA57905F5D}" type="presParOf" srcId="{515CE857-76F6-EE4B-8E9D-796A17798D1A}" destId="{07347917-F574-8648-9259-8B4A613FCAF9}" srcOrd="3" destOrd="0" presId="urn:microsoft.com/office/officeart/2005/8/layout/radial1"/>
    <dgm:cxn modelId="{D3C3328F-7A1B-E54F-9FEA-D20B36607E7D}" type="presParOf" srcId="{07347917-F574-8648-9259-8B4A613FCAF9}" destId="{65B18A19-06D4-6545-B62A-B871D54A08A9}" srcOrd="0" destOrd="0" presId="urn:microsoft.com/office/officeart/2005/8/layout/radial1"/>
    <dgm:cxn modelId="{64E0E442-95FB-FD40-A626-C2E373E6DE1B}" type="presParOf" srcId="{515CE857-76F6-EE4B-8E9D-796A17798D1A}" destId="{2BF706AA-8A61-D642-B15A-9FBCD25A1AAB}" srcOrd="4" destOrd="0" presId="urn:microsoft.com/office/officeart/2005/8/layout/radial1"/>
    <dgm:cxn modelId="{FBF5C463-749C-4D46-B8D2-43CF388199DF}" type="presParOf" srcId="{515CE857-76F6-EE4B-8E9D-796A17798D1A}" destId="{AB238DB4-A1FE-D146-AF53-9BA962434C9B}" srcOrd="5" destOrd="0" presId="urn:microsoft.com/office/officeart/2005/8/layout/radial1"/>
    <dgm:cxn modelId="{5F1E7449-EBF3-A941-8FD8-F3395BBEA397}" type="presParOf" srcId="{AB238DB4-A1FE-D146-AF53-9BA962434C9B}" destId="{47CDCFAA-427A-DA49-B712-58F194088B7E}" srcOrd="0" destOrd="0" presId="urn:microsoft.com/office/officeart/2005/8/layout/radial1"/>
    <dgm:cxn modelId="{6B03DD26-A6CB-C043-B374-4D40D88A4154}" type="presParOf" srcId="{515CE857-76F6-EE4B-8E9D-796A17798D1A}" destId="{B455841A-5141-C041-8FB2-88CEA7B4E3D6}" srcOrd="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CB6E8B-EFFC-3F47-A76F-688B8EEEA96B}"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US"/>
        </a:p>
      </dgm:t>
    </dgm:pt>
    <dgm:pt modelId="{91A34736-13BF-AE4E-9054-6B210732BB94}">
      <dgm:prSet phldrT="[Text]"/>
      <dgm:spPr/>
      <dgm:t>
        <a:bodyPr/>
        <a:lstStyle/>
        <a:p>
          <a:r>
            <a:rPr lang="en-US" dirty="0"/>
            <a:t>Who am I with?</a:t>
          </a:r>
        </a:p>
      </dgm:t>
    </dgm:pt>
    <dgm:pt modelId="{EE22F662-B5CA-664F-B37B-47E7E286BFF9}" type="parTrans" cxnId="{1F77DC24-659B-234B-81E3-78269CF98B04}">
      <dgm:prSet/>
      <dgm:spPr/>
      <dgm:t>
        <a:bodyPr/>
        <a:lstStyle/>
        <a:p>
          <a:endParaRPr lang="en-US"/>
        </a:p>
      </dgm:t>
    </dgm:pt>
    <dgm:pt modelId="{5643C9C2-BC54-EA46-9A90-1FF62511ED30}" type="sibTrans" cxnId="{1F77DC24-659B-234B-81E3-78269CF98B04}">
      <dgm:prSet/>
      <dgm:spPr/>
      <dgm:t>
        <a:bodyPr/>
        <a:lstStyle/>
        <a:p>
          <a:endParaRPr lang="en-US"/>
        </a:p>
      </dgm:t>
    </dgm:pt>
    <dgm:pt modelId="{CC108DA9-CB15-474E-9788-9CC26C416F22}">
      <dgm:prSet/>
      <dgm:spPr/>
      <dgm:t>
        <a:bodyPr/>
        <a:lstStyle/>
        <a:p>
          <a:r>
            <a:rPr lang="en-US" dirty="0"/>
            <a:t>Place</a:t>
          </a:r>
        </a:p>
      </dgm:t>
    </dgm:pt>
    <dgm:pt modelId="{54B2B456-EA8E-5E46-A71A-65525A29BEBE}" type="parTrans" cxnId="{3E208930-1BDC-CF42-A80E-FB1182AAABD7}">
      <dgm:prSet/>
      <dgm:spPr/>
      <dgm:t>
        <a:bodyPr/>
        <a:lstStyle/>
        <a:p>
          <a:endParaRPr lang="en-US"/>
        </a:p>
      </dgm:t>
    </dgm:pt>
    <dgm:pt modelId="{0B808A9A-4FD2-C74E-9AD0-801DF86E64A6}" type="sibTrans" cxnId="{3E208930-1BDC-CF42-A80E-FB1182AAABD7}">
      <dgm:prSet/>
      <dgm:spPr/>
      <dgm:t>
        <a:bodyPr/>
        <a:lstStyle/>
        <a:p>
          <a:endParaRPr lang="en-US"/>
        </a:p>
      </dgm:t>
    </dgm:pt>
    <dgm:pt modelId="{F45CC9DD-92AE-244C-ADDC-746EAF9FA627}">
      <dgm:prSet phldrT="[Text]"/>
      <dgm:spPr/>
      <dgm:t>
        <a:bodyPr/>
        <a:lstStyle/>
        <a:p>
          <a:r>
            <a:rPr lang="en-US" dirty="0"/>
            <a:t>Where I am?</a:t>
          </a:r>
        </a:p>
      </dgm:t>
    </dgm:pt>
    <dgm:pt modelId="{BC7A41D1-8B53-7E46-84E2-FB1E914F57E0}" type="parTrans" cxnId="{B2021288-EC78-2348-9ECB-8622CD4195CC}">
      <dgm:prSet/>
      <dgm:spPr/>
      <dgm:t>
        <a:bodyPr/>
        <a:lstStyle/>
        <a:p>
          <a:endParaRPr lang="en-US"/>
        </a:p>
      </dgm:t>
    </dgm:pt>
    <dgm:pt modelId="{518C928A-C13D-3E48-95BE-35172577B829}" type="sibTrans" cxnId="{B2021288-EC78-2348-9ECB-8622CD4195CC}">
      <dgm:prSet/>
      <dgm:spPr/>
      <dgm:t>
        <a:bodyPr/>
        <a:lstStyle/>
        <a:p>
          <a:endParaRPr lang="en-US"/>
        </a:p>
      </dgm:t>
    </dgm:pt>
    <dgm:pt modelId="{F86F3EDE-5038-2342-9BAF-E7A88AEA2FD5}">
      <dgm:prSet phldrT="[Text]"/>
      <dgm:spPr/>
      <dgm:t>
        <a:bodyPr/>
        <a:lstStyle/>
        <a:p>
          <a:r>
            <a:rPr lang="en-US" dirty="0"/>
            <a:t>Who am I?</a:t>
          </a:r>
        </a:p>
      </dgm:t>
    </dgm:pt>
    <dgm:pt modelId="{63BD6283-5C19-DB44-9CDB-658D0D4EBAF1}" type="parTrans" cxnId="{4D9BF96B-7183-FF48-A88F-0813EC3731BE}">
      <dgm:prSet/>
      <dgm:spPr/>
      <dgm:t>
        <a:bodyPr/>
        <a:lstStyle/>
        <a:p>
          <a:endParaRPr lang="en-US"/>
        </a:p>
      </dgm:t>
    </dgm:pt>
    <dgm:pt modelId="{46E84F86-D3FD-EE48-BC24-98F2EA126CB6}" type="sibTrans" cxnId="{4D9BF96B-7183-FF48-A88F-0813EC3731BE}">
      <dgm:prSet/>
      <dgm:spPr/>
      <dgm:t>
        <a:bodyPr/>
        <a:lstStyle/>
        <a:p>
          <a:endParaRPr lang="en-US"/>
        </a:p>
      </dgm:t>
    </dgm:pt>
    <dgm:pt modelId="{F5EC9246-0B79-7F4B-815C-E8332D9C9A68}" type="pres">
      <dgm:prSet presAssocID="{28CB6E8B-EFFC-3F47-A76F-688B8EEEA96B}" presName="Name0" presStyleCnt="0">
        <dgm:presLayoutVars>
          <dgm:chMax val="1"/>
          <dgm:dir/>
          <dgm:animLvl val="ctr"/>
          <dgm:resizeHandles val="exact"/>
        </dgm:presLayoutVars>
      </dgm:prSet>
      <dgm:spPr/>
    </dgm:pt>
    <dgm:pt modelId="{9811914A-2454-8348-9874-3B37B8D3E819}" type="pres">
      <dgm:prSet presAssocID="{CC108DA9-CB15-474E-9788-9CC26C416F22}" presName="centerShape" presStyleLbl="node0" presStyleIdx="0" presStyleCnt="1"/>
      <dgm:spPr/>
    </dgm:pt>
    <dgm:pt modelId="{7967F5AB-7F95-B24F-B503-9A2D08A209E6}" type="pres">
      <dgm:prSet presAssocID="{F86F3EDE-5038-2342-9BAF-E7A88AEA2FD5}" presName="node" presStyleLbl="node1" presStyleIdx="0" presStyleCnt="3">
        <dgm:presLayoutVars>
          <dgm:bulletEnabled val="1"/>
        </dgm:presLayoutVars>
      </dgm:prSet>
      <dgm:spPr/>
    </dgm:pt>
    <dgm:pt modelId="{C4CC7F52-4FC2-D445-8D06-87DCCE4625E2}" type="pres">
      <dgm:prSet presAssocID="{F86F3EDE-5038-2342-9BAF-E7A88AEA2FD5}" presName="dummy" presStyleCnt="0"/>
      <dgm:spPr/>
    </dgm:pt>
    <dgm:pt modelId="{9CE00414-99F1-5A45-ACF3-C17B0EED0733}" type="pres">
      <dgm:prSet presAssocID="{46E84F86-D3FD-EE48-BC24-98F2EA126CB6}" presName="sibTrans" presStyleLbl="sibTrans2D1" presStyleIdx="0" presStyleCnt="3"/>
      <dgm:spPr/>
    </dgm:pt>
    <dgm:pt modelId="{4BAFD0B7-B583-3B47-B4A6-19A4A1D23219}" type="pres">
      <dgm:prSet presAssocID="{91A34736-13BF-AE4E-9054-6B210732BB94}" presName="node" presStyleLbl="node1" presStyleIdx="1" presStyleCnt="3">
        <dgm:presLayoutVars>
          <dgm:bulletEnabled val="1"/>
        </dgm:presLayoutVars>
      </dgm:prSet>
      <dgm:spPr/>
    </dgm:pt>
    <dgm:pt modelId="{9835F7EB-7D28-6D4F-BE6B-612BE32DD14E}" type="pres">
      <dgm:prSet presAssocID="{91A34736-13BF-AE4E-9054-6B210732BB94}" presName="dummy" presStyleCnt="0"/>
      <dgm:spPr/>
    </dgm:pt>
    <dgm:pt modelId="{67DBD084-07AE-BC4D-B337-2451BA8C7142}" type="pres">
      <dgm:prSet presAssocID="{5643C9C2-BC54-EA46-9A90-1FF62511ED30}" presName="sibTrans" presStyleLbl="sibTrans2D1" presStyleIdx="1" presStyleCnt="3"/>
      <dgm:spPr/>
    </dgm:pt>
    <dgm:pt modelId="{E3E5B0DF-D41D-7F46-9AEB-81D4E638FA1C}" type="pres">
      <dgm:prSet presAssocID="{F45CC9DD-92AE-244C-ADDC-746EAF9FA627}" presName="node" presStyleLbl="node1" presStyleIdx="2" presStyleCnt="3">
        <dgm:presLayoutVars>
          <dgm:bulletEnabled val="1"/>
        </dgm:presLayoutVars>
      </dgm:prSet>
      <dgm:spPr/>
    </dgm:pt>
    <dgm:pt modelId="{19C121B9-2E5C-6243-9FB9-BBADA6A306EE}" type="pres">
      <dgm:prSet presAssocID="{F45CC9DD-92AE-244C-ADDC-746EAF9FA627}" presName="dummy" presStyleCnt="0"/>
      <dgm:spPr/>
    </dgm:pt>
    <dgm:pt modelId="{88AF8773-B539-7240-B21E-8D59D78C6AC0}" type="pres">
      <dgm:prSet presAssocID="{518C928A-C13D-3E48-95BE-35172577B829}" presName="sibTrans" presStyleLbl="sibTrans2D1" presStyleIdx="2" presStyleCnt="3"/>
      <dgm:spPr/>
    </dgm:pt>
  </dgm:ptLst>
  <dgm:cxnLst>
    <dgm:cxn modelId="{1F77DC24-659B-234B-81E3-78269CF98B04}" srcId="{CC108DA9-CB15-474E-9788-9CC26C416F22}" destId="{91A34736-13BF-AE4E-9054-6B210732BB94}" srcOrd="1" destOrd="0" parTransId="{EE22F662-B5CA-664F-B37B-47E7E286BFF9}" sibTransId="{5643C9C2-BC54-EA46-9A90-1FF62511ED30}"/>
    <dgm:cxn modelId="{3E208930-1BDC-CF42-A80E-FB1182AAABD7}" srcId="{28CB6E8B-EFFC-3F47-A76F-688B8EEEA96B}" destId="{CC108DA9-CB15-474E-9788-9CC26C416F22}" srcOrd="0" destOrd="0" parTransId="{54B2B456-EA8E-5E46-A71A-65525A29BEBE}" sibTransId="{0B808A9A-4FD2-C74E-9AD0-801DF86E64A6}"/>
    <dgm:cxn modelId="{79130533-6723-8C4C-8D43-27206E3EAA0B}" type="presOf" srcId="{28CB6E8B-EFFC-3F47-A76F-688B8EEEA96B}" destId="{F5EC9246-0B79-7F4B-815C-E8332D9C9A68}" srcOrd="0" destOrd="0" presId="urn:microsoft.com/office/officeart/2005/8/layout/radial6"/>
    <dgm:cxn modelId="{4D9BF96B-7183-FF48-A88F-0813EC3731BE}" srcId="{CC108DA9-CB15-474E-9788-9CC26C416F22}" destId="{F86F3EDE-5038-2342-9BAF-E7A88AEA2FD5}" srcOrd="0" destOrd="0" parTransId="{63BD6283-5C19-DB44-9CDB-658D0D4EBAF1}" sibTransId="{46E84F86-D3FD-EE48-BC24-98F2EA126CB6}"/>
    <dgm:cxn modelId="{B2021288-EC78-2348-9ECB-8622CD4195CC}" srcId="{CC108DA9-CB15-474E-9788-9CC26C416F22}" destId="{F45CC9DD-92AE-244C-ADDC-746EAF9FA627}" srcOrd="2" destOrd="0" parTransId="{BC7A41D1-8B53-7E46-84E2-FB1E914F57E0}" sibTransId="{518C928A-C13D-3E48-95BE-35172577B829}"/>
    <dgm:cxn modelId="{14155998-11E7-6347-BF57-4E6E55E84170}" type="presOf" srcId="{91A34736-13BF-AE4E-9054-6B210732BB94}" destId="{4BAFD0B7-B583-3B47-B4A6-19A4A1D23219}" srcOrd="0" destOrd="0" presId="urn:microsoft.com/office/officeart/2005/8/layout/radial6"/>
    <dgm:cxn modelId="{C4D9D0AA-77F3-ED47-A853-C7A444480F61}" type="presOf" srcId="{46E84F86-D3FD-EE48-BC24-98F2EA126CB6}" destId="{9CE00414-99F1-5A45-ACF3-C17B0EED0733}" srcOrd="0" destOrd="0" presId="urn:microsoft.com/office/officeart/2005/8/layout/radial6"/>
    <dgm:cxn modelId="{63C204B0-DA63-704D-A78C-DA93AC22D2AA}" type="presOf" srcId="{F45CC9DD-92AE-244C-ADDC-746EAF9FA627}" destId="{E3E5B0DF-D41D-7F46-9AEB-81D4E638FA1C}" srcOrd="0" destOrd="0" presId="urn:microsoft.com/office/officeart/2005/8/layout/radial6"/>
    <dgm:cxn modelId="{6F5705C0-437E-D34D-A75B-350D23C7EBE3}" type="presOf" srcId="{518C928A-C13D-3E48-95BE-35172577B829}" destId="{88AF8773-B539-7240-B21E-8D59D78C6AC0}" srcOrd="0" destOrd="0" presId="urn:microsoft.com/office/officeart/2005/8/layout/radial6"/>
    <dgm:cxn modelId="{9FAF73CC-6441-E04B-AD87-7C0086910124}" type="presOf" srcId="{F86F3EDE-5038-2342-9BAF-E7A88AEA2FD5}" destId="{7967F5AB-7F95-B24F-B503-9A2D08A209E6}" srcOrd="0" destOrd="0" presId="urn:microsoft.com/office/officeart/2005/8/layout/radial6"/>
    <dgm:cxn modelId="{11478ED0-AC59-0146-AC9D-3CB9C70DD5B4}" type="presOf" srcId="{5643C9C2-BC54-EA46-9A90-1FF62511ED30}" destId="{67DBD084-07AE-BC4D-B337-2451BA8C7142}" srcOrd="0" destOrd="0" presId="urn:microsoft.com/office/officeart/2005/8/layout/radial6"/>
    <dgm:cxn modelId="{8A950EDF-51D6-BE41-B37B-45951727EA53}" type="presOf" srcId="{CC108DA9-CB15-474E-9788-9CC26C416F22}" destId="{9811914A-2454-8348-9874-3B37B8D3E819}" srcOrd="0" destOrd="0" presId="urn:microsoft.com/office/officeart/2005/8/layout/radial6"/>
    <dgm:cxn modelId="{6ED87CD3-6D2D-A64D-9B33-3C57CC94B145}" type="presParOf" srcId="{F5EC9246-0B79-7F4B-815C-E8332D9C9A68}" destId="{9811914A-2454-8348-9874-3B37B8D3E819}" srcOrd="0" destOrd="0" presId="urn:microsoft.com/office/officeart/2005/8/layout/radial6"/>
    <dgm:cxn modelId="{DBA0B2A6-05D2-7440-8C7D-71D19F134BC0}" type="presParOf" srcId="{F5EC9246-0B79-7F4B-815C-E8332D9C9A68}" destId="{7967F5AB-7F95-B24F-B503-9A2D08A209E6}" srcOrd="1" destOrd="0" presId="urn:microsoft.com/office/officeart/2005/8/layout/radial6"/>
    <dgm:cxn modelId="{5B596385-5A96-CB41-A5B7-D5E484C8B389}" type="presParOf" srcId="{F5EC9246-0B79-7F4B-815C-E8332D9C9A68}" destId="{C4CC7F52-4FC2-D445-8D06-87DCCE4625E2}" srcOrd="2" destOrd="0" presId="urn:microsoft.com/office/officeart/2005/8/layout/radial6"/>
    <dgm:cxn modelId="{AA7CDC5A-C38F-ED43-9A1D-41B81412A811}" type="presParOf" srcId="{F5EC9246-0B79-7F4B-815C-E8332D9C9A68}" destId="{9CE00414-99F1-5A45-ACF3-C17B0EED0733}" srcOrd="3" destOrd="0" presId="urn:microsoft.com/office/officeart/2005/8/layout/radial6"/>
    <dgm:cxn modelId="{F873A547-5F62-4945-89D3-B6469E4895D3}" type="presParOf" srcId="{F5EC9246-0B79-7F4B-815C-E8332D9C9A68}" destId="{4BAFD0B7-B583-3B47-B4A6-19A4A1D23219}" srcOrd="4" destOrd="0" presId="urn:microsoft.com/office/officeart/2005/8/layout/radial6"/>
    <dgm:cxn modelId="{AE5E9D00-C3FC-D24C-AD9D-94A0AD2F4000}" type="presParOf" srcId="{F5EC9246-0B79-7F4B-815C-E8332D9C9A68}" destId="{9835F7EB-7D28-6D4F-BE6B-612BE32DD14E}" srcOrd="5" destOrd="0" presId="urn:microsoft.com/office/officeart/2005/8/layout/radial6"/>
    <dgm:cxn modelId="{391D7D38-FC4B-1F45-A7E4-596CC0345508}" type="presParOf" srcId="{F5EC9246-0B79-7F4B-815C-E8332D9C9A68}" destId="{67DBD084-07AE-BC4D-B337-2451BA8C7142}" srcOrd="6" destOrd="0" presId="urn:microsoft.com/office/officeart/2005/8/layout/radial6"/>
    <dgm:cxn modelId="{EE9FA4AB-F35C-9343-8115-E6A7A63ABD25}" type="presParOf" srcId="{F5EC9246-0B79-7F4B-815C-E8332D9C9A68}" destId="{E3E5B0DF-D41D-7F46-9AEB-81D4E638FA1C}" srcOrd="7" destOrd="0" presId="urn:microsoft.com/office/officeart/2005/8/layout/radial6"/>
    <dgm:cxn modelId="{CDCD4086-19C3-0546-9D3C-B439ADC12D09}" type="presParOf" srcId="{F5EC9246-0B79-7F4B-815C-E8332D9C9A68}" destId="{19C121B9-2E5C-6243-9FB9-BBADA6A306EE}" srcOrd="8" destOrd="0" presId="urn:microsoft.com/office/officeart/2005/8/layout/radial6"/>
    <dgm:cxn modelId="{9BD3B411-9325-2544-A6B8-9F925970BE70}" type="presParOf" srcId="{F5EC9246-0B79-7F4B-815C-E8332D9C9A68}" destId="{88AF8773-B539-7240-B21E-8D59D78C6AC0}"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CB6E8B-EFFC-3F47-A76F-688B8EEEA96B}"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US"/>
        </a:p>
      </dgm:t>
    </dgm:pt>
    <dgm:pt modelId="{91A34736-13BF-AE4E-9054-6B210732BB94}">
      <dgm:prSet phldrT="[Text]"/>
      <dgm:spPr/>
      <dgm:t>
        <a:bodyPr/>
        <a:lstStyle/>
        <a:p>
          <a:r>
            <a:rPr lang="en-US" dirty="0"/>
            <a:t>Who am I with?</a:t>
          </a:r>
        </a:p>
      </dgm:t>
    </dgm:pt>
    <dgm:pt modelId="{EE22F662-B5CA-664F-B37B-47E7E286BFF9}" type="parTrans" cxnId="{1F77DC24-659B-234B-81E3-78269CF98B04}">
      <dgm:prSet/>
      <dgm:spPr/>
      <dgm:t>
        <a:bodyPr/>
        <a:lstStyle/>
        <a:p>
          <a:endParaRPr lang="en-US"/>
        </a:p>
      </dgm:t>
    </dgm:pt>
    <dgm:pt modelId="{5643C9C2-BC54-EA46-9A90-1FF62511ED30}" type="sibTrans" cxnId="{1F77DC24-659B-234B-81E3-78269CF98B04}">
      <dgm:prSet/>
      <dgm:spPr/>
      <dgm:t>
        <a:bodyPr/>
        <a:lstStyle/>
        <a:p>
          <a:endParaRPr lang="en-US"/>
        </a:p>
      </dgm:t>
    </dgm:pt>
    <dgm:pt modelId="{CC108DA9-CB15-474E-9788-9CC26C416F22}">
      <dgm:prSet>
        <dgm:style>
          <a:lnRef idx="1">
            <a:schemeClr val="accent2"/>
          </a:lnRef>
          <a:fillRef idx="2">
            <a:schemeClr val="accent2"/>
          </a:fillRef>
          <a:effectRef idx="1">
            <a:schemeClr val="accent2"/>
          </a:effectRef>
          <a:fontRef idx="minor">
            <a:schemeClr val="dk1"/>
          </a:fontRef>
        </dgm:style>
      </dgm:prSet>
      <dgm:spPr/>
      <dgm:t>
        <a:bodyPr/>
        <a:lstStyle/>
        <a:p>
          <a:r>
            <a:rPr lang="en-US" dirty="0"/>
            <a:t>Place</a:t>
          </a:r>
        </a:p>
      </dgm:t>
    </dgm:pt>
    <dgm:pt modelId="{54B2B456-EA8E-5E46-A71A-65525A29BEBE}" type="parTrans" cxnId="{3E208930-1BDC-CF42-A80E-FB1182AAABD7}">
      <dgm:prSet/>
      <dgm:spPr/>
      <dgm:t>
        <a:bodyPr/>
        <a:lstStyle/>
        <a:p>
          <a:endParaRPr lang="en-US"/>
        </a:p>
      </dgm:t>
    </dgm:pt>
    <dgm:pt modelId="{0B808A9A-4FD2-C74E-9AD0-801DF86E64A6}" type="sibTrans" cxnId="{3E208930-1BDC-CF42-A80E-FB1182AAABD7}">
      <dgm:prSet/>
      <dgm:spPr/>
      <dgm:t>
        <a:bodyPr/>
        <a:lstStyle/>
        <a:p>
          <a:endParaRPr lang="en-US"/>
        </a:p>
      </dgm:t>
    </dgm:pt>
    <dgm:pt modelId="{F45CC9DD-92AE-244C-ADDC-746EAF9FA627}">
      <dgm:prSet phldrT="[Text]"/>
      <dgm:spPr/>
      <dgm:t>
        <a:bodyPr/>
        <a:lstStyle/>
        <a:p>
          <a:r>
            <a:rPr lang="en-US" dirty="0"/>
            <a:t>Where I am?</a:t>
          </a:r>
        </a:p>
      </dgm:t>
    </dgm:pt>
    <dgm:pt modelId="{BC7A41D1-8B53-7E46-84E2-FB1E914F57E0}" type="parTrans" cxnId="{B2021288-EC78-2348-9ECB-8622CD4195CC}">
      <dgm:prSet/>
      <dgm:spPr/>
      <dgm:t>
        <a:bodyPr/>
        <a:lstStyle/>
        <a:p>
          <a:endParaRPr lang="en-US"/>
        </a:p>
      </dgm:t>
    </dgm:pt>
    <dgm:pt modelId="{518C928A-C13D-3E48-95BE-35172577B829}" type="sibTrans" cxnId="{B2021288-EC78-2348-9ECB-8622CD4195CC}">
      <dgm:prSet/>
      <dgm:spPr/>
      <dgm:t>
        <a:bodyPr/>
        <a:lstStyle/>
        <a:p>
          <a:endParaRPr lang="en-US"/>
        </a:p>
      </dgm:t>
    </dgm:pt>
    <dgm:pt modelId="{F86F3EDE-5038-2342-9BAF-E7A88AEA2FD5}">
      <dgm:prSet phldrT="[Text]"/>
      <dgm:spPr/>
      <dgm:t>
        <a:bodyPr/>
        <a:lstStyle/>
        <a:p>
          <a:r>
            <a:rPr lang="en-US" dirty="0"/>
            <a:t>Who am I?</a:t>
          </a:r>
        </a:p>
      </dgm:t>
    </dgm:pt>
    <dgm:pt modelId="{63BD6283-5C19-DB44-9CDB-658D0D4EBAF1}" type="parTrans" cxnId="{4D9BF96B-7183-FF48-A88F-0813EC3731BE}">
      <dgm:prSet/>
      <dgm:spPr/>
      <dgm:t>
        <a:bodyPr/>
        <a:lstStyle/>
        <a:p>
          <a:endParaRPr lang="en-US"/>
        </a:p>
      </dgm:t>
    </dgm:pt>
    <dgm:pt modelId="{46E84F86-D3FD-EE48-BC24-98F2EA126CB6}" type="sibTrans" cxnId="{4D9BF96B-7183-FF48-A88F-0813EC3731BE}">
      <dgm:prSet/>
      <dgm:spPr/>
      <dgm:t>
        <a:bodyPr/>
        <a:lstStyle/>
        <a:p>
          <a:endParaRPr lang="en-US"/>
        </a:p>
      </dgm:t>
    </dgm:pt>
    <dgm:pt modelId="{F5EC9246-0B79-7F4B-815C-E8332D9C9A68}" type="pres">
      <dgm:prSet presAssocID="{28CB6E8B-EFFC-3F47-A76F-688B8EEEA96B}" presName="Name0" presStyleCnt="0">
        <dgm:presLayoutVars>
          <dgm:chMax val="1"/>
          <dgm:dir/>
          <dgm:animLvl val="ctr"/>
          <dgm:resizeHandles val="exact"/>
        </dgm:presLayoutVars>
      </dgm:prSet>
      <dgm:spPr/>
    </dgm:pt>
    <dgm:pt modelId="{9811914A-2454-8348-9874-3B37B8D3E819}" type="pres">
      <dgm:prSet presAssocID="{CC108DA9-CB15-474E-9788-9CC26C416F22}" presName="centerShape" presStyleLbl="node0" presStyleIdx="0" presStyleCnt="1"/>
      <dgm:spPr/>
    </dgm:pt>
    <dgm:pt modelId="{7967F5AB-7F95-B24F-B503-9A2D08A209E6}" type="pres">
      <dgm:prSet presAssocID="{F86F3EDE-5038-2342-9BAF-E7A88AEA2FD5}" presName="node" presStyleLbl="node1" presStyleIdx="0" presStyleCnt="3">
        <dgm:presLayoutVars>
          <dgm:bulletEnabled val="1"/>
        </dgm:presLayoutVars>
      </dgm:prSet>
      <dgm:spPr/>
    </dgm:pt>
    <dgm:pt modelId="{C4CC7F52-4FC2-D445-8D06-87DCCE4625E2}" type="pres">
      <dgm:prSet presAssocID="{F86F3EDE-5038-2342-9BAF-E7A88AEA2FD5}" presName="dummy" presStyleCnt="0"/>
      <dgm:spPr/>
    </dgm:pt>
    <dgm:pt modelId="{9CE00414-99F1-5A45-ACF3-C17B0EED0733}" type="pres">
      <dgm:prSet presAssocID="{46E84F86-D3FD-EE48-BC24-98F2EA126CB6}" presName="sibTrans" presStyleLbl="sibTrans2D1" presStyleIdx="0" presStyleCnt="3"/>
      <dgm:spPr/>
    </dgm:pt>
    <dgm:pt modelId="{4BAFD0B7-B583-3B47-B4A6-19A4A1D23219}" type="pres">
      <dgm:prSet presAssocID="{91A34736-13BF-AE4E-9054-6B210732BB94}" presName="node" presStyleLbl="node1" presStyleIdx="1" presStyleCnt="3">
        <dgm:presLayoutVars>
          <dgm:bulletEnabled val="1"/>
        </dgm:presLayoutVars>
      </dgm:prSet>
      <dgm:spPr/>
    </dgm:pt>
    <dgm:pt modelId="{9835F7EB-7D28-6D4F-BE6B-612BE32DD14E}" type="pres">
      <dgm:prSet presAssocID="{91A34736-13BF-AE4E-9054-6B210732BB94}" presName="dummy" presStyleCnt="0"/>
      <dgm:spPr/>
    </dgm:pt>
    <dgm:pt modelId="{67DBD084-07AE-BC4D-B337-2451BA8C7142}" type="pres">
      <dgm:prSet presAssocID="{5643C9C2-BC54-EA46-9A90-1FF62511ED30}" presName="sibTrans" presStyleLbl="sibTrans2D1" presStyleIdx="1" presStyleCnt="3"/>
      <dgm:spPr/>
    </dgm:pt>
    <dgm:pt modelId="{E3E5B0DF-D41D-7F46-9AEB-81D4E638FA1C}" type="pres">
      <dgm:prSet presAssocID="{F45CC9DD-92AE-244C-ADDC-746EAF9FA627}" presName="node" presStyleLbl="node1" presStyleIdx="2" presStyleCnt="3">
        <dgm:presLayoutVars>
          <dgm:bulletEnabled val="1"/>
        </dgm:presLayoutVars>
      </dgm:prSet>
      <dgm:spPr/>
    </dgm:pt>
    <dgm:pt modelId="{19C121B9-2E5C-6243-9FB9-BBADA6A306EE}" type="pres">
      <dgm:prSet presAssocID="{F45CC9DD-92AE-244C-ADDC-746EAF9FA627}" presName="dummy" presStyleCnt="0"/>
      <dgm:spPr/>
    </dgm:pt>
    <dgm:pt modelId="{88AF8773-B539-7240-B21E-8D59D78C6AC0}" type="pres">
      <dgm:prSet presAssocID="{518C928A-C13D-3E48-95BE-35172577B829}" presName="sibTrans" presStyleLbl="sibTrans2D1" presStyleIdx="2" presStyleCnt="3"/>
      <dgm:spPr/>
    </dgm:pt>
  </dgm:ptLst>
  <dgm:cxnLst>
    <dgm:cxn modelId="{1F77DC24-659B-234B-81E3-78269CF98B04}" srcId="{CC108DA9-CB15-474E-9788-9CC26C416F22}" destId="{91A34736-13BF-AE4E-9054-6B210732BB94}" srcOrd="1" destOrd="0" parTransId="{EE22F662-B5CA-664F-B37B-47E7E286BFF9}" sibTransId="{5643C9C2-BC54-EA46-9A90-1FF62511ED30}"/>
    <dgm:cxn modelId="{3E208930-1BDC-CF42-A80E-FB1182AAABD7}" srcId="{28CB6E8B-EFFC-3F47-A76F-688B8EEEA96B}" destId="{CC108DA9-CB15-474E-9788-9CC26C416F22}" srcOrd="0" destOrd="0" parTransId="{54B2B456-EA8E-5E46-A71A-65525A29BEBE}" sibTransId="{0B808A9A-4FD2-C74E-9AD0-801DF86E64A6}"/>
    <dgm:cxn modelId="{79130533-6723-8C4C-8D43-27206E3EAA0B}" type="presOf" srcId="{28CB6E8B-EFFC-3F47-A76F-688B8EEEA96B}" destId="{F5EC9246-0B79-7F4B-815C-E8332D9C9A68}" srcOrd="0" destOrd="0" presId="urn:microsoft.com/office/officeart/2005/8/layout/radial6"/>
    <dgm:cxn modelId="{4D9BF96B-7183-FF48-A88F-0813EC3731BE}" srcId="{CC108DA9-CB15-474E-9788-9CC26C416F22}" destId="{F86F3EDE-5038-2342-9BAF-E7A88AEA2FD5}" srcOrd="0" destOrd="0" parTransId="{63BD6283-5C19-DB44-9CDB-658D0D4EBAF1}" sibTransId="{46E84F86-D3FD-EE48-BC24-98F2EA126CB6}"/>
    <dgm:cxn modelId="{B2021288-EC78-2348-9ECB-8622CD4195CC}" srcId="{CC108DA9-CB15-474E-9788-9CC26C416F22}" destId="{F45CC9DD-92AE-244C-ADDC-746EAF9FA627}" srcOrd="2" destOrd="0" parTransId="{BC7A41D1-8B53-7E46-84E2-FB1E914F57E0}" sibTransId="{518C928A-C13D-3E48-95BE-35172577B829}"/>
    <dgm:cxn modelId="{14155998-11E7-6347-BF57-4E6E55E84170}" type="presOf" srcId="{91A34736-13BF-AE4E-9054-6B210732BB94}" destId="{4BAFD0B7-B583-3B47-B4A6-19A4A1D23219}" srcOrd="0" destOrd="0" presId="urn:microsoft.com/office/officeart/2005/8/layout/radial6"/>
    <dgm:cxn modelId="{C4D9D0AA-77F3-ED47-A853-C7A444480F61}" type="presOf" srcId="{46E84F86-D3FD-EE48-BC24-98F2EA126CB6}" destId="{9CE00414-99F1-5A45-ACF3-C17B0EED0733}" srcOrd="0" destOrd="0" presId="urn:microsoft.com/office/officeart/2005/8/layout/radial6"/>
    <dgm:cxn modelId="{63C204B0-DA63-704D-A78C-DA93AC22D2AA}" type="presOf" srcId="{F45CC9DD-92AE-244C-ADDC-746EAF9FA627}" destId="{E3E5B0DF-D41D-7F46-9AEB-81D4E638FA1C}" srcOrd="0" destOrd="0" presId="urn:microsoft.com/office/officeart/2005/8/layout/radial6"/>
    <dgm:cxn modelId="{6F5705C0-437E-D34D-A75B-350D23C7EBE3}" type="presOf" srcId="{518C928A-C13D-3E48-95BE-35172577B829}" destId="{88AF8773-B539-7240-B21E-8D59D78C6AC0}" srcOrd="0" destOrd="0" presId="urn:microsoft.com/office/officeart/2005/8/layout/radial6"/>
    <dgm:cxn modelId="{9FAF73CC-6441-E04B-AD87-7C0086910124}" type="presOf" srcId="{F86F3EDE-5038-2342-9BAF-E7A88AEA2FD5}" destId="{7967F5AB-7F95-B24F-B503-9A2D08A209E6}" srcOrd="0" destOrd="0" presId="urn:microsoft.com/office/officeart/2005/8/layout/radial6"/>
    <dgm:cxn modelId="{11478ED0-AC59-0146-AC9D-3CB9C70DD5B4}" type="presOf" srcId="{5643C9C2-BC54-EA46-9A90-1FF62511ED30}" destId="{67DBD084-07AE-BC4D-B337-2451BA8C7142}" srcOrd="0" destOrd="0" presId="urn:microsoft.com/office/officeart/2005/8/layout/radial6"/>
    <dgm:cxn modelId="{8A950EDF-51D6-BE41-B37B-45951727EA53}" type="presOf" srcId="{CC108DA9-CB15-474E-9788-9CC26C416F22}" destId="{9811914A-2454-8348-9874-3B37B8D3E819}" srcOrd="0" destOrd="0" presId="urn:microsoft.com/office/officeart/2005/8/layout/radial6"/>
    <dgm:cxn modelId="{6ED87CD3-6D2D-A64D-9B33-3C57CC94B145}" type="presParOf" srcId="{F5EC9246-0B79-7F4B-815C-E8332D9C9A68}" destId="{9811914A-2454-8348-9874-3B37B8D3E819}" srcOrd="0" destOrd="0" presId="urn:microsoft.com/office/officeart/2005/8/layout/radial6"/>
    <dgm:cxn modelId="{DBA0B2A6-05D2-7440-8C7D-71D19F134BC0}" type="presParOf" srcId="{F5EC9246-0B79-7F4B-815C-E8332D9C9A68}" destId="{7967F5AB-7F95-B24F-B503-9A2D08A209E6}" srcOrd="1" destOrd="0" presId="urn:microsoft.com/office/officeart/2005/8/layout/radial6"/>
    <dgm:cxn modelId="{5B596385-5A96-CB41-A5B7-D5E484C8B389}" type="presParOf" srcId="{F5EC9246-0B79-7F4B-815C-E8332D9C9A68}" destId="{C4CC7F52-4FC2-D445-8D06-87DCCE4625E2}" srcOrd="2" destOrd="0" presId="urn:microsoft.com/office/officeart/2005/8/layout/radial6"/>
    <dgm:cxn modelId="{AA7CDC5A-C38F-ED43-9A1D-41B81412A811}" type="presParOf" srcId="{F5EC9246-0B79-7F4B-815C-E8332D9C9A68}" destId="{9CE00414-99F1-5A45-ACF3-C17B0EED0733}" srcOrd="3" destOrd="0" presId="urn:microsoft.com/office/officeart/2005/8/layout/radial6"/>
    <dgm:cxn modelId="{F873A547-5F62-4945-89D3-B6469E4895D3}" type="presParOf" srcId="{F5EC9246-0B79-7F4B-815C-E8332D9C9A68}" destId="{4BAFD0B7-B583-3B47-B4A6-19A4A1D23219}" srcOrd="4" destOrd="0" presId="urn:microsoft.com/office/officeart/2005/8/layout/radial6"/>
    <dgm:cxn modelId="{AE5E9D00-C3FC-D24C-AD9D-94A0AD2F4000}" type="presParOf" srcId="{F5EC9246-0B79-7F4B-815C-E8332D9C9A68}" destId="{9835F7EB-7D28-6D4F-BE6B-612BE32DD14E}" srcOrd="5" destOrd="0" presId="urn:microsoft.com/office/officeart/2005/8/layout/radial6"/>
    <dgm:cxn modelId="{391D7D38-FC4B-1F45-A7E4-596CC0345508}" type="presParOf" srcId="{F5EC9246-0B79-7F4B-815C-E8332D9C9A68}" destId="{67DBD084-07AE-BC4D-B337-2451BA8C7142}" srcOrd="6" destOrd="0" presId="urn:microsoft.com/office/officeart/2005/8/layout/radial6"/>
    <dgm:cxn modelId="{EE9FA4AB-F35C-9343-8115-E6A7A63ABD25}" type="presParOf" srcId="{F5EC9246-0B79-7F4B-815C-E8332D9C9A68}" destId="{E3E5B0DF-D41D-7F46-9AEB-81D4E638FA1C}" srcOrd="7" destOrd="0" presId="urn:microsoft.com/office/officeart/2005/8/layout/radial6"/>
    <dgm:cxn modelId="{CDCD4086-19C3-0546-9D3C-B439ADC12D09}" type="presParOf" srcId="{F5EC9246-0B79-7F4B-815C-E8332D9C9A68}" destId="{19C121B9-2E5C-6243-9FB9-BBADA6A306EE}" srcOrd="8" destOrd="0" presId="urn:microsoft.com/office/officeart/2005/8/layout/radial6"/>
    <dgm:cxn modelId="{9BD3B411-9325-2544-A6B8-9F925970BE70}" type="presParOf" srcId="{F5EC9246-0B79-7F4B-815C-E8332D9C9A68}" destId="{88AF8773-B539-7240-B21E-8D59D78C6AC0}"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CB6E8B-EFFC-3F47-A76F-688B8EEEA96B}"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US"/>
        </a:p>
      </dgm:t>
    </dgm:pt>
    <dgm:pt modelId="{91A34736-13BF-AE4E-9054-6B210732BB94}">
      <dgm:prSet phldrT="[Text]"/>
      <dgm:spPr/>
      <dgm:t>
        <a:bodyPr/>
        <a:lstStyle/>
        <a:p>
          <a:r>
            <a:rPr lang="en-US" dirty="0"/>
            <a:t>Who am I with?</a:t>
          </a:r>
        </a:p>
      </dgm:t>
    </dgm:pt>
    <dgm:pt modelId="{EE22F662-B5CA-664F-B37B-47E7E286BFF9}" type="parTrans" cxnId="{1F77DC24-659B-234B-81E3-78269CF98B04}">
      <dgm:prSet/>
      <dgm:spPr/>
      <dgm:t>
        <a:bodyPr/>
        <a:lstStyle/>
        <a:p>
          <a:endParaRPr lang="en-US"/>
        </a:p>
      </dgm:t>
    </dgm:pt>
    <dgm:pt modelId="{5643C9C2-BC54-EA46-9A90-1FF62511ED30}" type="sibTrans" cxnId="{1F77DC24-659B-234B-81E3-78269CF98B04}">
      <dgm:prSet/>
      <dgm:spPr/>
      <dgm:t>
        <a:bodyPr/>
        <a:lstStyle/>
        <a:p>
          <a:endParaRPr lang="en-US"/>
        </a:p>
      </dgm:t>
    </dgm:pt>
    <dgm:pt modelId="{CC108DA9-CB15-474E-9788-9CC26C416F22}">
      <dgm:prSet/>
      <dgm:spPr/>
      <dgm:t>
        <a:bodyPr/>
        <a:lstStyle/>
        <a:p>
          <a:r>
            <a:rPr lang="en-US" dirty="0"/>
            <a:t>Place</a:t>
          </a:r>
        </a:p>
      </dgm:t>
    </dgm:pt>
    <dgm:pt modelId="{54B2B456-EA8E-5E46-A71A-65525A29BEBE}" type="parTrans" cxnId="{3E208930-1BDC-CF42-A80E-FB1182AAABD7}">
      <dgm:prSet/>
      <dgm:spPr/>
      <dgm:t>
        <a:bodyPr/>
        <a:lstStyle/>
        <a:p>
          <a:endParaRPr lang="en-US"/>
        </a:p>
      </dgm:t>
    </dgm:pt>
    <dgm:pt modelId="{0B808A9A-4FD2-C74E-9AD0-801DF86E64A6}" type="sibTrans" cxnId="{3E208930-1BDC-CF42-A80E-FB1182AAABD7}">
      <dgm:prSet/>
      <dgm:spPr/>
      <dgm:t>
        <a:bodyPr/>
        <a:lstStyle/>
        <a:p>
          <a:endParaRPr lang="en-US"/>
        </a:p>
      </dgm:t>
    </dgm:pt>
    <dgm:pt modelId="{F45CC9DD-92AE-244C-ADDC-746EAF9FA627}">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Where I am?</a:t>
          </a:r>
        </a:p>
      </dgm:t>
    </dgm:pt>
    <dgm:pt modelId="{BC7A41D1-8B53-7E46-84E2-FB1E914F57E0}" type="parTrans" cxnId="{B2021288-EC78-2348-9ECB-8622CD4195CC}">
      <dgm:prSet/>
      <dgm:spPr/>
      <dgm:t>
        <a:bodyPr/>
        <a:lstStyle/>
        <a:p>
          <a:endParaRPr lang="en-US"/>
        </a:p>
      </dgm:t>
    </dgm:pt>
    <dgm:pt modelId="{518C928A-C13D-3E48-95BE-35172577B829}" type="sibTrans" cxnId="{B2021288-EC78-2348-9ECB-8622CD4195CC}">
      <dgm:prSet/>
      <dgm:spPr/>
      <dgm:t>
        <a:bodyPr/>
        <a:lstStyle/>
        <a:p>
          <a:endParaRPr lang="en-US"/>
        </a:p>
      </dgm:t>
    </dgm:pt>
    <dgm:pt modelId="{F86F3EDE-5038-2342-9BAF-E7A88AEA2FD5}">
      <dgm:prSet phldrT="[Text]"/>
      <dgm:spPr/>
      <dgm:t>
        <a:bodyPr/>
        <a:lstStyle/>
        <a:p>
          <a:r>
            <a:rPr lang="en-US" dirty="0"/>
            <a:t>Who am I?</a:t>
          </a:r>
        </a:p>
      </dgm:t>
    </dgm:pt>
    <dgm:pt modelId="{63BD6283-5C19-DB44-9CDB-658D0D4EBAF1}" type="parTrans" cxnId="{4D9BF96B-7183-FF48-A88F-0813EC3731BE}">
      <dgm:prSet/>
      <dgm:spPr/>
      <dgm:t>
        <a:bodyPr/>
        <a:lstStyle/>
        <a:p>
          <a:endParaRPr lang="en-US"/>
        </a:p>
      </dgm:t>
    </dgm:pt>
    <dgm:pt modelId="{46E84F86-D3FD-EE48-BC24-98F2EA126CB6}" type="sibTrans" cxnId="{4D9BF96B-7183-FF48-A88F-0813EC3731BE}">
      <dgm:prSet/>
      <dgm:spPr/>
      <dgm:t>
        <a:bodyPr/>
        <a:lstStyle/>
        <a:p>
          <a:endParaRPr lang="en-US"/>
        </a:p>
      </dgm:t>
    </dgm:pt>
    <dgm:pt modelId="{F5EC9246-0B79-7F4B-815C-E8332D9C9A68}" type="pres">
      <dgm:prSet presAssocID="{28CB6E8B-EFFC-3F47-A76F-688B8EEEA96B}" presName="Name0" presStyleCnt="0">
        <dgm:presLayoutVars>
          <dgm:chMax val="1"/>
          <dgm:dir/>
          <dgm:animLvl val="ctr"/>
          <dgm:resizeHandles val="exact"/>
        </dgm:presLayoutVars>
      </dgm:prSet>
      <dgm:spPr/>
    </dgm:pt>
    <dgm:pt modelId="{9811914A-2454-8348-9874-3B37B8D3E819}" type="pres">
      <dgm:prSet presAssocID="{CC108DA9-CB15-474E-9788-9CC26C416F22}" presName="centerShape" presStyleLbl="node0" presStyleIdx="0" presStyleCnt="1"/>
      <dgm:spPr/>
    </dgm:pt>
    <dgm:pt modelId="{7967F5AB-7F95-B24F-B503-9A2D08A209E6}" type="pres">
      <dgm:prSet presAssocID="{F86F3EDE-5038-2342-9BAF-E7A88AEA2FD5}" presName="node" presStyleLbl="node1" presStyleIdx="0" presStyleCnt="3">
        <dgm:presLayoutVars>
          <dgm:bulletEnabled val="1"/>
        </dgm:presLayoutVars>
      </dgm:prSet>
      <dgm:spPr/>
    </dgm:pt>
    <dgm:pt modelId="{C4CC7F52-4FC2-D445-8D06-87DCCE4625E2}" type="pres">
      <dgm:prSet presAssocID="{F86F3EDE-5038-2342-9BAF-E7A88AEA2FD5}" presName="dummy" presStyleCnt="0"/>
      <dgm:spPr/>
    </dgm:pt>
    <dgm:pt modelId="{9CE00414-99F1-5A45-ACF3-C17B0EED0733}" type="pres">
      <dgm:prSet presAssocID="{46E84F86-D3FD-EE48-BC24-98F2EA126CB6}" presName="sibTrans" presStyleLbl="sibTrans2D1" presStyleIdx="0" presStyleCnt="3"/>
      <dgm:spPr/>
    </dgm:pt>
    <dgm:pt modelId="{4BAFD0B7-B583-3B47-B4A6-19A4A1D23219}" type="pres">
      <dgm:prSet presAssocID="{91A34736-13BF-AE4E-9054-6B210732BB94}" presName="node" presStyleLbl="node1" presStyleIdx="1" presStyleCnt="3">
        <dgm:presLayoutVars>
          <dgm:bulletEnabled val="1"/>
        </dgm:presLayoutVars>
      </dgm:prSet>
      <dgm:spPr/>
    </dgm:pt>
    <dgm:pt modelId="{9835F7EB-7D28-6D4F-BE6B-612BE32DD14E}" type="pres">
      <dgm:prSet presAssocID="{91A34736-13BF-AE4E-9054-6B210732BB94}" presName="dummy" presStyleCnt="0"/>
      <dgm:spPr/>
    </dgm:pt>
    <dgm:pt modelId="{67DBD084-07AE-BC4D-B337-2451BA8C7142}" type="pres">
      <dgm:prSet presAssocID="{5643C9C2-BC54-EA46-9A90-1FF62511ED30}" presName="sibTrans" presStyleLbl="sibTrans2D1" presStyleIdx="1" presStyleCnt="3"/>
      <dgm:spPr/>
    </dgm:pt>
    <dgm:pt modelId="{E3E5B0DF-D41D-7F46-9AEB-81D4E638FA1C}" type="pres">
      <dgm:prSet presAssocID="{F45CC9DD-92AE-244C-ADDC-746EAF9FA627}" presName="node" presStyleLbl="node1" presStyleIdx="2" presStyleCnt="3">
        <dgm:presLayoutVars>
          <dgm:bulletEnabled val="1"/>
        </dgm:presLayoutVars>
      </dgm:prSet>
      <dgm:spPr/>
    </dgm:pt>
    <dgm:pt modelId="{19C121B9-2E5C-6243-9FB9-BBADA6A306EE}" type="pres">
      <dgm:prSet presAssocID="{F45CC9DD-92AE-244C-ADDC-746EAF9FA627}" presName="dummy" presStyleCnt="0"/>
      <dgm:spPr/>
    </dgm:pt>
    <dgm:pt modelId="{88AF8773-B539-7240-B21E-8D59D78C6AC0}" type="pres">
      <dgm:prSet presAssocID="{518C928A-C13D-3E48-95BE-35172577B829}" presName="sibTrans" presStyleLbl="sibTrans2D1" presStyleIdx="2" presStyleCnt="3"/>
      <dgm:spPr/>
    </dgm:pt>
  </dgm:ptLst>
  <dgm:cxnLst>
    <dgm:cxn modelId="{1F77DC24-659B-234B-81E3-78269CF98B04}" srcId="{CC108DA9-CB15-474E-9788-9CC26C416F22}" destId="{91A34736-13BF-AE4E-9054-6B210732BB94}" srcOrd="1" destOrd="0" parTransId="{EE22F662-B5CA-664F-B37B-47E7E286BFF9}" sibTransId="{5643C9C2-BC54-EA46-9A90-1FF62511ED30}"/>
    <dgm:cxn modelId="{3E208930-1BDC-CF42-A80E-FB1182AAABD7}" srcId="{28CB6E8B-EFFC-3F47-A76F-688B8EEEA96B}" destId="{CC108DA9-CB15-474E-9788-9CC26C416F22}" srcOrd="0" destOrd="0" parTransId="{54B2B456-EA8E-5E46-A71A-65525A29BEBE}" sibTransId="{0B808A9A-4FD2-C74E-9AD0-801DF86E64A6}"/>
    <dgm:cxn modelId="{79130533-6723-8C4C-8D43-27206E3EAA0B}" type="presOf" srcId="{28CB6E8B-EFFC-3F47-A76F-688B8EEEA96B}" destId="{F5EC9246-0B79-7F4B-815C-E8332D9C9A68}" srcOrd="0" destOrd="0" presId="urn:microsoft.com/office/officeart/2005/8/layout/radial6"/>
    <dgm:cxn modelId="{4D9BF96B-7183-FF48-A88F-0813EC3731BE}" srcId="{CC108DA9-CB15-474E-9788-9CC26C416F22}" destId="{F86F3EDE-5038-2342-9BAF-E7A88AEA2FD5}" srcOrd="0" destOrd="0" parTransId="{63BD6283-5C19-DB44-9CDB-658D0D4EBAF1}" sibTransId="{46E84F86-D3FD-EE48-BC24-98F2EA126CB6}"/>
    <dgm:cxn modelId="{B2021288-EC78-2348-9ECB-8622CD4195CC}" srcId="{CC108DA9-CB15-474E-9788-9CC26C416F22}" destId="{F45CC9DD-92AE-244C-ADDC-746EAF9FA627}" srcOrd="2" destOrd="0" parTransId="{BC7A41D1-8B53-7E46-84E2-FB1E914F57E0}" sibTransId="{518C928A-C13D-3E48-95BE-35172577B829}"/>
    <dgm:cxn modelId="{14155998-11E7-6347-BF57-4E6E55E84170}" type="presOf" srcId="{91A34736-13BF-AE4E-9054-6B210732BB94}" destId="{4BAFD0B7-B583-3B47-B4A6-19A4A1D23219}" srcOrd="0" destOrd="0" presId="urn:microsoft.com/office/officeart/2005/8/layout/radial6"/>
    <dgm:cxn modelId="{C4D9D0AA-77F3-ED47-A853-C7A444480F61}" type="presOf" srcId="{46E84F86-D3FD-EE48-BC24-98F2EA126CB6}" destId="{9CE00414-99F1-5A45-ACF3-C17B0EED0733}" srcOrd="0" destOrd="0" presId="urn:microsoft.com/office/officeart/2005/8/layout/radial6"/>
    <dgm:cxn modelId="{63C204B0-DA63-704D-A78C-DA93AC22D2AA}" type="presOf" srcId="{F45CC9DD-92AE-244C-ADDC-746EAF9FA627}" destId="{E3E5B0DF-D41D-7F46-9AEB-81D4E638FA1C}" srcOrd="0" destOrd="0" presId="urn:microsoft.com/office/officeart/2005/8/layout/radial6"/>
    <dgm:cxn modelId="{6F5705C0-437E-D34D-A75B-350D23C7EBE3}" type="presOf" srcId="{518C928A-C13D-3E48-95BE-35172577B829}" destId="{88AF8773-B539-7240-B21E-8D59D78C6AC0}" srcOrd="0" destOrd="0" presId="urn:microsoft.com/office/officeart/2005/8/layout/radial6"/>
    <dgm:cxn modelId="{9FAF73CC-6441-E04B-AD87-7C0086910124}" type="presOf" srcId="{F86F3EDE-5038-2342-9BAF-E7A88AEA2FD5}" destId="{7967F5AB-7F95-B24F-B503-9A2D08A209E6}" srcOrd="0" destOrd="0" presId="urn:microsoft.com/office/officeart/2005/8/layout/radial6"/>
    <dgm:cxn modelId="{11478ED0-AC59-0146-AC9D-3CB9C70DD5B4}" type="presOf" srcId="{5643C9C2-BC54-EA46-9A90-1FF62511ED30}" destId="{67DBD084-07AE-BC4D-B337-2451BA8C7142}" srcOrd="0" destOrd="0" presId="urn:microsoft.com/office/officeart/2005/8/layout/radial6"/>
    <dgm:cxn modelId="{8A950EDF-51D6-BE41-B37B-45951727EA53}" type="presOf" srcId="{CC108DA9-CB15-474E-9788-9CC26C416F22}" destId="{9811914A-2454-8348-9874-3B37B8D3E819}" srcOrd="0" destOrd="0" presId="urn:microsoft.com/office/officeart/2005/8/layout/radial6"/>
    <dgm:cxn modelId="{6ED87CD3-6D2D-A64D-9B33-3C57CC94B145}" type="presParOf" srcId="{F5EC9246-0B79-7F4B-815C-E8332D9C9A68}" destId="{9811914A-2454-8348-9874-3B37B8D3E819}" srcOrd="0" destOrd="0" presId="urn:microsoft.com/office/officeart/2005/8/layout/radial6"/>
    <dgm:cxn modelId="{DBA0B2A6-05D2-7440-8C7D-71D19F134BC0}" type="presParOf" srcId="{F5EC9246-0B79-7F4B-815C-E8332D9C9A68}" destId="{7967F5AB-7F95-B24F-B503-9A2D08A209E6}" srcOrd="1" destOrd="0" presId="urn:microsoft.com/office/officeart/2005/8/layout/radial6"/>
    <dgm:cxn modelId="{5B596385-5A96-CB41-A5B7-D5E484C8B389}" type="presParOf" srcId="{F5EC9246-0B79-7F4B-815C-E8332D9C9A68}" destId="{C4CC7F52-4FC2-D445-8D06-87DCCE4625E2}" srcOrd="2" destOrd="0" presId="urn:microsoft.com/office/officeart/2005/8/layout/radial6"/>
    <dgm:cxn modelId="{AA7CDC5A-C38F-ED43-9A1D-41B81412A811}" type="presParOf" srcId="{F5EC9246-0B79-7F4B-815C-E8332D9C9A68}" destId="{9CE00414-99F1-5A45-ACF3-C17B0EED0733}" srcOrd="3" destOrd="0" presId="urn:microsoft.com/office/officeart/2005/8/layout/radial6"/>
    <dgm:cxn modelId="{F873A547-5F62-4945-89D3-B6469E4895D3}" type="presParOf" srcId="{F5EC9246-0B79-7F4B-815C-E8332D9C9A68}" destId="{4BAFD0B7-B583-3B47-B4A6-19A4A1D23219}" srcOrd="4" destOrd="0" presId="urn:microsoft.com/office/officeart/2005/8/layout/radial6"/>
    <dgm:cxn modelId="{AE5E9D00-C3FC-D24C-AD9D-94A0AD2F4000}" type="presParOf" srcId="{F5EC9246-0B79-7F4B-815C-E8332D9C9A68}" destId="{9835F7EB-7D28-6D4F-BE6B-612BE32DD14E}" srcOrd="5" destOrd="0" presId="urn:microsoft.com/office/officeart/2005/8/layout/radial6"/>
    <dgm:cxn modelId="{391D7D38-FC4B-1F45-A7E4-596CC0345508}" type="presParOf" srcId="{F5EC9246-0B79-7F4B-815C-E8332D9C9A68}" destId="{67DBD084-07AE-BC4D-B337-2451BA8C7142}" srcOrd="6" destOrd="0" presId="urn:microsoft.com/office/officeart/2005/8/layout/radial6"/>
    <dgm:cxn modelId="{EE9FA4AB-F35C-9343-8115-E6A7A63ABD25}" type="presParOf" srcId="{F5EC9246-0B79-7F4B-815C-E8332D9C9A68}" destId="{E3E5B0DF-D41D-7F46-9AEB-81D4E638FA1C}" srcOrd="7" destOrd="0" presId="urn:microsoft.com/office/officeart/2005/8/layout/radial6"/>
    <dgm:cxn modelId="{CDCD4086-19C3-0546-9D3C-B439ADC12D09}" type="presParOf" srcId="{F5EC9246-0B79-7F4B-815C-E8332D9C9A68}" destId="{19C121B9-2E5C-6243-9FB9-BBADA6A306EE}" srcOrd="8" destOrd="0" presId="urn:microsoft.com/office/officeart/2005/8/layout/radial6"/>
    <dgm:cxn modelId="{9BD3B411-9325-2544-A6B8-9F925970BE70}" type="presParOf" srcId="{F5EC9246-0B79-7F4B-815C-E8332D9C9A68}" destId="{88AF8773-B539-7240-B21E-8D59D78C6AC0}"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8DA3E5E-0DE9-0F41-8B33-AB0023E39866}" type="doc">
      <dgm:prSet loTypeId="urn:microsoft.com/office/officeart/2005/8/layout/target2" loCatId="" qsTypeId="urn:microsoft.com/office/officeart/2005/8/quickstyle/simple3" qsCatId="simple" csTypeId="urn:microsoft.com/office/officeart/2005/8/colors/colorful5" csCatId="colorful" phldr="1"/>
      <dgm:spPr/>
    </dgm:pt>
    <dgm:pt modelId="{AC4CA100-93BC-204C-A4FF-A3E74A955D7A}">
      <dgm:prSet phldrT="[Text]" custT="1"/>
      <dgm:spPr/>
      <dgm:t>
        <a:bodyPr/>
        <a:lstStyle/>
        <a:p>
          <a:pPr algn="l"/>
          <a:r>
            <a:rPr lang="en-US" sz="2800" b="1" dirty="0"/>
            <a:t>1. Guiding conditions of inclusion describe that all students...</a:t>
          </a:r>
        </a:p>
      </dgm:t>
    </dgm:pt>
    <dgm:pt modelId="{4CF65AA4-6080-FE43-A534-4B2CD80E2BF9}" type="parTrans" cxnId="{9ECBDBE6-C5F1-424F-A68F-B37625F083E0}">
      <dgm:prSet/>
      <dgm:spPr/>
      <dgm:t>
        <a:bodyPr/>
        <a:lstStyle/>
        <a:p>
          <a:pPr algn="l"/>
          <a:endParaRPr lang="en-US"/>
        </a:p>
      </dgm:t>
    </dgm:pt>
    <dgm:pt modelId="{28F5AF21-1A30-E94B-9A97-7145A4A447DE}" type="sibTrans" cxnId="{9ECBDBE6-C5F1-424F-A68F-B37625F083E0}">
      <dgm:prSet/>
      <dgm:spPr/>
      <dgm:t>
        <a:bodyPr/>
        <a:lstStyle/>
        <a:p>
          <a:pPr algn="l"/>
          <a:endParaRPr lang="en-US"/>
        </a:p>
      </dgm:t>
    </dgm:pt>
    <dgm:pt modelId="{6B7D85F0-1733-844B-9C4A-42D3BA2DE898}">
      <dgm:prSet phldrT="[Text]" custT="1"/>
      <dgm:spPr/>
      <dgm:t>
        <a:bodyPr/>
        <a:lstStyle/>
        <a:p>
          <a:pPr algn="l"/>
          <a:r>
            <a:rPr lang="en-US" sz="2800" b="1"/>
            <a:t>2. Teacher professional development that...</a:t>
          </a:r>
          <a:endParaRPr lang="en-US" sz="2800" b="1" dirty="0"/>
        </a:p>
      </dgm:t>
    </dgm:pt>
    <dgm:pt modelId="{54FA0FD9-222F-4E45-9701-4E1EF1C0D3B0}" type="parTrans" cxnId="{EE497D14-2D34-B946-87C3-A45482BEBD20}">
      <dgm:prSet/>
      <dgm:spPr/>
      <dgm:t>
        <a:bodyPr/>
        <a:lstStyle/>
        <a:p>
          <a:pPr algn="l"/>
          <a:endParaRPr lang="en-US"/>
        </a:p>
      </dgm:t>
    </dgm:pt>
    <dgm:pt modelId="{42E6B084-4F43-344C-BEE1-765CDAF0CCA6}" type="sibTrans" cxnId="{EE497D14-2D34-B946-87C3-A45482BEBD20}">
      <dgm:prSet/>
      <dgm:spPr/>
      <dgm:t>
        <a:bodyPr/>
        <a:lstStyle/>
        <a:p>
          <a:pPr algn="l"/>
          <a:endParaRPr lang="en-US"/>
        </a:p>
      </dgm:t>
    </dgm:pt>
    <dgm:pt modelId="{49BD2742-6B0F-2145-8872-AED69A1094F5}">
      <dgm:prSet phldrT="[Text]" custT="1"/>
      <dgm:spPr/>
      <dgm:t>
        <a:bodyPr/>
        <a:lstStyle/>
        <a:p>
          <a:pPr algn="l"/>
          <a:r>
            <a:rPr lang="en-US" sz="2800" b="1"/>
            <a:t>3. Systems frameworks that ...</a:t>
          </a:r>
          <a:endParaRPr lang="en-US" sz="2800" b="1" dirty="0"/>
        </a:p>
      </dgm:t>
    </dgm:pt>
    <dgm:pt modelId="{479C26CF-E93A-DF4D-A59F-E3BE6035C577}" type="parTrans" cxnId="{711AD13E-DD69-2B42-9F50-7A03C5AF829C}">
      <dgm:prSet/>
      <dgm:spPr/>
      <dgm:t>
        <a:bodyPr/>
        <a:lstStyle/>
        <a:p>
          <a:pPr algn="l"/>
          <a:endParaRPr lang="en-US"/>
        </a:p>
      </dgm:t>
    </dgm:pt>
    <dgm:pt modelId="{782601E9-7349-7044-9457-1F124BD207EF}" type="sibTrans" cxnId="{711AD13E-DD69-2B42-9F50-7A03C5AF829C}">
      <dgm:prSet/>
      <dgm:spPr/>
      <dgm:t>
        <a:bodyPr/>
        <a:lstStyle/>
        <a:p>
          <a:pPr algn="l"/>
          <a:endParaRPr lang="en-US"/>
        </a:p>
      </dgm:t>
    </dgm:pt>
    <dgm:pt modelId="{7EFF84AE-6C53-FA4A-AC99-CDD321EFB5C3}">
      <dgm:prSet phldrT="[Text]" custT="1"/>
      <dgm:spPr/>
      <dgm:t>
        <a:bodyPr/>
        <a:lstStyle/>
        <a:p>
          <a:pPr algn="l"/>
          <a:r>
            <a:rPr lang="en-US" sz="1600" dirty="0"/>
            <a:t>supports collaboration and the changing roles of educators &amp; support staff</a:t>
          </a:r>
        </a:p>
      </dgm:t>
    </dgm:pt>
    <dgm:pt modelId="{0031955E-680C-4D4D-ACA0-EBE6DD06F9A7}" type="parTrans" cxnId="{75FBA81F-EE1A-F649-AAD1-2CDE5EF55714}">
      <dgm:prSet/>
      <dgm:spPr/>
      <dgm:t>
        <a:bodyPr/>
        <a:lstStyle/>
        <a:p>
          <a:pPr algn="l"/>
          <a:endParaRPr lang="en-US"/>
        </a:p>
      </dgm:t>
    </dgm:pt>
    <dgm:pt modelId="{AC667B44-D9A6-924D-ABFD-A97AFE6EE3D4}" type="sibTrans" cxnId="{75FBA81F-EE1A-F649-AAD1-2CDE5EF55714}">
      <dgm:prSet/>
      <dgm:spPr/>
      <dgm:t>
        <a:bodyPr/>
        <a:lstStyle/>
        <a:p>
          <a:pPr algn="l"/>
          <a:endParaRPr lang="en-US"/>
        </a:p>
      </dgm:t>
    </dgm:pt>
    <dgm:pt modelId="{F0856FC7-80F6-2F43-99C7-F1BF199F83E4}">
      <dgm:prSet phldrT="[Text]" custT="1"/>
      <dgm:spPr>
        <a:solidFill>
          <a:schemeClr val="accent4">
            <a:lumMod val="40000"/>
            <a:lumOff val="60000"/>
            <a:alpha val="90000"/>
          </a:schemeClr>
        </a:solidFill>
      </dgm:spPr>
      <dgm:t>
        <a:bodyPr/>
        <a:lstStyle/>
        <a:p>
          <a:pPr algn="l"/>
          <a:r>
            <a:rPr lang="en-US" sz="1600" dirty="0"/>
            <a:t>are</a:t>
          </a:r>
          <a:r>
            <a:rPr lang="en-US" sz="1600" baseline="0" dirty="0"/>
            <a:t> presumed competent</a:t>
          </a:r>
          <a:endParaRPr lang="en-US" sz="1600" dirty="0"/>
        </a:p>
      </dgm:t>
    </dgm:pt>
    <dgm:pt modelId="{650622B6-F87F-1545-A155-071CF8940BB2}" type="parTrans" cxnId="{60A32EE9-C1A4-0543-9766-21D96CE9A8D5}">
      <dgm:prSet/>
      <dgm:spPr/>
      <dgm:t>
        <a:bodyPr/>
        <a:lstStyle/>
        <a:p>
          <a:pPr algn="l"/>
          <a:endParaRPr lang="en-US"/>
        </a:p>
      </dgm:t>
    </dgm:pt>
    <dgm:pt modelId="{D4718FBE-E02C-EA42-9A98-A9D3C1099D3B}" type="sibTrans" cxnId="{60A32EE9-C1A4-0543-9766-21D96CE9A8D5}">
      <dgm:prSet/>
      <dgm:spPr/>
      <dgm:t>
        <a:bodyPr/>
        <a:lstStyle/>
        <a:p>
          <a:pPr algn="l"/>
          <a:endParaRPr lang="en-US"/>
        </a:p>
      </dgm:t>
    </dgm:pt>
    <dgm:pt modelId="{485919C8-F5E1-1B4E-9013-A4225AF36BE0}">
      <dgm:prSet phldrT="[Text]" custT="1"/>
      <dgm:spPr>
        <a:solidFill>
          <a:schemeClr val="accent4">
            <a:lumMod val="40000"/>
            <a:lumOff val="60000"/>
            <a:alpha val="90000"/>
          </a:schemeClr>
        </a:solidFill>
      </dgm:spPr>
      <dgm:t>
        <a:bodyPr/>
        <a:lstStyle/>
        <a:p>
          <a:pPr algn="l"/>
          <a:r>
            <a:rPr lang="en-US" sz="1600" dirty="0"/>
            <a:t>are enrolled in and attending curricular classes</a:t>
          </a:r>
        </a:p>
      </dgm:t>
    </dgm:pt>
    <dgm:pt modelId="{77CB2F50-CFC0-C44B-AEC9-8DF42079CFF8}" type="parTrans" cxnId="{8FA075A4-9646-AD42-81A1-F26E34529BA4}">
      <dgm:prSet/>
      <dgm:spPr/>
      <dgm:t>
        <a:bodyPr/>
        <a:lstStyle/>
        <a:p>
          <a:pPr algn="l"/>
          <a:endParaRPr lang="en-US"/>
        </a:p>
      </dgm:t>
    </dgm:pt>
    <dgm:pt modelId="{593F1CEC-DDA6-6A43-9B08-54A7C7D3DE47}" type="sibTrans" cxnId="{8FA075A4-9646-AD42-81A1-F26E34529BA4}">
      <dgm:prSet/>
      <dgm:spPr/>
      <dgm:t>
        <a:bodyPr/>
        <a:lstStyle/>
        <a:p>
          <a:pPr algn="l"/>
          <a:endParaRPr lang="en-US"/>
        </a:p>
      </dgm:t>
    </dgm:pt>
    <dgm:pt modelId="{9C1264B9-3A41-2049-8780-FABD558C3DA9}">
      <dgm:prSet phldrT="[Text]" custT="1"/>
      <dgm:spPr>
        <a:solidFill>
          <a:schemeClr val="accent4">
            <a:lumMod val="40000"/>
            <a:lumOff val="60000"/>
            <a:alpha val="90000"/>
          </a:schemeClr>
        </a:solidFill>
      </dgm:spPr>
      <dgm:t>
        <a:bodyPr/>
        <a:lstStyle/>
        <a:p>
          <a:pPr algn="l"/>
          <a:r>
            <a:rPr lang="en-US" sz="1600" dirty="0"/>
            <a:t>are in proximity to and participating in learning with peers</a:t>
          </a:r>
        </a:p>
      </dgm:t>
    </dgm:pt>
    <dgm:pt modelId="{C26B2096-A64C-4B4F-8DBB-D8BBE08595D5}" type="parTrans" cxnId="{71A55EA2-2F8C-5940-A335-727F5AC32336}">
      <dgm:prSet/>
      <dgm:spPr/>
      <dgm:t>
        <a:bodyPr/>
        <a:lstStyle/>
        <a:p>
          <a:pPr algn="l"/>
          <a:endParaRPr lang="en-US"/>
        </a:p>
      </dgm:t>
    </dgm:pt>
    <dgm:pt modelId="{CEE93052-B825-0C48-9A22-E0EFEBCF683D}" type="sibTrans" cxnId="{71A55EA2-2F8C-5940-A335-727F5AC32336}">
      <dgm:prSet/>
      <dgm:spPr/>
      <dgm:t>
        <a:bodyPr/>
        <a:lstStyle/>
        <a:p>
          <a:pPr algn="l"/>
          <a:endParaRPr lang="en-US"/>
        </a:p>
      </dgm:t>
    </dgm:pt>
    <dgm:pt modelId="{D35E4479-EA9A-3044-B446-455BDD5731B9}">
      <dgm:prSet phldrT="[Text]" custT="1"/>
      <dgm:spPr/>
      <dgm:t>
        <a:bodyPr/>
        <a:lstStyle/>
        <a:p>
          <a:pPr algn="l"/>
          <a:r>
            <a:rPr lang="en-US" sz="1600" dirty="0"/>
            <a:t>have purposeful roles and responsibilities</a:t>
          </a:r>
        </a:p>
      </dgm:t>
    </dgm:pt>
    <dgm:pt modelId="{E6711A23-6193-D24C-90C9-CCEF44150892}" type="parTrans" cxnId="{C3E4FF02-F13A-1A46-982B-131FDDAAF02B}">
      <dgm:prSet/>
      <dgm:spPr/>
      <dgm:t>
        <a:bodyPr/>
        <a:lstStyle/>
        <a:p>
          <a:pPr algn="l"/>
          <a:endParaRPr lang="en-US"/>
        </a:p>
      </dgm:t>
    </dgm:pt>
    <dgm:pt modelId="{8B0AA931-DC9F-0246-A35E-8EB476E54397}" type="sibTrans" cxnId="{C3E4FF02-F13A-1A46-982B-131FDDAAF02B}">
      <dgm:prSet/>
      <dgm:spPr/>
      <dgm:t>
        <a:bodyPr/>
        <a:lstStyle/>
        <a:p>
          <a:pPr algn="l"/>
          <a:endParaRPr lang="en-US"/>
        </a:p>
      </dgm:t>
    </dgm:pt>
    <dgm:pt modelId="{DD86021D-88FE-AA45-ADED-7BE8AEB04E9E}">
      <dgm:prSet phldrT="[Text]" custT="1"/>
      <dgm:spPr/>
      <dgm:t>
        <a:bodyPr/>
        <a:lstStyle/>
        <a:p>
          <a:pPr algn="l"/>
          <a:r>
            <a:rPr lang="en-US" sz="1600"/>
            <a:t>is situated, ongoing and inquiry based</a:t>
          </a:r>
        </a:p>
      </dgm:t>
    </dgm:pt>
    <dgm:pt modelId="{52DE31BF-C859-8C42-9CE0-BF118C1C1066}" type="parTrans" cxnId="{3543A627-FF82-E649-85BF-22F8F0ACC241}">
      <dgm:prSet/>
      <dgm:spPr/>
      <dgm:t>
        <a:bodyPr/>
        <a:lstStyle/>
        <a:p>
          <a:pPr algn="l"/>
          <a:endParaRPr lang="en-US"/>
        </a:p>
      </dgm:t>
    </dgm:pt>
    <dgm:pt modelId="{A7836268-5F05-F549-AFB2-1D925C7F8507}" type="sibTrans" cxnId="{3543A627-FF82-E649-85BF-22F8F0ACC241}">
      <dgm:prSet/>
      <dgm:spPr/>
      <dgm:t>
        <a:bodyPr/>
        <a:lstStyle/>
        <a:p>
          <a:pPr algn="l"/>
          <a:endParaRPr lang="en-US"/>
        </a:p>
      </dgm:t>
    </dgm:pt>
    <dgm:pt modelId="{E56F2CD4-B13D-B249-BF3A-E10A6FA34F24}">
      <dgm:prSet phldrT="[Text]" custT="1"/>
      <dgm:spPr/>
      <dgm:t>
        <a:bodyPr/>
        <a:lstStyle/>
        <a:p>
          <a:pPr algn="l"/>
          <a:r>
            <a:rPr lang="en-US" sz="1600"/>
            <a:t>support Universal Design for Learning</a:t>
          </a:r>
        </a:p>
      </dgm:t>
    </dgm:pt>
    <dgm:pt modelId="{508C9299-B9B4-064B-AB55-49DDCCDBC908}" type="parTrans" cxnId="{DA47288C-7B7C-064B-9D9E-6FCC3426C95B}">
      <dgm:prSet/>
      <dgm:spPr/>
      <dgm:t>
        <a:bodyPr/>
        <a:lstStyle/>
        <a:p>
          <a:pPr algn="l"/>
          <a:endParaRPr lang="en-US"/>
        </a:p>
      </dgm:t>
    </dgm:pt>
    <dgm:pt modelId="{6AF62FFA-9B24-8941-BDFC-69E54477427C}" type="sibTrans" cxnId="{DA47288C-7B7C-064B-9D9E-6FCC3426C95B}">
      <dgm:prSet/>
      <dgm:spPr/>
      <dgm:t>
        <a:bodyPr/>
        <a:lstStyle/>
        <a:p>
          <a:pPr algn="l"/>
          <a:endParaRPr lang="en-US"/>
        </a:p>
      </dgm:t>
    </dgm:pt>
    <dgm:pt modelId="{ED6F2783-3E5F-B342-884D-62E962ABC076}">
      <dgm:prSet phldrT="[Text]" custT="1"/>
      <dgm:spPr/>
      <dgm:t>
        <a:bodyPr/>
        <a:lstStyle/>
        <a:p>
          <a:pPr algn="l"/>
          <a:r>
            <a:rPr lang="en-US" sz="1600" dirty="0"/>
            <a:t>move away from a medical &amp; deficit-based model of special education (IEPS)</a:t>
          </a:r>
        </a:p>
      </dgm:t>
    </dgm:pt>
    <dgm:pt modelId="{C1C272B7-B63C-9F43-9366-B1861AE8FCC8}" type="parTrans" cxnId="{E6358D23-0850-CD42-9A28-55304CD50A53}">
      <dgm:prSet/>
      <dgm:spPr/>
      <dgm:t>
        <a:bodyPr/>
        <a:lstStyle/>
        <a:p>
          <a:pPr algn="l"/>
          <a:endParaRPr lang="en-US"/>
        </a:p>
      </dgm:t>
    </dgm:pt>
    <dgm:pt modelId="{1ADDE53A-E8B2-B548-8F49-5DA4C34640DC}" type="sibTrans" cxnId="{E6358D23-0850-CD42-9A28-55304CD50A53}">
      <dgm:prSet/>
      <dgm:spPr/>
      <dgm:t>
        <a:bodyPr/>
        <a:lstStyle/>
        <a:p>
          <a:pPr algn="l"/>
          <a:endParaRPr lang="en-US"/>
        </a:p>
      </dgm:t>
    </dgm:pt>
    <dgm:pt modelId="{4A94C9E6-BE32-934E-9AF8-8692BA0F8458}">
      <dgm:prSet phldrT="[Text]" custT="1"/>
      <dgm:spPr/>
      <dgm:t>
        <a:bodyPr/>
        <a:lstStyle/>
        <a:p>
          <a:pPr algn="l"/>
          <a:r>
            <a:rPr lang="en-US" sz="1600" dirty="0"/>
            <a:t>are planned for</a:t>
          </a:r>
        </a:p>
      </dgm:t>
    </dgm:pt>
    <dgm:pt modelId="{D004F93A-CE27-4F47-A6F3-E5436721DF6C}" type="parTrans" cxnId="{12430BFB-16A3-FD49-AB77-98D204ECDFAD}">
      <dgm:prSet/>
      <dgm:spPr/>
      <dgm:t>
        <a:bodyPr/>
        <a:lstStyle/>
        <a:p>
          <a:endParaRPr lang="en-US"/>
        </a:p>
      </dgm:t>
    </dgm:pt>
    <dgm:pt modelId="{558C4F8C-E671-4C41-9450-A76C90CBEC59}" type="sibTrans" cxnId="{12430BFB-16A3-FD49-AB77-98D204ECDFAD}">
      <dgm:prSet/>
      <dgm:spPr/>
      <dgm:t>
        <a:bodyPr/>
        <a:lstStyle/>
        <a:p>
          <a:endParaRPr lang="en-US"/>
        </a:p>
      </dgm:t>
    </dgm:pt>
    <dgm:pt modelId="{F96B0776-0817-884C-8ECA-6432AE4F559F}" type="pres">
      <dgm:prSet presAssocID="{08DA3E5E-0DE9-0F41-8B33-AB0023E39866}" presName="Name0" presStyleCnt="0">
        <dgm:presLayoutVars>
          <dgm:chMax val="3"/>
          <dgm:chPref val="1"/>
          <dgm:dir/>
          <dgm:animLvl val="lvl"/>
          <dgm:resizeHandles/>
        </dgm:presLayoutVars>
      </dgm:prSet>
      <dgm:spPr/>
    </dgm:pt>
    <dgm:pt modelId="{41BBE834-5EC8-5F4C-98BE-28A0D44F585B}" type="pres">
      <dgm:prSet presAssocID="{08DA3E5E-0DE9-0F41-8B33-AB0023E39866}" presName="outerBox" presStyleCnt="0"/>
      <dgm:spPr/>
    </dgm:pt>
    <dgm:pt modelId="{BDCDA1A2-BF1D-E04B-A206-EC6621F91887}" type="pres">
      <dgm:prSet presAssocID="{08DA3E5E-0DE9-0F41-8B33-AB0023E39866}" presName="outerBoxParent" presStyleLbl="node1" presStyleIdx="0" presStyleCnt="3" custLinFactNeighborX="-1102" custLinFactNeighborY="-5319"/>
      <dgm:spPr/>
    </dgm:pt>
    <dgm:pt modelId="{8F9DB0E0-DF94-B345-AB46-842754419FA7}" type="pres">
      <dgm:prSet presAssocID="{08DA3E5E-0DE9-0F41-8B33-AB0023E39866}" presName="outerBoxChildren" presStyleCnt="0"/>
      <dgm:spPr/>
    </dgm:pt>
    <dgm:pt modelId="{EA7C2F6B-0339-0C43-8010-A01CFE015AFC}" type="pres">
      <dgm:prSet presAssocID="{F0856FC7-80F6-2F43-99C7-F1BF199F83E4}" presName="oChild" presStyleLbl="fgAcc1" presStyleIdx="0" presStyleCnt="9" custLinFactY="-78854" custLinFactNeighborX="-2539" custLinFactNeighborY="-100000">
        <dgm:presLayoutVars>
          <dgm:bulletEnabled val="1"/>
        </dgm:presLayoutVars>
      </dgm:prSet>
      <dgm:spPr/>
    </dgm:pt>
    <dgm:pt modelId="{D6EFE07C-6EB1-7243-8A37-01FFBB66E5AE}" type="pres">
      <dgm:prSet presAssocID="{D4718FBE-E02C-EA42-9A98-A9D3C1099D3B}" presName="outerSibTrans" presStyleCnt="0"/>
      <dgm:spPr/>
    </dgm:pt>
    <dgm:pt modelId="{E17B2818-5EA6-4D44-8506-CDE09B10F4CA}" type="pres">
      <dgm:prSet presAssocID="{485919C8-F5E1-1B4E-9013-A4225AF36BE0}" presName="oChild" presStyleLbl="fgAcc1" presStyleIdx="1" presStyleCnt="9" custLinFactY="-58105" custLinFactNeighborX="-2539" custLinFactNeighborY="-100000">
        <dgm:presLayoutVars>
          <dgm:bulletEnabled val="1"/>
        </dgm:presLayoutVars>
      </dgm:prSet>
      <dgm:spPr/>
    </dgm:pt>
    <dgm:pt modelId="{33780715-EEDA-4B4F-908C-8CB9607C0F6A}" type="pres">
      <dgm:prSet presAssocID="{593F1CEC-DDA6-6A43-9B08-54A7C7D3DE47}" presName="outerSibTrans" presStyleCnt="0"/>
      <dgm:spPr/>
    </dgm:pt>
    <dgm:pt modelId="{C9389114-555C-004C-B993-42E48B691DCE}" type="pres">
      <dgm:prSet presAssocID="{9C1264B9-3A41-2049-8780-FABD558C3DA9}" presName="oChild" presStyleLbl="fgAcc1" presStyleIdx="2" presStyleCnt="9" custScaleY="136012" custLinFactY="-39332" custLinFactNeighborX="-2539" custLinFactNeighborY="-100000">
        <dgm:presLayoutVars>
          <dgm:bulletEnabled val="1"/>
        </dgm:presLayoutVars>
      </dgm:prSet>
      <dgm:spPr/>
    </dgm:pt>
    <dgm:pt modelId="{E5E22EA5-5C4A-5A4C-BEEB-F93B74D8A724}" type="pres">
      <dgm:prSet presAssocID="{CEE93052-B825-0C48-9A22-E0EFEBCF683D}" presName="outerSibTrans" presStyleCnt="0"/>
      <dgm:spPr/>
    </dgm:pt>
    <dgm:pt modelId="{EEBF3A5F-9A44-CC4D-8EB0-4312EAA44D1C}" type="pres">
      <dgm:prSet presAssocID="{D35E4479-EA9A-3044-B446-455BDD5731B9}" presName="oChild" presStyleLbl="fgAcc1" presStyleIdx="3" presStyleCnt="9" custLinFactY="-23481" custLinFactNeighborX="-2539" custLinFactNeighborY="-100000">
        <dgm:presLayoutVars>
          <dgm:bulletEnabled val="1"/>
        </dgm:presLayoutVars>
      </dgm:prSet>
      <dgm:spPr/>
    </dgm:pt>
    <dgm:pt modelId="{4A4855B6-A5EF-B74E-84E5-45F16C2B1A7B}" type="pres">
      <dgm:prSet presAssocID="{8B0AA931-DC9F-0246-A35E-8EB476E54397}" presName="outerSibTrans" presStyleCnt="0"/>
      <dgm:spPr/>
    </dgm:pt>
    <dgm:pt modelId="{F27BB5C2-D15B-4F47-8A5D-0E0067923104}" type="pres">
      <dgm:prSet presAssocID="{4A94C9E6-BE32-934E-9AF8-8692BA0F8458}" presName="oChild" presStyleLbl="fgAcc1" presStyleIdx="4" presStyleCnt="9" custLinFactY="-3835" custLinFactNeighborX="-1668" custLinFactNeighborY="-100000">
        <dgm:presLayoutVars>
          <dgm:bulletEnabled val="1"/>
        </dgm:presLayoutVars>
      </dgm:prSet>
      <dgm:spPr/>
    </dgm:pt>
    <dgm:pt modelId="{B967C1B8-7B18-3C4C-9392-37CBD2905407}" type="pres">
      <dgm:prSet presAssocID="{08DA3E5E-0DE9-0F41-8B33-AB0023E39866}" presName="middleBox" presStyleCnt="0"/>
      <dgm:spPr/>
    </dgm:pt>
    <dgm:pt modelId="{4858D153-3B77-104C-B330-D0A17523BFE3}" type="pres">
      <dgm:prSet presAssocID="{08DA3E5E-0DE9-0F41-8B33-AB0023E39866}" presName="middleBoxParent" presStyleLbl="node1" presStyleIdx="1" presStyleCnt="3" custLinFactNeighborX="-161" custLinFactNeighborY="-8477"/>
      <dgm:spPr/>
    </dgm:pt>
    <dgm:pt modelId="{753D6D81-5156-4B4D-8FCC-D144D25DB418}" type="pres">
      <dgm:prSet presAssocID="{08DA3E5E-0DE9-0F41-8B33-AB0023E39866}" presName="middleBoxChildren" presStyleCnt="0"/>
      <dgm:spPr/>
    </dgm:pt>
    <dgm:pt modelId="{8FA24B52-49BB-7E40-9450-C59D76C51E1D}" type="pres">
      <dgm:prSet presAssocID="{7EFF84AE-6C53-FA4A-AC99-CDD321EFB5C3}" presName="mChild" presStyleLbl="fgAcc1" presStyleIdx="5" presStyleCnt="9" custScaleX="154934" custLinFactY="-60100" custLinFactNeighborX="26121" custLinFactNeighborY="-100000">
        <dgm:presLayoutVars>
          <dgm:bulletEnabled val="1"/>
        </dgm:presLayoutVars>
      </dgm:prSet>
      <dgm:spPr/>
    </dgm:pt>
    <dgm:pt modelId="{E5AD80CA-771A-E94D-AF0E-323E07279DB9}" type="pres">
      <dgm:prSet presAssocID="{AC667B44-D9A6-924D-ABFD-A97AFE6EE3D4}" presName="middleSibTrans" presStyleCnt="0"/>
      <dgm:spPr/>
    </dgm:pt>
    <dgm:pt modelId="{AF572F72-2997-F04E-8417-DF232D84EA85}" type="pres">
      <dgm:prSet presAssocID="{DD86021D-88FE-AA45-ADED-7BE8AEB04E9E}" presName="mChild" presStyleLbl="fgAcc1" presStyleIdx="6" presStyleCnt="9" custScaleX="154934" custLinFactY="-60100" custLinFactNeighborX="26121" custLinFactNeighborY="-100000">
        <dgm:presLayoutVars>
          <dgm:bulletEnabled val="1"/>
        </dgm:presLayoutVars>
      </dgm:prSet>
      <dgm:spPr/>
    </dgm:pt>
    <dgm:pt modelId="{5E1710D2-B827-274E-A555-1E90D3C1FAC0}" type="pres">
      <dgm:prSet presAssocID="{08DA3E5E-0DE9-0F41-8B33-AB0023E39866}" presName="centerBox" presStyleCnt="0"/>
      <dgm:spPr/>
    </dgm:pt>
    <dgm:pt modelId="{E5FE8DA5-CB2F-D646-980B-DB7400B9E7F2}" type="pres">
      <dgm:prSet presAssocID="{08DA3E5E-0DE9-0F41-8B33-AB0023E39866}" presName="centerBoxParent" presStyleLbl="node1" presStyleIdx="2" presStyleCnt="3" custScaleX="84242" custLinFactNeighborX="6742" custLinFactNeighborY="-36692"/>
      <dgm:spPr/>
    </dgm:pt>
    <dgm:pt modelId="{4E3FA820-4E04-1C49-88C0-CB705F41F7FD}" type="pres">
      <dgm:prSet presAssocID="{08DA3E5E-0DE9-0F41-8B33-AB0023E39866}" presName="centerBoxChildren" presStyleCnt="0"/>
      <dgm:spPr/>
    </dgm:pt>
    <dgm:pt modelId="{86FFA7FD-7971-E84F-B9AD-730B3AF75B7E}" type="pres">
      <dgm:prSet presAssocID="{E56F2CD4-B13D-B249-BF3A-E10A6FA34F24}" presName="cChild" presStyleLbl="fgAcc1" presStyleIdx="7" presStyleCnt="9" custScaleX="38003" custLinFactX="13462" custLinFactY="-14357" custLinFactNeighborX="100000" custLinFactNeighborY="-100000">
        <dgm:presLayoutVars>
          <dgm:bulletEnabled val="1"/>
        </dgm:presLayoutVars>
      </dgm:prSet>
      <dgm:spPr/>
    </dgm:pt>
    <dgm:pt modelId="{C891AE99-3F5D-6241-9E59-8E18BFAFAA62}" type="pres">
      <dgm:prSet presAssocID="{6AF62FFA-9B24-8941-BDFC-69E54477427C}" presName="centerSibTrans" presStyleCnt="0"/>
      <dgm:spPr/>
    </dgm:pt>
    <dgm:pt modelId="{827A2921-8D48-BD46-8AD7-1D495607CC0D}" type="pres">
      <dgm:prSet presAssocID="{ED6F2783-3E5F-B342-884D-62E962ABC076}" presName="cChild" presStyleLbl="fgAcc1" presStyleIdx="8" presStyleCnt="9" custScaleX="38003" custLinFactX="13462" custLinFactY="-12904" custLinFactNeighborX="100000" custLinFactNeighborY="-100000">
        <dgm:presLayoutVars>
          <dgm:bulletEnabled val="1"/>
        </dgm:presLayoutVars>
      </dgm:prSet>
      <dgm:spPr/>
    </dgm:pt>
  </dgm:ptLst>
  <dgm:cxnLst>
    <dgm:cxn modelId="{C3E4FF02-F13A-1A46-982B-131FDDAAF02B}" srcId="{AC4CA100-93BC-204C-A4FF-A3E74A955D7A}" destId="{D35E4479-EA9A-3044-B446-455BDD5731B9}" srcOrd="3" destOrd="0" parTransId="{E6711A23-6193-D24C-90C9-CCEF44150892}" sibTransId="{8B0AA931-DC9F-0246-A35E-8EB476E54397}"/>
    <dgm:cxn modelId="{1CF0A806-3A00-BB47-9074-BACAF50AB5C6}" type="presOf" srcId="{4A94C9E6-BE32-934E-9AF8-8692BA0F8458}" destId="{F27BB5C2-D15B-4F47-8A5D-0E0067923104}" srcOrd="0" destOrd="0" presId="urn:microsoft.com/office/officeart/2005/8/layout/target2"/>
    <dgm:cxn modelId="{EE497D14-2D34-B946-87C3-A45482BEBD20}" srcId="{08DA3E5E-0DE9-0F41-8B33-AB0023E39866}" destId="{6B7D85F0-1733-844B-9C4A-42D3BA2DE898}" srcOrd="1" destOrd="0" parTransId="{54FA0FD9-222F-4E45-9701-4E1EF1C0D3B0}" sibTransId="{42E6B084-4F43-344C-BEE1-765CDAF0CCA6}"/>
    <dgm:cxn modelId="{75FBA81F-EE1A-F649-AAD1-2CDE5EF55714}" srcId="{6B7D85F0-1733-844B-9C4A-42D3BA2DE898}" destId="{7EFF84AE-6C53-FA4A-AC99-CDD321EFB5C3}" srcOrd="0" destOrd="0" parTransId="{0031955E-680C-4D4D-ACA0-EBE6DD06F9A7}" sibTransId="{AC667B44-D9A6-924D-ABFD-A97AFE6EE3D4}"/>
    <dgm:cxn modelId="{E6358D23-0850-CD42-9A28-55304CD50A53}" srcId="{49BD2742-6B0F-2145-8872-AED69A1094F5}" destId="{ED6F2783-3E5F-B342-884D-62E962ABC076}" srcOrd="1" destOrd="0" parTransId="{C1C272B7-B63C-9F43-9366-B1861AE8FCC8}" sibTransId="{1ADDE53A-E8B2-B548-8F49-5DA4C34640DC}"/>
    <dgm:cxn modelId="{3543A627-FF82-E649-85BF-22F8F0ACC241}" srcId="{6B7D85F0-1733-844B-9C4A-42D3BA2DE898}" destId="{DD86021D-88FE-AA45-ADED-7BE8AEB04E9E}" srcOrd="1" destOrd="0" parTransId="{52DE31BF-C859-8C42-9CE0-BF118C1C1066}" sibTransId="{A7836268-5F05-F549-AFB2-1D925C7F8507}"/>
    <dgm:cxn modelId="{17F3F83D-037C-9C4F-B423-36B0DAF8F74F}" type="presOf" srcId="{7EFF84AE-6C53-FA4A-AC99-CDD321EFB5C3}" destId="{8FA24B52-49BB-7E40-9450-C59D76C51E1D}" srcOrd="0" destOrd="0" presId="urn:microsoft.com/office/officeart/2005/8/layout/target2"/>
    <dgm:cxn modelId="{711AD13E-DD69-2B42-9F50-7A03C5AF829C}" srcId="{08DA3E5E-0DE9-0F41-8B33-AB0023E39866}" destId="{49BD2742-6B0F-2145-8872-AED69A1094F5}" srcOrd="2" destOrd="0" parTransId="{479C26CF-E93A-DF4D-A59F-E3BE6035C577}" sibTransId="{782601E9-7349-7044-9457-1F124BD207EF}"/>
    <dgm:cxn modelId="{272A9F4E-D873-6D4F-9AA3-B83CF37CE25A}" type="presOf" srcId="{49BD2742-6B0F-2145-8872-AED69A1094F5}" destId="{E5FE8DA5-CB2F-D646-980B-DB7400B9E7F2}" srcOrd="0" destOrd="0" presId="urn:microsoft.com/office/officeart/2005/8/layout/target2"/>
    <dgm:cxn modelId="{AF269451-F856-9D43-A404-0D12AE7F37CA}" type="presOf" srcId="{E56F2CD4-B13D-B249-BF3A-E10A6FA34F24}" destId="{86FFA7FD-7971-E84F-B9AD-730B3AF75B7E}" srcOrd="0" destOrd="0" presId="urn:microsoft.com/office/officeart/2005/8/layout/target2"/>
    <dgm:cxn modelId="{9A3A9166-46CB-9643-9691-73355656C2CE}" type="presOf" srcId="{ED6F2783-3E5F-B342-884D-62E962ABC076}" destId="{827A2921-8D48-BD46-8AD7-1D495607CC0D}" srcOrd="0" destOrd="0" presId="urn:microsoft.com/office/officeart/2005/8/layout/target2"/>
    <dgm:cxn modelId="{921EDF7A-F73D-3042-9A8E-C5A3BEEDCAE8}" type="presOf" srcId="{08DA3E5E-0DE9-0F41-8B33-AB0023E39866}" destId="{F96B0776-0817-884C-8ECA-6432AE4F559F}" srcOrd="0" destOrd="0" presId="urn:microsoft.com/office/officeart/2005/8/layout/target2"/>
    <dgm:cxn modelId="{E4B19680-81B0-E54D-8E6B-1FAEDD709A8D}" type="presOf" srcId="{6B7D85F0-1733-844B-9C4A-42D3BA2DE898}" destId="{4858D153-3B77-104C-B330-D0A17523BFE3}" srcOrd="0" destOrd="0" presId="urn:microsoft.com/office/officeart/2005/8/layout/target2"/>
    <dgm:cxn modelId="{C05BE380-0F11-D04F-92D5-02FD6946091D}" type="presOf" srcId="{D35E4479-EA9A-3044-B446-455BDD5731B9}" destId="{EEBF3A5F-9A44-CC4D-8EB0-4312EAA44D1C}" srcOrd="0" destOrd="0" presId="urn:microsoft.com/office/officeart/2005/8/layout/target2"/>
    <dgm:cxn modelId="{DA47288C-7B7C-064B-9D9E-6FCC3426C95B}" srcId="{49BD2742-6B0F-2145-8872-AED69A1094F5}" destId="{E56F2CD4-B13D-B249-BF3A-E10A6FA34F24}" srcOrd="0" destOrd="0" parTransId="{508C9299-B9B4-064B-AB55-49DDCCDBC908}" sibTransId="{6AF62FFA-9B24-8941-BDFC-69E54477427C}"/>
    <dgm:cxn modelId="{284F5C93-BC37-A24A-8E3B-A9F0C56B0F49}" type="presOf" srcId="{9C1264B9-3A41-2049-8780-FABD558C3DA9}" destId="{C9389114-555C-004C-B993-42E48B691DCE}" srcOrd="0" destOrd="0" presId="urn:microsoft.com/office/officeart/2005/8/layout/target2"/>
    <dgm:cxn modelId="{71A55EA2-2F8C-5940-A335-727F5AC32336}" srcId="{AC4CA100-93BC-204C-A4FF-A3E74A955D7A}" destId="{9C1264B9-3A41-2049-8780-FABD558C3DA9}" srcOrd="2" destOrd="0" parTransId="{C26B2096-A64C-4B4F-8DBB-D8BBE08595D5}" sibTransId="{CEE93052-B825-0C48-9A22-E0EFEBCF683D}"/>
    <dgm:cxn modelId="{8FA075A4-9646-AD42-81A1-F26E34529BA4}" srcId="{AC4CA100-93BC-204C-A4FF-A3E74A955D7A}" destId="{485919C8-F5E1-1B4E-9013-A4225AF36BE0}" srcOrd="1" destOrd="0" parTransId="{77CB2F50-CFC0-C44B-AEC9-8DF42079CFF8}" sibTransId="{593F1CEC-DDA6-6A43-9B08-54A7C7D3DE47}"/>
    <dgm:cxn modelId="{4C9AC8A8-E5B4-6149-B486-64346808F31D}" type="presOf" srcId="{AC4CA100-93BC-204C-A4FF-A3E74A955D7A}" destId="{BDCDA1A2-BF1D-E04B-A206-EC6621F91887}" srcOrd="0" destOrd="0" presId="urn:microsoft.com/office/officeart/2005/8/layout/target2"/>
    <dgm:cxn modelId="{A4E88ABD-ED47-BE4D-88E7-1C5A6AEE3B75}" type="presOf" srcId="{F0856FC7-80F6-2F43-99C7-F1BF199F83E4}" destId="{EA7C2F6B-0339-0C43-8010-A01CFE015AFC}" srcOrd="0" destOrd="0" presId="urn:microsoft.com/office/officeart/2005/8/layout/target2"/>
    <dgm:cxn modelId="{9ECBDBE6-C5F1-424F-A68F-B37625F083E0}" srcId="{08DA3E5E-0DE9-0F41-8B33-AB0023E39866}" destId="{AC4CA100-93BC-204C-A4FF-A3E74A955D7A}" srcOrd="0" destOrd="0" parTransId="{4CF65AA4-6080-FE43-A534-4B2CD80E2BF9}" sibTransId="{28F5AF21-1A30-E94B-9A97-7145A4A447DE}"/>
    <dgm:cxn modelId="{60A32EE9-C1A4-0543-9766-21D96CE9A8D5}" srcId="{AC4CA100-93BC-204C-A4FF-A3E74A955D7A}" destId="{F0856FC7-80F6-2F43-99C7-F1BF199F83E4}" srcOrd="0" destOrd="0" parTransId="{650622B6-F87F-1545-A155-071CF8940BB2}" sibTransId="{D4718FBE-E02C-EA42-9A98-A9D3C1099D3B}"/>
    <dgm:cxn modelId="{E113A9EE-4374-2441-BD56-B936CE539E69}" type="presOf" srcId="{DD86021D-88FE-AA45-ADED-7BE8AEB04E9E}" destId="{AF572F72-2997-F04E-8417-DF232D84EA85}" srcOrd="0" destOrd="0" presId="urn:microsoft.com/office/officeart/2005/8/layout/target2"/>
    <dgm:cxn modelId="{CC1F81F4-68D5-2D42-8B77-E67A41528438}" type="presOf" srcId="{485919C8-F5E1-1B4E-9013-A4225AF36BE0}" destId="{E17B2818-5EA6-4D44-8506-CDE09B10F4CA}" srcOrd="0" destOrd="0" presId="urn:microsoft.com/office/officeart/2005/8/layout/target2"/>
    <dgm:cxn modelId="{12430BFB-16A3-FD49-AB77-98D204ECDFAD}" srcId="{AC4CA100-93BC-204C-A4FF-A3E74A955D7A}" destId="{4A94C9E6-BE32-934E-9AF8-8692BA0F8458}" srcOrd="4" destOrd="0" parTransId="{D004F93A-CE27-4F47-A6F3-E5436721DF6C}" sibTransId="{558C4F8C-E671-4C41-9450-A76C90CBEC59}"/>
    <dgm:cxn modelId="{DFDBBF28-463A-4844-80AC-9E7EC14A5375}" type="presParOf" srcId="{F96B0776-0817-884C-8ECA-6432AE4F559F}" destId="{41BBE834-5EC8-5F4C-98BE-28A0D44F585B}" srcOrd="0" destOrd="0" presId="urn:microsoft.com/office/officeart/2005/8/layout/target2"/>
    <dgm:cxn modelId="{E5099767-E8CF-4E4F-829F-DC845481D6BC}" type="presParOf" srcId="{41BBE834-5EC8-5F4C-98BE-28A0D44F585B}" destId="{BDCDA1A2-BF1D-E04B-A206-EC6621F91887}" srcOrd="0" destOrd="0" presId="urn:microsoft.com/office/officeart/2005/8/layout/target2"/>
    <dgm:cxn modelId="{0116C738-5C2F-B24B-B16B-69E5FE98F717}" type="presParOf" srcId="{41BBE834-5EC8-5F4C-98BE-28A0D44F585B}" destId="{8F9DB0E0-DF94-B345-AB46-842754419FA7}" srcOrd="1" destOrd="0" presId="urn:microsoft.com/office/officeart/2005/8/layout/target2"/>
    <dgm:cxn modelId="{CA9FA5BB-8775-B44D-9C39-49AEEB412104}" type="presParOf" srcId="{8F9DB0E0-DF94-B345-AB46-842754419FA7}" destId="{EA7C2F6B-0339-0C43-8010-A01CFE015AFC}" srcOrd="0" destOrd="0" presId="urn:microsoft.com/office/officeart/2005/8/layout/target2"/>
    <dgm:cxn modelId="{DBF8B6A0-F95B-BF49-B37C-A8A81B8F1329}" type="presParOf" srcId="{8F9DB0E0-DF94-B345-AB46-842754419FA7}" destId="{D6EFE07C-6EB1-7243-8A37-01FFBB66E5AE}" srcOrd="1" destOrd="0" presId="urn:microsoft.com/office/officeart/2005/8/layout/target2"/>
    <dgm:cxn modelId="{BB431BBB-C137-794B-848B-087F9A6F4F93}" type="presParOf" srcId="{8F9DB0E0-DF94-B345-AB46-842754419FA7}" destId="{E17B2818-5EA6-4D44-8506-CDE09B10F4CA}" srcOrd="2" destOrd="0" presId="urn:microsoft.com/office/officeart/2005/8/layout/target2"/>
    <dgm:cxn modelId="{BD33012B-ACE4-1D4A-AFAA-3F1246A1E075}" type="presParOf" srcId="{8F9DB0E0-DF94-B345-AB46-842754419FA7}" destId="{33780715-EEDA-4B4F-908C-8CB9607C0F6A}" srcOrd="3" destOrd="0" presId="urn:microsoft.com/office/officeart/2005/8/layout/target2"/>
    <dgm:cxn modelId="{204A0806-2C29-1740-989C-A233686F54AB}" type="presParOf" srcId="{8F9DB0E0-DF94-B345-AB46-842754419FA7}" destId="{C9389114-555C-004C-B993-42E48B691DCE}" srcOrd="4" destOrd="0" presId="urn:microsoft.com/office/officeart/2005/8/layout/target2"/>
    <dgm:cxn modelId="{97A830FD-E9EB-E54C-9671-CC0A87541AB2}" type="presParOf" srcId="{8F9DB0E0-DF94-B345-AB46-842754419FA7}" destId="{E5E22EA5-5C4A-5A4C-BEEB-F93B74D8A724}" srcOrd="5" destOrd="0" presId="urn:microsoft.com/office/officeart/2005/8/layout/target2"/>
    <dgm:cxn modelId="{6F5B44AC-B5E2-9A41-85B6-7EAD674426F8}" type="presParOf" srcId="{8F9DB0E0-DF94-B345-AB46-842754419FA7}" destId="{EEBF3A5F-9A44-CC4D-8EB0-4312EAA44D1C}" srcOrd="6" destOrd="0" presId="urn:microsoft.com/office/officeart/2005/8/layout/target2"/>
    <dgm:cxn modelId="{5E2C5E78-F9EB-1844-B58A-A18406BA0D33}" type="presParOf" srcId="{8F9DB0E0-DF94-B345-AB46-842754419FA7}" destId="{4A4855B6-A5EF-B74E-84E5-45F16C2B1A7B}" srcOrd="7" destOrd="0" presId="urn:microsoft.com/office/officeart/2005/8/layout/target2"/>
    <dgm:cxn modelId="{96108E3D-B270-4E43-94B7-8A6721488F14}" type="presParOf" srcId="{8F9DB0E0-DF94-B345-AB46-842754419FA7}" destId="{F27BB5C2-D15B-4F47-8A5D-0E0067923104}" srcOrd="8" destOrd="0" presId="urn:microsoft.com/office/officeart/2005/8/layout/target2"/>
    <dgm:cxn modelId="{2D94FDEE-8F41-644C-944F-FB5AD187387C}" type="presParOf" srcId="{F96B0776-0817-884C-8ECA-6432AE4F559F}" destId="{B967C1B8-7B18-3C4C-9392-37CBD2905407}" srcOrd="1" destOrd="0" presId="urn:microsoft.com/office/officeart/2005/8/layout/target2"/>
    <dgm:cxn modelId="{DD769B96-AAAD-F64D-AAF5-0112E385EDEA}" type="presParOf" srcId="{B967C1B8-7B18-3C4C-9392-37CBD2905407}" destId="{4858D153-3B77-104C-B330-D0A17523BFE3}" srcOrd="0" destOrd="0" presId="urn:microsoft.com/office/officeart/2005/8/layout/target2"/>
    <dgm:cxn modelId="{1E191787-64DF-114C-8ABD-75A96406271C}" type="presParOf" srcId="{B967C1B8-7B18-3C4C-9392-37CBD2905407}" destId="{753D6D81-5156-4B4D-8FCC-D144D25DB418}" srcOrd="1" destOrd="0" presId="urn:microsoft.com/office/officeart/2005/8/layout/target2"/>
    <dgm:cxn modelId="{42DE1F09-87C2-F240-B4E7-FF69FE4B2A9F}" type="presParOf" srcId="{753D6D81-5156-4B4D-8FCC-D144D25DB418}" destId="{8FA24B52-49BB-7E40-9450-C59D76C51E1D}" srcOrd="0" destOrd="0" presId="urn:microsoft.com/office/officeart/2005/8/layout/target2"/>
    <dgm:cxn modelId="{90E9140C-48BA-5449-9950-2A46793A3B8F}" type="presParOf" srcId="{753D6D81-5156-4B4D-8FCC-D144D25DB418}" destId="{E5AD80CA-771A-E94D-AF0E-323E07279DB9}" srcOrd="1" destOrd="0" presId="urn:microsoft.com/office/officeart/2005/8/layout/target2"/>
    <dgm:cxn modelId="{9F2CAB33-6621-DE47-ABF1-E15AA8E47FEB}" type="presParOf" srcId="{753D6D81-5156-4B4D-8FCC-D144D25DB418}" destId="{AF572F72-2997-F04E-8417-DF232D84EA85}" srcOrd="2" destOrd="0" presId="urn:microsoft.com/office/officeart/2005/8/layout/target2"/>
    <dgm:cxn modelId="{5D62CDB7-C40D-194E-B078-C0B8C78A990B}" type="presParOf" srcId="{F96B0776-0817-884C-8ECA-6432AE4F559F}" destId="{5E1710D2-B827-274E-A555-1E90D3C1FAC0}" srcOrd="2" destOrd="0" presId="urn:microsoft.com/office/officeart/2005/8/layout/target2"/>
    <dgm:cxn modelId="{7ABCEBC1-434E-F640-B79E-45E6703A0539}" type="presParOf" srcId="{5E1710D2-B827-274E-A555-1E90D3C1FAC0}" destId="{E5FE8DA5-CB2F-D646-980B-DB7400B9E7F2}" srcOrd="0" destOrd="0" presId="urn:microsoft.com/office/officeart/2005/8/layout/target2"/>
    <dgm:cxn modelId="{0616357D-D800-D540-8AFC-B90F5B824769}" type="presParOf" srcId="{5E1710D2-B827-274E-A555-1E90D3C1FAC0}" destId="{4E3FA820-4E04-1C49-88C0-CB705F41F7FD}" srcOrd="1" destOrd="0" presId="urn:microsoft.com/office/officeart/2005/8/layout/target2"/>
    <dgm:cxn modelId="{F2D9EB26-0FD0-AD47-9981-EBA1FD1620C6}" type="presParOf" srcId="{4E3FA820-4E04-1C49-88C0-CB705F41F7FD}" destId="{86FFA7FD-7971-E84F-B9AD-730B3AF75B7E}" srcOrd="0" destOrd="0" presId="urn:microsoft.com/office/officeart/2005/8/layout/target2"/>
    <dgm:cxn modelId="{E7EAA7D9-0882-0B4A-8C6C-C3C52AFE30CD}" type="presParOf" srcId="{4E3FA820-4E04-1C49-88C0-CB705F41F7FD}" destId="{C891AE99-3F5D-6241-9E59-8E18BFAFAA62}" srcOrd="1" destOrd="0" presId="urn:microsoft.com/office/officeart/2005/8/layout/target2"/>
    <dgm:cxn modelId="{41F88094-F9D0-F948-8A7C-93EBFB59BDFC}" type="presParOf" srcId="{4E3FA820-4E04-1C49-88C0-CB705F41F7FD}" destId="{827A2921-8D48-BD46-8AD7-1D495607CC0D}" srcOrd="2"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CDA1A2-BF1D-E04B-A206-EC6621F91887}">
      <dsp:nvSpPr>
        <dsp:cNvPr id="0" name=""/>
        <dsp:cNvSpPr/>
      </dsp:nvSpPr>
      <dsp:spPr>
        <a:xfrm>
          <a:off x="0" y="0"/>
          <a:ext cx="11417804" cy="5419708"/>
        </a:xfrm>
        <a:prstGeom prst="roundRect">
          <a:avLst>
            <a:gd name="adj" fmla="val 85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4206296" numCol="1" spcCol="1270" anchor="t" anchorCtr="0">
          <a:noAutofit/>
        </a:bodyPr>
        <a:lstStyle/>
        <a:p>
          <a:pPr marL="0" lvl="0" indent="0" algn="l" defTabSz="1244600">
            <a:lnSpc>
              <a:spcPct val="90000"/>
            </a:lnSpc>
            <a:spcBef>
              <a:spcPct val="0"/>
            </a:spcBef>
            <a:spcAft>
              <a:spcPct val="35000"/>
            </a:spcAft>
            <a:buNone/>
          </a:pPr>
          <a:r>
            <a:rPr lang="en-US" sz="2800" b="1" kern="1200" dirty="0"/>
            <a:t>1. Guiding conditions of inclusion describe that all students...</a:t>
          </a:r>
        </a:p>
      </dsp:txBody>
      <dsp:txXfrm>
        <a:off x="134927" y="134927"/>
        <a:ext cx="11147950" cy="5149854"/>
      </dsp:txXfrm>
    </dsp:sp>
    <dsp:sp modelId="{EA7C2F6B-0339-0C43-8010-A01CFE015AFC}">
      <dsp:nvSpPr>
        <dsp:cNvPr id="0" name=""/>
        <dsp:cNvSpPr/>
      </dsp:nvSpPr>
      <dsp:spPr>
        <a:xfrm>
          <a:off x="241960" y="784290"/>
          <a:ext cx="1712670" cy="684476"/>
        </a:xfrm>
        <a:prstGeom prst="roundRect">
          <a:avLst>
            <a:gd name="adj" fmla="val 10500"/>
          </a:avLst>
        </a:prstGeom>
        <a:solidFill>
          <a:schemeClr val="accent4">
            <a:lumMod val="40000"/>
            <a:lumOff val="60000"/>
            <a:alpha val="9000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are</a:t>
          </a:r>
          <a:r>
            <a:rPr lang="en-US" sz="1600" kern="1200" baseline="0" dirty="0"/>
            <a:t> presumed competent</a:t>
          </a:r>
          <a:endParaRPr lang="en-US" sz="1600" kern="1200" dirty="0"/>
        </a:p>
      </dsp:txBody>
      <dsp:txXfrm>
        <a:off x="263010" y="805340"/>
        <a:ext cx="1670570" cy="642376"/>
      </dsp:txXfrm>
    </dsp:sp>
    <dsp:sp modelId="{E17B2818-5EA6-4D44-8506-CDE09B10F4CA}">
      <dsp:nvSpPr>
        <dsp:cNvPr id="0" name=""/>
        <dsp:cNvSpPr/>
      </dsp:nvSpPr>
      <dsp:spPr>
        <a:xfrm>
          <a:off x="241960" y="1641688"/>
          <a:ext cx="1712670" cy="684476"/>
        </a:xfrm>
        <a:prstGeom prst="roundRect">
          <a:avLst>
            <a:gd name="adj" fmla="val 10500"/>
          </a:avLst>
        </a:prstGeom>
        <a:solidFill>
          <a:schemeClr val="lt1">
            <a:alpha val="90000"/>
            <a:hueOff val="0"/>
            <a:satOff val="0"/>
            <a:lumOff val="0"/>
            <a:alphaOff val="0"/>
          </a:schemeClr>
        </a:solidFill>
        <a:ln w="6350" cap="flat" cmpd="sng" algn="ctr">
          <a:solidFill>
            <a:schemeClr val="accent5">
              <a:hueOff val="-844818"/>
              <a:satOff val="-2177"/>
              <a:lumOff val="-147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are enrolled in and attending curricular classes</a:t>
          </a:r>
        </a:p>
      </dsp:txBody>
      <dsp:txXfrm>
        <a:off x="263010" y="1662738"/>
        <a:ext cx="1670570" cy="642376"/>
      </dsp:txXfrm>
    </dsp:sp>
    <dsp:sp modelId="{C9389114-555C-004C-B993-42E48B691DCE}">
      <dsp:nvSpPr>
        <dsp:cNvPr id="0" name=""/>
        <dsp:cNvSpPr/>
      </dsp:nvSpPr>
      <dsp:spPr>
        <a:xfrm>
          <a:off x="241960" y="2485561"/>
          <a:ext cx="1712670" cy="930969"/>
        </a:xfrm>
        <a:prstGeom prst="roundRect">
          <a:avLst>
            <a:gd name="adj" fmla="val 10500"/>
          </a:avLst>
        </a:prstGeom>
        <a:solidFill>
          <a:schemeClr val="lt1">
            <a:alpha val="90000"/>
            <a:hueOff val="0"/>
            <a:satOff val="0"/>
            <a:lumOff val="0"/>
            <a:alphaOff val="0"/>
          </a:schemeClr>
        </a:solidFill>
        <a:ln w="6350" cap="flat" cmpd="sng" algn="ctr">
          <a:solidFill>
            <a:schemeClr val="accent5">
              <a:hueOff val="-1689636"/>
              <a:satOff val="-4355"/>
              <a:lumOff val="-294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are in proximity to and participating in learning with peers</a:t>
          </a:r>
        </a:p>
      </dsp:txBody>
      <dsp:txXfrm>
        <a:off x="270591" y="2514192"/>
        <a:ext cx="1655408" cy="873707"/>
      </dsp:txXfrm>
    </dsp:sp>
    <dsp:sp modelId="{EEBF3A5F-9A44-CC4D-8EB0-4312EAA44D1C}">
      <dsp:nvSpPr>
        <dsp:cNvPr id="0" name=""/>
        <dsp:cNvSpPr/>
      </dsp:nvSpPr>
      <dsp:spPr>
        <a:xfrm>
          <a:off x="241960" y="3555927"/>
          <a:ext cx="1712670" cy="684476"/>
        </a:xfrm>
        <a:prstGeom prst="roundRect">
          <a:avLst>
            <a:gd name="adj" fmla="val 10500"/>
          </a:avLst>
        </a:prstGeom>
        <a:solidFill>
          <a:schemeClr val="lt1">
            <a:alpha val="90000"/>
            <a:hueOff val="0"/>
            <a:satOff val="0"/>
            <a:lumOff val="0"/>
            <a:alphaOff val="0"/>
          </a:schemeClr>
        </a:solidFill>
        <a:ln w="6350" cap="flat" cmpd="sng" algn="ctr">
          <a:solidFill>
            <a:schemeClr val="accent5">
              <a:hueOff val="-2534453"/>
              <a:satOff val="-6532"/>
              <a:lumOff val="-441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have purposeful roles and responsibilities</a:t>
          </a:r>
        </a:p>
      </dsp:txBody>
      <dsp:txXfrm>
        <a:off x="263010" y="3576977"/>
        <a:ext cx="1670570" cy="642376"/>
      </dsp:txXfrm>
    </dsp:sp>
    <dsp:sp modelId="{F27BB5C2-D15B-4F47-8A5D-0E0067923104}">
      <dsp:nvSpPr>
        <dsp:cNvPr id="0" name=""/>
        <dsp:cNvSpPr/>
      </dsp:nvSpPr>
      <dsp:spPr>
        <a:xfrm>
          <a:off x="256877" y="4405776"/>
          <a:ext cx="1712670" cy="684476"/>
        </a:xfrm>
        <a:prstGeom prst="roundRect">
          <a:avLst>
            <a:gd name="adj" fmla="val 10500"/>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are planned for</a:t>
          </a:r>
        </a:p>
      </dsp:txBody>
      <dsp:txXfrm>
        <a:off x="277927" y="4426826"/>
        <a:ext cx="1670570" cy="642376"/>
      </dsp:txXfrm>
    </dsp:sp>
    <dsp:sp modelId="{4858D153-3B77-104C-B330-D0A17523BFE3}">
      <dsp:nvSpPr>
        <dsp:cNvPr id="0" name=""/>
        <dsp:cNvSpPr/>
      </dsp:nvSpPr>
      <dsp:spPr>
        <a:xfrm>
          <a:off x="2269314" y="1033326"/>
          <a:ext cx="8848798" cy="3793795"/>
        </a:xfrm>
        <a:prstGeom prst="roundRect">
          <a:avLst>
            <a:gd name="adj" fmla="val 10500"/>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2409060" numCol="1" spcCol="1270" anchor="t" anchorCtr="0">
          <a:noAutofit/>
        </a:bodyPr>
        <a:lstStyle/>
        <a:p>
          <a:pPr marL="0" lvl="0" indent="0" algn="l" defTabSz="1244600">
            <a:lnSpc>
              <a:spcPct val="90000"/>
            </a:lnSpc>
            <a:spcBef>
              <a:spcPct val="0"/>
            </a:spcBef>
            <a:spcAft>
              <a:spcPct val="35000"/>
            </a:spcAft>
            <a:buNone/>
          </a:pPr>
          <a:r>
            <a:rPr lang="en-US" sz="2800" b="1" kern="1200"/>
            <a:t>2. Teacher professional development that...</a:t>
          </a:r>
          <a:endParaRPr lang="en-US" sz="2800" b="1" kern="1200" dirty="0"/>
        </a:p>
      </dsp:txBody>
      <dsp:txXfrm>
        <a:off x="2385986" y="1149998"/>
        <a:ext cx="8615454" cy="3560451"/>
      </dsp:txXfrm>
    </dsp:sp>
    <dsp:sp modelId="{8FA24B52-49BB-7E40-9450-C59D76C51E1D}">
      <dsp:nvSpPr>
        <dsp:cNvPr id="0" name=""/>
        <dsp:cNvSpPr/>
      </dsp:nvSpPr>
      <dsp:spPr>
        <a:xfrm>
          <a:off x="2480959" y="1969829"/>
          <a:ext cx="2741959" cy="1049175"/>
        </a:xfrm>
        <a:prstGeom prst="roundRect">
          <a:avLst>
            <a:gd name="adj" fmla="val 10500"/>
          </a:avLst>
        </a:prstGeom>
        <a:solidFill>
          <a:schemeClr val="lt1">
            <a:alpha val="90000"/>
            <a:hueOff val="0"/>
            <a:satOff val="0"/>
            <a:lumOff val="0"/>
            <a:alphaOff val="0"/>
          </a:schemeClr>
        </a:solidFill>
        <a:ln w="6350" cap="flat" cmpd="sng" algn="ctr">
          <a:solidFill>
            <a:schemeClr val="accent5">
              <a:hueOff val="-4224089"/>
              <a:satOff val="-10887"/>
              <a:lumOff val="-735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supports collaboration and the changing roles of educators &amp; support staff</a:t>
          </a:r>
        </a:p>
      </dsp:txBody>
      <dsp:txXfrm>
        <a:off x="2513225" y="2002095"/>
        <a:ext cx="2677427" cy="984643"/>
      </dsp:txXfrm>
    </dsp:sp>
    <dsp:sp modelId="{AF572F72-2997-F04E-8417-DF232D84EA85}">
      <dsp:nvSpPr>
        <dsp:cNvPr id="0" name=""/>
        <dsp:cNvSpPr/>
      </dsp:nvSpPr>
      <dsp:spPr>
        <a:xfrm>
          <a:off x="2480959" y="3101376"/>
          <a:ext cx="2741959" cy="1049175"/>
        </a:xfrm>
        <a:prstGeom prst="roundRect">
          <a:avLst>
            <a:gd name="adj" fmla="val 10500"/>
          </a:avLst>
        </a:prstGeom>
        <a:solidFill>
          <a:schemeClr val="lt1">
            <a:alpha val="90000"/>
            <a:hueOff val="0"/>
            <a:satOff val="0"/>
            <a:lumOff val="0"/>
            <a:alphaOff val="0"/>
          </a:schemeClr>
        </a:solidFill>
        <a:ln w="6350" cap="flat" cmpd="sng" algn="ctr">
          <a:solidFill>
            <a:schemeClr val="accent5">
              <a:hueOff val="-5068907"/>
              <a:satOff val="-13064"/>
              <a:lumOff val="-882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is situated, ongoing and inquiry based</a:t>
          </a:r>
        </a:p>
      </dsp:txBody>
      <dsp:txXfrm>
        <a:off x="2513225" y="3133642"/>
        <a:ext cx="2677427" cy="984643"/>
      </dsp:txXfrm>
    </dsp:sp>
    <dsp:sp modelId="{E5FE8DA5-CB2F-D646-980B-DB7400B9E7F2}">
      <dsp:nvSpPr>
        <dsp:cNvPr id="0" name=""/>
        <dsp:cNvSpPr/>
      </dsp:nvSpPr>
      <dsp:spPr>
        <a:xfrm>
          <a:off x="5436547" y="1914414"/>
          <a:ext cx="5338315" cy="2167883"/>
        </a:xfrm>
        <a:prstGeom prst="roundRect">
          <a:avLst>
            <a:gd name="adj" fmla="val 105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223650" numCol="1" spcCol="1270" anchor="t" anchorCtr="0">
          <a:noAutofit/>
        </a:bodyPr>
        <a:lstStyle/>
        <a:p>
          <a:pPr marL="0" lvl="0" indent="0" algn="l" defTabSz="1244600">
            <a:lnSpc>
              <a:spcPct val="90000"/>
            </a:lnSpc>
            <a:spcBef>
              <a:spcPct val="0"/>
            </a:spcBef>
            <a:spcAft>
              <a:spcPct val="35000"/>
            </a:spcAft>
            <a:buNone/>
          </a:pPr>
          <a:r>
            <a:rPr lang="en-US" sz="2800" b="1" kern="1200"/>
            <a:t>3. Systems frameworks that ...</a:t>
          </a:r>
          <a:endParaRPr lang="en-US" sz="2800" b="1" kern="1200" dirty="0"/>
        </a:p>
      </dsp:txBody>
      <dsp:txXfrm>
        <a:off x="5503217" y="1981084"/>
        <a:ext cx="5204975" cy="2034543"/>
      </dsp:txXfrm>
    </dsp:sp>
    <dsp:sp modelId="{86FFA7FD-7971-E84F-B9AD-730B3AF75B7E}">
      <dsp:nvSpPr>
        <dsp:cNvPr id="0" name=""/>
        <dsp:cNvSpPr/>
      </dsp:nvSpPr>
      <dsp:spPr>
        <a:xfrm>
          <a:off x="5650139" y="2569794"/>
          <a:ext cx="2287794" cy="975547"/>
        </a:xfrm>
        <a:prstGeom prst="roundRect">
          <a:avLst>
            <a:gd name="adj" fmla="val 10500"/>
          </a:avLst>
        </a:prstGeom>
        <a:solidFill>
          <a:schemeClr val="lt1">
            <a:alpha val="90000"/>
            <a:hueOff val="0"/>
            <a:satOff val="0"/>
            <a:lumOff val="0"/>
            <a:alphaOff val="0"/>
          </a:schemeClr>
        </a:solidFill>
        <a:ln w="6350" cap="flat" cmpd="sng" algn="ctr">
          <a:solidFill>
            <a:schemeClr val="accent5">
              <a:hueOff val="-5913725"/>
              <a:satOff val="-15242"/>
              <a:lumOff val="-1029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support Universal Design for Learning</a:t>
          </a:r>
        </a:p>
      </dsp:txBody>
      <dsp:txXfrm>
        <a:off x="5680140" y="2599795"/>
        <a:ext cx="2227792" cy="915545"/>
      </dsp:txXfrm>
    </dsp:sp>
    <dsp:sp modelId="{827A2921-8D48-BD46-8AD7-1D495607CC0D}">
      <dsp:nvSpPr>
        <dsp:cNvPr id="0" name=""/>
        <dsp:cNvSpPr/>
      </dsp:nvSpPr>
      <dsp:spPr>
        <a:xfrm>
          <a:off x="8109200" y="2583969"/>
          <a:ext cx="2287794" cy="975547"/>
        </a:xfrm>
        <a:prstGeom prst="roundRect">
          <a:avLst>
            <a:gd name="adj" fmla="val 105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move away from a medical &amp; deficit-based model of special education (IEPS)</a:t>
          </a:r>
        </a:p>
      </dsp:txBody>
      <dsp:txXfrm>
        <a:off x="8139201" y="2613970"/>
        <a:ext cx="2227792" cy="9155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052BE-6745-FB4A-BE56-02A10D1977D0}">
      <dsp:nvSpPr>
        <dsp:cNvPr id="0" name=""/>
        <dsp:cNvSpPr/>
      </dsp:nvSpPr>
      <dsp:spPr>
        <a:xfrm>
          <a:off x="3147218" y="2388995"/>
          <a:ext cx="1833562" cy="18335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Norm Referenced Criteria</a:t>
          </a:r>
        </a:p>
      </dsp:txBody>
      <dsp:txXfrm>
        <a:off x="3415737" y="2657514"/>
        <a:ext cx="1296524" cy="1296524"/>
      </dsp:txXfrm>
    </dsp:sp>
    <dsp:sp modelId="{8195F4F5-0F45-D046-ADAA-1F86C41306A3}">
      <dsp:nvSpPr>
        <dsp:cNvPr id="0" name=""/>
        <dsp:cNvSpPr/>
      </dsp:nvSpPr>
      <dsp:spPr>
        <a:xfrm rot="16200000">
          <a:off x="3787893" y="2092587"/>
          <a:ext cx="552212" cy="40605"/>
        </a:xfrm>
        <a:custGeom>
          <a:avLst/>
          <a:gdLst/>
          <a:ahLst/>
          <a:cxnLst/>
          <a:rect l="0" t="0" r="0" b="0"/>
          <a:pathLst>
            <a:path>
              <a:moveTo>
                <a:pt x="0" y="20302"/>
              </a:moveTo>
              <a:lnTo>
                <a:pt x="552212" y="203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50194" y="2099084"/>
        <a:ext cx="27610" cy="27610"/>
      </dsp:txXfrm>
    </dsp:sp>
    <dsp:sp modelId="{3050BB87-BDA0-A34B-B712-4BA4ACC8F831}">
      <dsp:nvSpPr>
        <dsp:cNvPr id="0" name=""/>
        <dsp:cNvSpPr/>
      </dsp:nvSpPr>
      <dsp:spPr>
        <a:xfrm>
          <a:off x="3147218" y="3221"/>
          <a:ext cx="1833562" cy="18335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Intellectual</a:t>
          </a:r>
        </a:p>
      </dsp:txBody>
      <dsp:txXfrm>
        <a:off x="3415737" y="271740"/>
        <a:ext cx="1296524" cy="1296524"/>
      </dsp:txXfrm>
    </dsp:sp>
    <dsp:sp modelId="{07347917-F574-8648-9259-8B4A613FCAF9}">
      <dsp:nvSpPr>
        <dsp:cNvPr id="0" name=""/>
        <dsp:cNvSpPr/>
      </dsp:nvSpPr>
      <dsp:spPr>
        <a:xfrm rot="1800000">
          <a:off x="4820964" y="3881918"/>
          <a:ext cx="552212" cy="40605"/>
        </a:xfrm>
        <a:custGeom>
          <a:avLst/>
          <a:gdLst/>
          <a:ahLst/>
          <a:cxnLst/>
          <a:rect l="0" t="0" r="0" b="0"/>
          <a:pathLst>
            <a:path>
              <a:moveTo>
                <a:pt x="0" y="20302"/>
              </a:moveTo>
              <a:lnTo>
                <a:pt x="552212" y="203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83265" y="3888415"/>
        <a:ext cx="27610" cy="27610"/>
      </dsp:txXfrm>
    </dsp:sp>
    <dsp:sp modelId="{2BF706AA-8A61-D642-B15A-9FBCD25A1AAB}">
      <dsp:nvSpPr>
        <dsp:cNvPr id="0" name=""/>
        <dsp:cNvSpPr/>
      </dsp:nvSpPr>
      <dsp:spPr>
        <a:xfrm>
          <a:off x="5213360" y="3581883"/>
          <a:ext cx="1833562" cy="18335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Educational</a:t>
          </a:r>
        </a:p>
      </dsp:txBody>
      <dsp:txXfrm>
        <a:off x="5481879" y="3850402"/>
        <a:ext cx="1296524" cy="1296524"/>
      </dsp:txXfrm>
    </dsp:sp>
    <dsp:sp modelId="{AB238DB4-A1FE-D146-AF53-9BA962434C9B}">
      <dsp:nvSpPr>
        <dsp:cNvPr id="0" name=""/>
        <dsp:cNvSpPr/>
      </dsp:nvSpPr>
      <dsp:spPr>
        <a:xfrm rot="9000000">
          <a:off x="2754823" y="3881918"/>
          <a:ext cx="552212" cy="40605"/>
        </a:xfrm>
        <a:custGeom>
          <a:avLst/>
          <a:gdLst/>
          <a:ahLst/>
          <a:cxnLst/>
          <a:rect l="0" t="0" r="0" b="0"/>
          <a:pathLst>
            <a:path>
              <a:moveTo>
                <a:pt x="0" y="20302"/>
              </a:moveTo>
              <a:lnTo>
                <a:pt x="552212" y="203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17123" y="3888415"/>
        <a:ext cx="27610" cy="27610"/>
      </dsp:txXfrm>
    </dsp:sp>
    <dsp:sp modelId="{B455841A-5141-C041-8FB2-88CEA7B4E3D6}">
      <dsp:nvSpPr>
        <dsp:cNvPr id="0" name=""/>
        <dsp:cNvSpPr/>
      </dsp:nvSpPr>
      <dsp:spPr>
        <a:xfrm>
          <a:off x="1081077" y="3581883"/>
          <a:ext cx="1833562" cy="18335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Medical</a:t>
          </a:r>
        </a:p>
      </dsp:txBody>
      <dsp:txXfrm>
        <a:off x="1349596" y="3850402"/>
        <a:ext cx="1296524" cy="12965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F8773-B539-7240-B21E-8D59D78C6AC0}">
      <dsp:nvSpPr>
        <dsp:cNvPr id="0" name=""/>
        <dsp:cNvSpPr/>
      </dsp:nvSpPr>
      <dsp:spPr>
        <a:xfrm>
          <a:off x="1783151" y="657495"/>
          <a:ext cx="4398253" cy="4398253"/>
        </a:xfrm>
        <a:prstGeom prst="blockArc">
          <a:avLst>
            <a:gd name="adj1" fmla="val 9000000"/>
            <a:gd name="adj2" fmla="val 1620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DBD084-07AE-BC4D-B337-2451BA8C7142}">
      <dsp:nvSpPr>
        <dsp:cNvPr id="0" name=""/>
        <dsp:cNvSpPr/>
      </dsp:nvSpPr>
      <dsp:spPr>
        <a:xfrm>
          <a:off x="1783151" y="657495"/>
          <a:ext cx="4398253" cy="4398253"/>
        </a:xfrm>
        <a:prstGeom prst="blockArc">
          <a:avLst>
            <a:gd name="adj1" fmla="val 1800000"/>
            <a:gd name="adj2" fmla="val 900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CE00414-99F1-5A45-ACF3-C17B0EED0733}">
      <dsp:nvSpPr>
        <dsp:cNvPr id="0" name=""/>
        <dsp:cNvSpPr/>
      </dsp:nvSpPr>
      <dsp:spPr>
        <a:xfrm>
          <a:off x="1783151" y="657495"/>
          <a:ext cx="4398253" cy="4398253"/>
        </a:xfrm>
        <a:prstGeom prst="blockArc">
          <a:avLst>
            <a:gd name="adj1" fmla="val 16200000"/>
            <a:gd name="adj2" fmla="val 180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11914A-2454-8348-9874-3B37B8D3E819}">
      <dsp:nvSpPr>
        <dsp:cNvPr id="0" name=""/>
        <dsp:cNvSpPr/>
      </dsp:nvSpPr>
      <dsp:spPr>
        <a:xfrm>
          <a:off x="2971152" y="1845497"/>
          <a:ext cx="2022250" cy="20222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Place</a:t>
          </a:r>
        </a:p>
      </dsp:txBody>
      <dsp:txXfrm>
        <a:off x="3267304" y="2141649"/>
        <a:ext cx="1429946" cy="1429946"/>
      </dsp:txXfrm>
    </dsp:sp>
    <dsp:sp modelId="{7967F5AB-7F95-B24F-B503-9A2D08A209E6}">
      <dsp:nvSpPr>
        <dsp:cNvPr id="0" name=""/>
        <dsp:cNvSpPr/>
      </dsp:nvSpPr>
      <dsp:spPr>
        <a:xfrm>
          <a:off x="3274490" y="668"/>
          <a:ext cx="1415575" cy="14155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Who am I?</a:t>
          </a:r>
        </a:p>
      </dsp:txBody>
      <dsp:txXfrm>
        <a:off x="3481796" y="207974"/>
        <a:ext cx="1000963" cy="1000963"/>
      </dsp:txXfrm>
    </dsp:sp>
    <dsp:sp modelId="{4BAFD0B7-B583-3B47-B4A6-19A4A1D23219}">
      <dsp:nvSpPr>
        <dsp:cNvPr id="0" name=""/>
        <dsp:cNvSpPr/>
      </dsp:nvSpPr>
      <dsp:spPr>
        <a:xfrm>
          <a:off x="5134856" y="3222917"/>
          <a:ext cx="1415575" cy="14155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Who am I with?</a:t>
          </a:r>
        </a:p>
      </dsp:txBody>
      <dsp:txXfrm>
        <a:off x="5342162" y="3430223"/>
        <a:ext cx="1000963" cy="1000963"/>
      </dsp:txXfrm>
    </dsp:sp>
    <dsp:sp modelId="{E3E5B0DF-D41D-7F46-9AEB-81D4E638FA1C}">
      <dsp:nvSpPr>
        <dsp:cNvPr id="0" name=""/>
        <dsp:cNvSpPr/>
      </dsp:nvSpPr>
      <dsp:spPr>
        <a:xfrm>
          <a:off x="1414123" y="3222917"/>
          <a:ext cx="1415575" cy="14155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Where I am?</a:t>
          </a:r>
        </a:p>
      </dsp:txBody>
      <dsp:txXfrm>
        <a:off x="1621429" y="3430223"/>
        <a:ext cx="1000963" cy="10009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F8773-B539-7240-B21E-8D59D78C6AC0}">
      <dsp:nvSpPr>
        <dsp:cNvPr id="0" name=""/>
        <dsp:cNvSpPr/>
      </dsp:nvSpPr>
      <dsp:spPr>
        <a:xfrm>
          <a:off x="1783151" y="657495"/>
          <a:ext cx="4398253" cy="4398253"/>
        </a:xfrm>
        <a:prstGeom prst="blockArc">
          <a:avLst>
            <a:gd name="adj1" fmla="val 9000000"/>
            <a:gd name="adj2" fmla="val 1620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DBD084-07AE-BC4D-B337-2451BA8C7142}">
      <dsp:nvSpPr>
        <dsp:cNvPr id="0" name=""/>
        <dsp:cNvSpPr/>
      </dsp:nvSpPr>
      <dsp:spPr>
        <a:xfrm>
          <a:off x="1783151" y="657495"/>
          <a:ext cx="4398253" cy="4398253"/>
        </a:xfrm>
        <a:prstGeom prst="blockArc">
          <a:avLst>
            <a:gd name="adj1" fmla="val 1800000"/>
            <a:gd name="adj2" fmla="val 900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CE00414-99F1-5A45-ACF3-C17B0EED0733}">
      <dsp:nvSpPr>
        <dsp:cNvPr id="0" name=""/>
        <dsp:cNvSpPr/>
      </dsp:nvSpPr>
      <dsp:spPr>
        <a:xfrm>
          <a:off x="1783151" y="657495"/>
          <a:ext cx="4398253" cy="4398253"/>
        </a:xfrm>
        <a:prstGeom prst="blockArc">
          <a:avLst>
            <a:gd name="adj1" fmla="val 16200000"/>
            <a:gd name="adj2" fmla="val 180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11914A-2454-8348-9874-3B37B8D3E819}">
      <dsp:nvSpPr>
        <dsp:cNvPr id="0" name=""/>
        <dsp:cNvSpPr/>
      </dsp:nvSpPr>
      <dsp:spPr>
        <a:xfrm>
          <a:off x="2971152" y="1845497"/>
          <a:ext cx="2022250" cy="2022250"/>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Place</a:t>
          </a:r>
        </a:p>
      </dsp:txBody>
      <dsp:txXfrm>
        <a:off x="3267304" y="2141649"/>
        <a:ext cx="1429946" cy="1429946"/>
      </dsp:txXfrm>
    </dsp:sp>
    <dsp:sp modelId="{7967F5AB-7F95-B24F-B503-9A2D08A209E6}">
      <dsp:nvSpPr>
        <dsp:cNvPr id="0" name=""/>
        <dsp:cNvSpPr/>
      </dsp:nvSpPr>
      <dsp:spPr>
        <a:xfrm>
          <a:off x="3274490" y="668"/>
          <a:ext cx="1415575" cy="14155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Who am I?</a:t>
          </a:r>
        </a:p>
      </dsp:txBody>
      <dsp:txXfrm>
        <a:off x="3481796" y="207974"/>
        <a:ext cx="1000963" cy="1000963"/>
      </dsp:txXfrm>
    </dsp:sp>
    <dsp:sp modelId="{4BAFD0B7-B583-3B47-B4A6-19A4A1D23219}">
      <dsp:nvSpPr>
        <dsp:cNvPr id="0" name=""/>
        <dsp:cNvSpPr/>
      </dsp:nvSpPr>
      <dsp:spPr>
        <a:xfrm>
          <a:off x="5134856" y="3222917"/>
          <a:ext cx="1415575" cy="14155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Who am I with?</a:t>
          </a:r>
        </a:p>
      </dsp:txBody>
      <dsp:txXfrm>
        <a:off x="5342162" y="3430223"/>
        <a:ext cx="1000963" cy="1000963"/>
      </dsp:txXfrm>
    </dsp:sp>
    <dsp:sp modelId="{E3E5B0DF-D41D-7F46-9AEB-81D4E638FA1C}">
      <dsp:nvSpPr>
        <dsp:cNvPr id="0" name=""/>
        <dsp:cNvSpPr/>
      </dsp:nvSpPr>
      <dsp:spPr>
        <a:xfrm>
          <a:off x="1414123" y="3222917"/>
          <a:ext cx="1415575" cy="14155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Where I am?</a:t>
          </a:r>
        </a:p>
      </dsp:txBody>
      <dsp:txXfrm>
        <a:off x="1621429" y="3430223"/>
        <a:ext cx="1000963" cy="10009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F8773-B539-7240-B21E-8D59D78C6AC0}">
      <dsp:nvSpPr>
        <dsp:cNvPr id="0" name=""/>
        <dsp:cNvSpPr/>
      </dsp:nvSpPr>
      <dsp:spPr>
        <a:xfrm>
          <a:off x="1621797" y="543726"/>
          <a:ext cx="3634283" cy="3634283"/>
        </a:xfrm>
        <a:prstGeom prst="blockArc">
          <a:avLst>
            <a:gd name="adj1" fmla="val 9000000"/>
            <a:gd name="adj2" fmla="val 1620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DBD084-07AE-BC4D-B337-2451BA8C7142}">
      <dsp:nvSpPr>
        <dsp:cNvPr id="0" name=""/>
        <dsp:cNvSpPr/>
      </dsp:nvSpPr>
      <dsp:spPr>
        <a:xfrm>
          <a:off x="1621797" y="543726"/>
          <a:ext cx="3634283" cy="3634283"/>
        </a:xfrm>
        <a:prstGeom prst="blockArc">
          <a:avLst>
            <a:gd name="adj1" fmla="val 1800000"/>
            <a:gd name="adj2" fmla="val 900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CE00414-99F1-5A45-ACF3-C17B0EED0733}">
      <dsp:nvSpPr>
        <dsp:cNvPr id="0" name=""/>
        <dsp:cNvSpPr/>
      </dsp:nvSpPr>
      <dsp:spPr>
        <a:xfrm>
          <a:off x="1621797" y="543726"/>
          <a:ext cx="3634283" cy="3634283"/>
        </a:xfrm>
        <a:prstGeom prst="blockArc">
          <a:avLst>
            <a:gd name="adj1" fmla="val 16200000"/>
            <a:gd name="adj2" fmla="val 180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11914A-2454-8348-9874-3B37B8D3E819}">
      <dsp:nvSpPr>
        <dsp:cNvPr id="0" name=""/>
        <dsp:cNvSpPr/>
      </dsp:nvSpPr>
      <dsp:spPr>
        <a:xfrm>
          <a:off x="2602712" y="1524641"/>
          <a:ext cx="1672452" cy="16724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dirty="0"/>
            <a:t>Place</a:t>
          </a:r>
        </a:p>
      </dsp:txBody>
      <dsp:txXfrm>
        <a:off x="2847637" y="1769566"/>
        <a:ext cx="1182602" cy="1182602"/>
      </dsp:txXfrm>
    </dsp:sp>
    <dsp:sp modelId="{7967F5AB-7F95-B24F-B503-9A2D08A209E6}">
      <dsp:nvSpPr>
        <dsp:cNvPr id="0" name=""/>
        <dsp:cNvSpPr/>
      </dsp:nvSpPr>
      <dsp:spPr>
        <a:xfrm>
          <a:off x="2853580" y="513"/>
          <a:ext cx="1170716" cy="11707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Who am I?</a:t>
          </a:r>
        </a:p>
      </dsp:txBody>
      <dsp:txXfrm>
        <a:off x="3025027" y="171960"/>
        <a:ext cx="827822" cy="827822"/>
      </dsp:txXfrm>
    </dsp:sp>
    <dsp:sp modelId="{4BAFD0B7-B583-3B47-B4A6-19A4A1D23219}">
      <dsp:nvSpPr>
        <dsp:cNvPr id="0" name=""/>
        <dsp:cNvSpPr/>
      </dsp:nvSpPr>
      <dsp:spPr>
        <a:xfrm>
          <a:off x="4390772" y="2663007"/>
          <a:ext cx="1170716" cy="11707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Who am I with?</a:t>
          </a:r>
        </a:p>
      </dsp:txBody>
      <dsp:txXfrm>
        <a:off x="4562219" y="2834454"/>
        <a:ext cx="827822" cy="827822"/>
      </dsp:txXfrm>
    </dsp:sp>
    <dsp:sp modelId="{E3E5B0DF-D41D-7F46-9AEB-81D4E638FA1C}">
      <dsp:nvSpPr>
        <dsp:cNvPr id="0" name=""/>
        <dsp:cNvSpPr/>
      </dsp:nvSpPr>
      <dsp:spPr>
        <a:xfrm>
          <a:off x="1316388" y="2663007"/>
          <a:ext cx="1170716" cy="1170716"/>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Where I am?</a:t>
          </a:r>
        </a:p>
      </dsp:txBody>
      <dsp:txXfrm>
        <a:off x="1487835" y="2834454"/>
        <a:ext cx="827822" cy="8278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CDA1A2-BF1D-E04B-A206-EC6621F91887}">
      <dsp:nvSpPr>
        <dsp:cNvPr id="0" name=""/>
        <dsp:cNvSpPr/>
      </dsp:nvSpPr>
      <dsp:spPr>
        <a:xfrm>
          <a:off x="0" y="0"/>
          <a:ext cx="11417804" cy="5419708"/>
        </a:xfrm>
        <a:prstGeom prst="roundRect">
          <a:avLst>
            <a:gd name="adj" fmla="val 85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4206296" numCol="1" spcCol="1270" anchor="t" anchorCtr="0">
          <a:noAutofit/>
        </a:bodyPr>
        <a:lstStyle/>
        <a:p>
          <a:pPr marL="0" lvl="0" indent="0" algn="l" defTabSz="1244600">
            <a:lnSpc>
              <a:spcPct val="90000"/>
            </a:lnSpc>
            <a:spcBef>
              <a:spcPct val="0"/>
            </a:spcBef>
            <a:spcAft>
              <a:spcPct val="35000"/>
            </a:spcAft>
            <a:buNone/>
          </a:pPr>
          <a:r>
            <a:rPr lang="en-US" sz="2800" b="1" kern="1200" dirty="0"/>
            <a:t>1. Guiding conditions of inclusion describe that all students...</a:t>
          </a:r>
        </a:p>
      </dsp:txBody>
      <dsp:txXfrm>
        <a:off x="134927" y="134927"/>
        <a:ext cx="11147950" cy="5149854"/>
      </dsp:txXfrm>
    </dsp:sp>
    <dsp:sp modelId="{EA7C2F6B-0339-0C43-8010-A01CFE015AFC}">
      <dsp:nvSpPr>
        <dsp:cNvPr id="0" name=""/>
        <dsp:cNvSpPr/>
      </dsp:nvSpPr>
      <dsp:spPr>
        <a:xfrm>
          <a:off x="241960" y="784290"/>
          <a:ext cx="1712670" cy="684476"/>
        </a:xfrm>
        <a:prstGeom prst="roundRect">
          <a:avLst>
            <a:gd name="adj" fmla="val 10500"/>
          </a:avLst>
        </a:prstGeom>
        <a:solidFill>
          <a:schemeClr val="accent4">
            <a:lumMod val="40000"/>
            <a:lumOff val="60000"/>
            <a:alpha val="9000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are</a:t>
          </a:r>
          <a:r>
            <a:rPr lang="en-US" sz="1600" kern="1200" baseline="0" dirty="0"/>
            <a:t> presumed competent</a:t>
          </a:r>
          <a:endParaRPr lang="en-US" sz="1600" kern="1200" dirty="0"/>
        </a:p>
      </dsp:txBody>
      <dsp:txXfrm>
        <a:off x="263010" y="805340"/>
        <a:ext cx="1670570" cy="642376"/>
      </dsp:txXfrm>
    </dsp:sp>
    <dsp:sp modelId="{E17B2818-5EA6-4D44-8506-CDE09B10F4CA}">
      <dsp:nvSpPr>
        <dsp:cNvPr id="0" name=""/>
        <dsp:cNvSpPr/>
      </dsp:nvSpPr>
      <dsp:spPr>
        <a:xfrm>
          <a:off x="241960" y="1641688"/>
          <a:ext cx="1712670" cy="684476"/>
        </a:xfrm>
        <a:prstGeom prst="roundRect">
          <a:avLst>
            <a:gd name="adj" fmla="val 10500"/>
          </a:avLst>
        </a:prstGeom>
        <a:solidFill>
          <a:schemeClr val="accent4">
            <a:lumMod val="40000"/>
            <a:lumOff val="60000"/>
            <a:alpha val="90000"/>
          </a:schemeClr>
        </a:solidFill>
        <a:ln w="6350" cap="flat" cmpd="sng" algn="ctr">
          <a:solidFill>
            <a:schemeClr val="accent5">
              <a:hueOff val="-844818"/>
              <a:satOff val="-2177"/>
              <a:lumOff val="-147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are enrolled in and attending curricular classes</a:t>
          </a:r>
        </a:p>
      </dsp:txBody>
      <dsp:txXfrm>
        <a:off x="263010" y="1662738"/>
        <a:ext cx="1670570" cy="642376"/>
      </dsp:txXfrm>
    </dsp:sp>
    <dsp:sp modelId="{C9389114-555C-004C-B993-42E48B691DCE}">
      <dsp:nvSpPr>
        <dsp:cNvPr id="0" name=""/>
        <dsp:cNvSpPr/>
      </dsp:nvSpPr>
      <dsp:spPr>
        <a:xfrm>
          <a:off x="241960" y="2485561"/>
          <a:ext cx="1712670" cy="930969"/>
        </a:xfrm>
        <a:prstGeom prst="roundRect">
          <a:avLst>
            <a:gd name="adj" fmla="val 10500"/>
          </a:avLst>
        </a:prstGeom>
        <a:solidFill>
          <a:schemeClr val="accent4">
            <a:lumMod val="40000"/>
            <a:lumOff val="60000"/>
            <a:alpha val="90000"/>
          </a:schemeClr>
        </a:solidFill>
        <a:ln w="6350" cap="flat" cmpd="sng" algn="ctr">
          <a:solidFill>
            <a:schemeClr val="accent5">
              <a:hueOff val="-1689636"/>
              <a:satOff val="-4355"/>
              <a:lumOff val="-294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are in proximity to and participating in learning with peers</a:t>
          </a:r>
        </a:p>
      </dsp:txBody>
      <dsp:txXfrm>
        <a:off x="270591" y="2514192"/>
        <a:ext cx="1655408" cy="873707"/>
      </dsp:txXfrm>
    </dsp:sp>
    <dsp:sp modelId="{EEBF3A5F-9A44-CC4D-8EB0-4312EAA44D1C}">
      <dsp:nvSpPr>
        <dsp:cNvPr id="0" name=""/>
        <dsp:cNvSpPr/>
      </dsp:nvSpPr>
      <dsp:spPr>
        <a:xfrm>
          <a:off x="241960" y="3555927"/>
          <a:ext cx="1712670" cy="684476"/>
        </a:xfrm>
        <a:prstGeom prst="roundRect">
          <a:avLst>
            <a:gd name="adj" fmla="val 10500"/>
          </a:avLst>
        </a:prstGeom>
        <a:solidFill>
          <a:schemeClr val="lt1">
            <a:alpha val="90000"/>
            <a:hueOff val="0"/>
            <a:satOff val="0"/>
            <a:lumOff val="0"/>
            <a:alphaOff val="0"/>
          </a:schemeClr>
        </a:solidFill>
        <a:ln w="6350" cap="flat" cmpd="sng" algn="ctr">
          <a:solidFill>
            <a:schemeClr val="accent5">
              <a:hueOff val="-2534453"/>
              <a:satOff val="-6532"/>
              <a:lumOff val="-441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have purposeful roles and responsibilities</a:t>
          </a:r>
        </a:p>
      </dsp:txBody>
      <dsp:txXfrm>
        <a:off x="263010" y="3576977"/>
        <a:ext cx="1670570" cy="642376"/>
      </dsp:txXfrm>
    </dsp:sp>
    <dsp:sp modelId="{F27BB5C2-D15B-4F47-8A5D-0E0067923104}">
      <dsp:nvSpPr>
        <dsp:cNvPr id="0" name=""/>
        <dsp:cNvSpPr/>
      </dsp:nvSpPr>
      <dsp:spPr>
        <a:xfrm>
          <a:off x="256877" y="4405776"/>
          <a:ext cx="1712670" cy="684476"/>
        </a:xfrm>
        <a:prstGeom prst="roundRect">
          <a:avLst>
            <a:gd name="adj" fmla="val 10500"/>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are planned for</a:t>
          </a:r>
        </a:p>
      </dsp:txBody>
      <dsp:txXfrm>
        <a:off x="277927" y="4426826"/>
        <a:ext cx="1670570" cy="642376"/>
      </dsp:txXfrm>
    </dsp:sp>
    <dsp:sp modelId="{4858D153-3B77-104C-B330-D0A17523BFE3}">
      <dsp:nvSpPr>
        <dsp:cNvPr id="0" name=""/>
        <dsp:cNvSpPr/>
      </dsp:nvSpPr>
      <dsp:spPr>
        <a:xfrm>
          <a:off x="2269314" y="1033326"/>
          <a:ext cx="8848798" cy="3793795"/>
        </a:xfrm>
        <a:prstGeom prst="roundRect">
          <a:avLst>
            <a:gd name="adj" fmla="val 10500"/>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2409060" numCol="1" spcCol="1270" anchor="t" anchorCtr="0">
          <a:noAutofit/>
        </a:bodyPr>
        <a:lstStyle/>
        <a:p>
          <a:pPr marL="0" lvl="0" indent="0" algn="l" defTabSz="1244600">
            <a:lnSpc>
              <a:spcPct val="90000"/>
            </a:lnSpc>
            <a:spcBef>
              <a:spcPct val="0"/>
            </a:spcBef>
            <a:spcAft>
              <a:spcPct val="35000"/>
            </a:spcAft>
            <a:buNone/>
          </a:pPr>
          <a:r>
            <a:rPr lang="en-US" sz="2800" b="1" kern="1200"/>
            <a:t>2. Teacher professional development that...</a:t>
          </a:r>
          <a:endParaRPr lang="en-US" sz="2800" b="1" kern="1200" dirty="0"/>
        </a:p>
      </dsp:txBody>
      <dsp:txXfrm>
        <a:off x="2385986" y="1149998"/>
        <a:ext cx="8615454" cy="3560451"/>
      </dsp:txXfrm>
    </dsp:sp>
    <dsp:sp modelId="{8FA24B52-49BB-7E40-9450-C59D76C51E1D}">
      <dsp:nvSpPr>
        <dsp:cNvPr id="0" name=""/>
        <dsp:cNvSpPr/>
      </dsp:nvSpPr>
      <dsp:spPr>
        <a:xfrm>
          <a:off x="2480959" y="1969829"/>
          <a:ext cx="2741959" cy="1049175"/>
        </a:xfrm>
        <a:prstGeom prst="roundRect">
          <a:avLst>
            <a:gd name="adj" fmla="val 10500"/>
          </a:avLst>
        </a:prstGeom>
        <a:solidFill>
          <a:schemeClr val="lt1">
            <a:alpha val="90000"/>
            <a:hueOff val="0"/>
            <a:satOff val="0"/>
            <a:lumOff val="0"/>
            <a:alphaOff val="0"/>
          </a:schemeClr>
        </a:solidFill>
        <a:ln w="6350" cap="flat" cmpd="sng" algn="ctr">
          <a:solidFill>
            <a:schemeClr val="accent5">
              <a:hueOff val="-4224089"/>
              <a:satOff val="-10887"/>
              <a:lumOff val="-735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supports collaboration and the changing roles of educators &amp; support staff</a:t>
          </a:r>
        </a:p>
      </dsp:txBody>
      <dsp:txXfrm>
        <a:off x="2513225" y="2002095"/>
        <a:ext cx="2677427" cy="984643"/>
      </dsp:txXfrm>
    </dsp:sp>
    <dsp:sp modelId="{AF572F72-2997-F04E-8417-DF232D84EA85}">
      <dsp:nvSpPr>
        <dsp:cNvPr id="0" name=""/>
        <dsp:cNvSpPr/>
      </dsp:nvSpPr>
      <dsp:spPr>
        <a:xfrm>
          <a:off x="2480959" y="3101376"/>
          <a:ext cx="2741959" cy="1049175"/>
        </a:xfrm>
        <a:prstGeom prst="roundRect">
          <a:avLst>
            <a:gd name="adj" fmla="val 10500"/>
          </a:avLst>
        </a:prstGeom>
        <a:solidFill>
          <a:schemeClr val="lt1">
            <a:alpha val="90000"/>
            <a:hueOff val="0"/>
            <a:satOff val="0"/>
            <a:lumOff val="0"/>
            <a:alphaOff val="0"/>
          </a:schemeClr>
        </a:solidFill>
        <a:ln w="6350" cap="flat" cmpd="sng" algn="ctr">
          <a:solidFill>
            <a:schemeClr val="accent5">
              <a:hueOff val="-5068907"/>
              <a:satOff val="-13064"/>
              <a:lumOff val="-882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is situated, ongoing and inquiry based</a:t>
          </a:r>
        </a:p>
      </dsp:txBody>
      <dsp:txXfrm>
        <a:off x="2513225" y="3133642"/>
        <a:ext cx="2677427" cy="984643"/>
      </dsp:txXfrm>
    </dsp:sp>
    <dsp:sp modelId="{E5FE8DA5-CB2F-D646-980B-DB7400B9E7F2}">
      <dsp:nvSpPr>
        <dsp:cNvPr id="0" name=""/>
        <dsp:cNvSpPr/>
      </dsp:nvSpPr>
      <dsp:spPr>
        <a:xfrm>
          <a:off x="5436547" y="1914414"/>
          <a:ext cx="5338315" cy="2167883"/>
        </a:xfrm>
        <a:prstGeom prst="roundRect">
          <a:avLst>
            <a:gd name="adj" fmla="val 105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223650" numCol="1" spcCol="1270" anchor="t" anchorCtr="0">
          <a:noAutofit/>
        </a:bodyPr>
        <a:lstStyle/>
        <a:p>
          <a:pPr marL="0" lvl="0" indent="0" algn="l" defTabSz="1244600">
            <a:lnSpc>
              <a:spcPct val="90000"/>
            </a:lnSpc>
            <a:spcBef>
              <a:spcPct val="0"/>
            </a:spcBef>
            <a:spcAft>
              <a:spcPct val="35000"/>
            </a:spcAft>
            <a:buNone/>
          </a:pPr>
          <a:r>
            <a:rPr lang="en-US" sz="2800" b="1" kern="1200"/>
            <a:t>3. Systems frameworks that ...</a:t>
          </a:r>
          <a:endParaRPr lang="en-US" sz="2800" b="1" kern="1200" dirty="0"/>
        </a:p>
      </dsp:txBody>
      <dsp:txXfrm>
        <a:off x="5503217" y="1981084"/>
        <a:ext cx="5204975" cy="2034543"/>
      </dsp:txXfrm>
    </dsp:sp>
    <dsp:sp modelId="{86FFA7FD-7971-E84F-B9AD-730B3AF75B7E}">
      <dsp:nvSpPr>
        <dsp:cNvPr id="0" name=""/>
        <dsp:cNvSpPr/>
      </dsp:nvSpPr>
      <dsp:spPr>
        <a:xfrm>
          <a:off x="5650139" y="2569794"/>
          <a:ext cx="2287794" cy="975547"/>
        </a:xfrm>
        <a:prstGeom prst="roundRect">
          <a:avLst>
            <a:gd name="adj" fmla="val 10500"/>
          </a:avLst>
        </a:prstGeom>
        <a:solidFill>
          <a:schemeClr val="lt1">
            <a:alpha val="90000"/>
            <a:hueOff val="0"/>
            <a:satOff val="0"/>
            <a:lumOff val="0"/>
            <a:alphaOff val="0"/>
          </a:schemeClr>
        </a:solidFill>
        <a:ln w="6350" cap="flat" cmpd="sng" algn="ctr">
          <a:solidFill>
            <a:schemeClr val="accent5">
              <a:hueOff val="-5913725"/>
              <a:satOff val="-15242"/>
              <a:lumOff val="-1029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support Universal Design for Learning</a:t>
          </a:r>
        </a:p>
      </dsp:txBody>
      <dsp:txXfrm>
        <a:off x="5680140" y="2599795"/>
        <a:ext cx="2227792" cy="915545"/>
      </dsp:txXfrm>
    </dsp:sp>
    <dsp:sp modelId="{827A2921-8D48-BD46-8AD7-1D495607CC0D}">
      <dsp:nvSpPr>
        <dsp:cNvPr id="0" name=""/>
        <dsp:cNvSpPr/>
      </dsp:nvSpPr>
      <dsp:spPr>
        <a:xfrm>
          <a:off x="8109200" y="2583969"/>
          <a:ext cx="2287794" cy="975547"/>
        </a:xfrm>
        <a:prstGeom prst="roundRect">
          <a:avLst>
            <a:gd name="adj" fmla="val 105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move away from a medical &amp; deficit-based model of special education (IEPS)</a:t>
          </a:r>
        </a:p>
      </dsp:txBody>
      <dsp:txXfrm>
        <a:off x="8139201" y="2613970"/>
        <a:ext cx="2227792" cy="915545"/>
      </dsp:txXfrm>
    </dsp:sp>
  </dsp:spTree>
</dsp:drawing>
</file>

<file path=ppt/diagrams/layout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2B7D28-C049-2241-9330-8E70C9951F1E}" type="datetimeFigureOut">
              <a:rPr lang="en-US" smtClean="0"/>
              <a:t>2/23/21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F9D492-5708-8340-ADA1-D805A5B7F944}" type="slidenum">
              <a:rPr lang="en-US" smtClean="0"/>
              <a:t>‹#›</a:t>
            </a:fld>
            <a:endParaRPr lang="en-US"/>
          </a:p>
        </p:txBody>
      </p:sp>
    </p:spTree>
    <p:extLst>
      <p:ext uri="{BB962C8B-B14F-4D97-AF65-F5344CB8AC3E}">
        <p14:creationId xmlns:p14="http://schemas.microsoft.com/office/powerpoint/2010/main" val="2632135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17:29</a:t>
            </a:r>
          </a:p>
        </p:txBody>
      </p:sp>
      <p:sp>
        <p:nvSpPr>
          <p:cNvPr id="4" name="Slide Number Placeholder 3"/>
          <p:cNvSpPr>
            <a:spLocks noGrp="1"/>
          </p:cNvSpPr>
          <p:nvPr>
            <p:ph type="sldNum" sz="quarter" idx="5"/>
          </p:nvPr>
        </p:nvSpPr>
        <p:spPr/>
        <p:txBody>
          <a:bodyPr/>
          <a:lstStyle/>
          <a:p>
            <a:fld id="{46EEB28A-3189-8740-9339-4F46E9893890}" type="slidenum">
              <a:rPr lang="en-US" smtClean="0"/>
              <a:t>33</a:t>
            </a:fld>
            <a:endParaRPr lang="en-US"/>
          </a:p>
        </p:txBody>
      </p:sp>
    </p:spTree>
    <p:extLst>
      <p:ext uri="{BB962C8B-B14F-4D97-AF65-F5344CB8AC3E}">
        <p14:creationId xmlns:p14="http://schemas.microsoft.com/office/powerpoint/2010/main" val="1191382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2E252A-89DB-564E-BBEA-A8B99745CD27}" type="datetimeFigureOut">
              <a:rPr lang="en-US" smtClean="0"/>
              <a:t>2/23/21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03613-0126-B94B-A70E-C5292069471D}" type="slidenum">
              <a:rPr lang="en-US" smtClean="0"/>
              <a:t>‹#›</a:t>
            </a:fld>
            <a:endParaRPr lang="en-US"/>
          </a:p>
        </p:txBody>
      </p:sp>
    </p:spTree>
    <p:extLst>
      <p:ext uri="{BB962C8B-B14F-4D97-AF65-F5344CB8AC3E}">
        <p14:creationId xmlns:p14="http://schemas.microsoft.com/office/powerpoint/2010/main" val="2729526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2E252A-89DB-564E-BBEA-A8B99745CD27}" type="datetimeFigureOut">
              <a:rPr lang="en-US" smtClean="0"/>
              <a:t>2/23/21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03613-0126-B94B-A70E-C5292069471D}" type="slidenum">
              <a:rPr lang="en-US" smtClean="0"/>
              <a:t>‹#›</a:t>
            </a:fld>
            <a:endParaRPr lang="en-US"/>
          </a:p>
        </p:txBody>
      </p:sp>
    </p:spTree>
    <p:extLst>
      <p:ext uri="{BB962C8B-B14F-4D97-AF65-F5344CB8AC3E}">
        <p14:creationId xmlns:p14="http://schemas.microsoft.com/office/powerpoint/2010/main" val="23922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2E252A-89DB-564E-BBEA-A8B99745CD27}" type="datetimeFigureOut">
              <a:rPr lang="en-US" smtClean="0"/>
              <a:t>2/23/21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03613-0126-B94B-A70E-C5292069471D}" type="slidenum">
              <a:rPr lang="en-US" smtClean="0"/>
              <a:t>‹#›</a:t>
            </a:fld>
            <a:endParaRPr lang="en-US"/>
          </a:p>
        </p:txBody>
      </p:sp>
    </p:spTree>
    <p:extLst>
      <p:ext uri="{BB962C8B-B14F-4D97-AF65-F5344CB8AC3E}">
        <p14:creationId xmlns:p14="http://schemas.microsoft.com/office/powerpoint/2010/main" val="189569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2E252A-89DB-564E-BBEA-A8B99745CD27}" type="datetimeFigureOut">
              <a:rPr lang="en-US" smtClean="0"/>
              <a:t>2/23/21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03613-0126-B94B-A70E-C5292069471D}" type="slidenum">
              <a:rPr lang="en-US" smtClean="0"/>
              <a:t>‹#›</a:t>
            </a:fld>
            <a:endParaRPr lang="en-US"/>
          </a:p>
        </p:txBody>
      </p:sp>
    </p:spTree>
    <p:extLst>
      <p:ext uri="{BB962C8B-B14F-4D97-AF65-F5344CB8AC3E}">
        <p14:creationId xmlns:p14="http://schemas.microsoft.com/office/powerpoint/2010/main" val="161277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2E252A-89DB-564E-BBEA-A8B99745CD27}" type="datetimeFigureOut">
              <a:rPr lang="en-US" smtClean="0"/>
              <a:t>2/23/21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03613-0126-B94B-A70E-C5292069471D}" type="slidenum">
              <a:rPr lang="en-US" smtClean="0"/>
              <a:t>‹#›</a:t>
            </a:fld>
            <a:endParaRPr lang="en-US"/>
          </a:p>
        </p:txBody>
      </p:sp>
    </p:spTree>
    <p:extLst>
      <p:ext uri="{BB962C8B-B14F-4D97-AF65-F5344CB8AC3E}">
        <p14:creationId xmlns:p14="http://schemas.microsoft.com/office/powerpoint/2010/main" val="369257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2E252A-89DB-564E-BBEA-A8B99745CD27}" type="datetimeFigureOut">
              <a:rPr lang="en-US" smtClean="0"/>
              <a:t>2/23/21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303613-0126-B94B-A70E-C5292069471D}" type="slidenum">
              <a:rPr lang="en-US" smtClean="0"/>
              <a:t>‹#›</a:t>
            </a:fld>
            <a:endParaRPr lang="en-US"/>
          </a:p>
        </p:txBody>
      </p:sp>
    </p:spTree>
    <p:extLst>
      <p:ext uri="{BB962C8B-B14F-4D97-AF65-F5344CB8AC3E}">
        <p14:creationId xmlns:p14="http://schemas.microsoft.com/office/powerpoint/2010/main" val="3144084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2E252A-89DB-564E-BBEA-A8B99745CD27}" type="datetimeFigureOut">
              <a:rPr lang="en-US" smtClean="0"/>
              <a:t>2/23/21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303613-0126-B94B-A70E-C5292069471D}" type="slidenum">
              <a:rPr lang="en-US" smtClean="0"/>
              <a:t>‹#›</a:t>
            </a:fld>
            <a:endParaRPr lang="en-US"/>
          </a:p>
        </p:txBody>
      </p:sp>
    </p:spTree>
    <p:extLst>
      <p:ext uri="{BB962C8B-B14F-4D97-AF65-F5344CB8AC3E}">
        <p14:creationId xmlns:p14="http://schemas.microsoft.com/office/powerpoint/2010/main" val="1379546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2E252A-89DB-564E-BBEA-A8B99745CD27}" type="datetimeFigureOut">
              <a:rPr lang="en-US" smtClean="0"/>
              <a:t>2/23/21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303613-0126-B94B-A70E-C5292069471D}" type="slidenum">
              <a:rPr lang="en-US" smtClean="0"/>
              <a:t>‹#›</a:t>
            </a:fld>
            <a:endParaRPr lang="en-US"/>
          </a:p>
        </p:txBody>
      </p:sp>
    </p:spTree>
    <p:extLst>
      <p:ext uri="{BB962C8B-B14F-4D97-AF65-F5344CB8AC3E}">
        <p14:creationId xmlns:p14="http://schemas.microsoft.com/office/powerpoint/2010/main" val="3723799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2E252A-89DB-564E-BBEA-A8B99745CD27}" type="datetimeFigureOut">
              <a:rPr lang="en-US" smtClean="0"/>
              <a:t>2/23/21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303613-0126-B94B-A70E-C5292069471D}" type="slidenum">
              <a:rPr lang="en-US" smtClean="0"/>
              <a:t>‹#›</a:t>
            </a:fld>
            <a:endParaRPr lang="en-US"/>
          </a:p>
        </p:txBody>
      </p:sp>
    </p:spTree>
    <p:extLst>
      <p:ext uri="{BB962C8B-B14F-4D97-AF65-F5344CB8AC3E}">
        <p14:creationId xmlns:p14="http://schemas.microsoft.com/office/powerpoint/2010/main" val="116336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2E252A-89DB-564E-BBEA-A8B99745CD27}" type="datetimeFigureOut">
              <a:rPr lang="en-US" smtClean="0"/>
              <a:t>2/23/21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303613-0126-B94B-A70E-C5292069471D}" type="slidenum">
              <a:rPr lang="en-US" smtClean="0"/>
              <a:t>‹#›</a:t>
            </a:fld>
            <a:endParaRPr lang="en-US"/>
          </a:p>
        </p:txBody>
      </p:sp>
    </p:spTree>
    <p:extLst>
      <p:ext uri="{BB962C8B-B14F-4D97-AF65-F5344CB8AC3E}">
        <p14:creationId xmlns:p14="http://schemas.microsoft.com/office/powerpoint/2010/main" val="927043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2E252A-89DB-564E-BBEA-A8B99745CD27}" type="datetimeFigureOut">
              <a:rPr lang="en-US" smtClean="0"/>
              <a:t>2/23/21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303613-0126-B94B-A70E-C5292069471D}" type="slidenum">
              <a:rPr lang="en-US" smtClean="0"/>
              <a:t>‹#›</a:t>
            </a:fld>
            <a:endParaRPr lang="en-US"/>
          </a:p>
        </p:txBody>
      </p:sp>
    </p:spTree>
    <p:extLst>
      <p:ext uri="{BB962C8B-B14F-4D97-AF65-F5344CB8AC3E}">
        <p14:creationId xmlns:p14="http://schemas.microsoft.com/office/powerpoint/2010/main" val="3441247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2E252A-89DB-564E-BBEA-A8B99745CD27}" type="datetimeFigureOut">
              <a:rPr lang="en-US" smtClean="0"/>
              <a:t>2/23/21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303613-0126-B94B-A70E-C5292069471D}" type="slidenum">
              <a:rPr lang="en-US" smtClean="0"/>
              <a:t>‹#›</a:t>
            </a:fld>
            <a:endParaRPr lang="en-US"/>
          </a:p>
        </p:txBody>
      </p:sp>
    </p:spTree>
    <p:extLst>
      <p:ext uri="{BB962C8B-B14F-4D97-AF65-F5344CB8AC3E}">
        <p14:creationId xmlns:p14="http://schemas.microsoft.com/office/powerpoint/2010/main" val="42819570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padlet.com/fivemooreminutes/abn6w77y0fethhqp"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padlet.com/fivemooreminutes/abn6w77y0fethhqp"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padlet.com/fivemooreminutes/abn6w77y0fethhqp"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padlet.com/fivemooreminutes/abn6w77y0fethhqp"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padlet.com/fivemooreminutes/abn6w77y0fethhqp"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hyperlink" Target="https://vimeo.com/user126497787/review/515910987/58365674fc" TargetMode="External"/><Relationship Id="rId7" Type="http://schemas.openxmlformats.org/officeDocument/2006/relationships/image" Target="../media/image30.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hyperlink" Target="https://wordpress.com/page/blogsomemoore.com/4962" TargetMode="External"/><Relationship Id="rId4" Type="http://schemas.openxmlformats.org/officeDocument/2006/relationships/hyperlink" Target="https://podcasts.apple.com/ca/podcast/the-five-moore-minutes-podcast/id1439038183?i=1000509241169"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3" name="Picture 2" descr="Text, calendar&#10;&#10;Description automatically generated">
            <a:extLst>
              <a:ext uri="{FF2B5EF4-FFF2-40B4-BE49-F238E27FC236}">
                <a16:creationId xmlns:a16="http://schemas.microsoft.com/office/drawing/2014/main" id="{DF65B696-86E2-5645-AE7B-CFC86271F2A5}"/>
              </a:ext>
            </a:extLst>
          </p:cNvPr>
          <p:cNvPicPr>
            <a:picLocks noChangeAspect="1"/>
          </p:cNvPicPr>
          <p:nvPr/>
        </p:nvPicPr>
        <p:blipFill>
          <a:blip r:embed="rId2"/>
          <a:stretch>
            <a:fillRect/>
          </a:stretch>
        </p:blipFill>
        <p:spPr>
          <a:xfrm>
            <a:off x="1223384" y="668130"/>
            <a:ext cx="9329002" cy="5821516"/>
          </a:xfrm>
          <a:prstGeom prst="rect">
            <a:avLst/>
          </a:prstGeom>
        </p:spPr>
      </p:pic>
    </p:spTree>
    <p:extLst>
      <p:ext uri="{BB962C8B-B14F-4D97-AF65-F5344CB8AC3E}">
        <p14:creationId xmlns:p14="http://schemas.microsoft.com/office/powerpoint/2010/main" val="435394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F3533947-0470-4447-8F86-74183471C66B}"/>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13196F8A-62F8-EF4E-807A-1468984DD3AD}"/>
              </a:ext>
            </a:extLst>
          </p:cNvPr>
          <p:cNvSpPr>
            <a:spLocks noGrp="1"/>
          </p:cNvSpPr>
          <p:nvPr>
            <p:ph type="title"/>
          </p:nvPr>
        </p:nvSpPr>
        <p:spPr>
          <a:xfrm>
            <a:off x="361122" y="1181099"/>
            <a:ext cx="10515600" cy="1325563"/>
          </a:xfrm>
        </p:spPr>
        <p:txBody>
          <a:bodyPr>
            <a:normAutofit/>
          </a:bodyPr>
          <a:lstStyle/>
          <a:p>
            <a:r>
              <a:rPr lang="en-US" sz="4800" b="1" dirty="0"/>
              <a:t>Padlet</a:t>
            </a:r>
          </a:p>
        </p:txBody>
      </p:sp>
      <p:sp>
        <p:nvSpPr>
          <p:cNvPr id="8" name="Content Placeholder 2">
            <a:extLst>
              <a:ext uri="{FF2B5EF4-FFF2-40B4-BE49-F238E27FC236}">
                <a16:creationId xmlns:a16="http://schemas.microsoft.com/office/drawing/2014/main" id="{C828DCF8-14F8-234F-B001-6D6835CFECC4}"/>
              </a:ext>
            </a:extLst>
          </p:cNvPr>
          <p:cNvSpPr txBox="1">
            <a:spLocks/>
          </p:cNvSpPr>
          <p:nvPr/>
        </p:nvSpPr>
        <p:spPr>
          <a:xfrm>
            <a:off x="1073426" y="2923830"/>
            <a:ext cx="7868479" cy="10103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dirty="0"/>
          </a:p>
        </p:txBody>
      </p:sp>
      <p:sp>
        <p:nvSpPr>
          <p:cNvPr id="2" name="Rectangle 1">
            <a:extLst>
              <a:ext uri="{FF2B5EF4-FFF2-40B4-BE49-F238E27FC236}">
                <a16:creationId xmlns:a16="http://schemas.microsoft.com/office/drawing/2014/main" id="{29168060-6F3F-EA4A-A58E-FD51573647F0}"/>
              </a:ext>
            </a:extLst>
          </p:cNvPr>
          <p:cNvSpPr/>
          <p:nvPr/>
        </p:nvSpPr>
        <p:spPr>
          <a:xfrm>
            <a:off x="0" y="2506662"/>
            <a:ext cx="1245704" cy="3682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4CA00C4-BDDE-354D-89BD-DEB7587449D9}"/>
              </a:ext>
            </a:extLst>
          </p:cNvPr>
          <p:cNvSpPr txBox="1">
            <a:spLocks/>
          </p:cNvSpPr>
          <p:nvPr/>
        </p:nvSpPr>
        <p:spPr>
          <a:xfrm>
            <a:off x="6942482" y="-72232"/>
            <a:ext cx="30612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t>5 Minutes</a:t>
            </a:r>
          </a:p>
        </p:txBody>
      </p:sp>
      <p:sp>
        <p:nvSpPr>
          <p:cNvPr id="9" name="Content Placeholder 2">
            <a:extLst>
              <a:ext uri="{FF2B5EF4-FFF2-40B4-BE49-F238E27FC236}">
                <a16:creationId xmlns:a16="http://schemas.microsoft.com/office/drawing/2014/main" id="{91104B84-AE11-034C-B83F-FB9A7B50C3A9}"/>
              </a:ext>
            </a:extLst>
          </p:cNvPr>
          <p:cNvSpPr txBox="1">
            <a:spLocks/>
          </p:cNvSpPr>
          <p:nvPr/>
        </p:nvSpPr>
        <p:spPr>
          <a:xfrm>
            <a:off x="361122" y="2434430"/>
            <a:ext cx="8837742" cy="35113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US" dirty="0"/>
              <a:t>Open the link sent in the chat box</a:t>
            </a:r>
          </a:p>
          <a:p>
            <a:pPr marL="514350" indent="-514350">
              <a:buAutoNum type="arabicPeriod"/>
            </a:pPr>
            <a:r>
              <a:rPr lang="en-US" dirty="0"/>
              <a:t>As a team, click on the pink (+) button</a:t>
            </a:r>
          </a:p>
          <a:p>
            <a:pPr marL="514350" indent="-514350">
              <a:buAutoNum type="arabicPeriod"/>
            </a:pPr>
            <a:r>
              <a:rPr lang="en-US" dirty="0"/>
              <a:t>Add your team's name and your learning statements</a:t>
            </a:r>
          </a:p>
          <a:p>
            <a:pPr marL="514350" indent="-514350">
              <a:buAutoNum type="arabicPeriod"/>
            </a:pPr>
            <a:r>
              <a:rPr lang="en-US" dirty="0"/>
              <a:t>Add evidence (photo, reflection, website, voice recording etc.) that supports your learning</a:t>
            </a:r>
          </a:p>
          <a:p>
            <a:pPr lvl="1"/>
            <a:r>
              <a:rPr lang="en-US" dirty="0"/>
              <a:t>Link is not open to public</a:t>
            </a:r>
          </a:p>
          <a:p>
            <a:pPr marL="0" indent="0">
              <a:buNone/>
            </a:pPr>
            <a:endParaRPr lang="en-US" dirty="0"/>
          </a:p>
          <a:p>
            <a:pPr marL="742950" indent="-742950">
              <a:buAutoNum type="arabicPeriod"/>
            </a:pPr>
            <a:endParaRPr lang="en-US" dirty="0"/>
          </a:p>
          <a:p>
            <a:pPr marL="742950" indent="-742950">
              <a:buAutoNum type="arabicPeriod"/>
            </a:pPr>
            <a:endParaRPr lang="en-US" dirty="0"/>
          </a:p>
        </p:txBody>
      </p:sp>
    </p:spTree>
    <p:extLst>
      <p:ext uri="{BB962C8B-B14F-4D97-AF65-F5344CB8AC3E}">
        <p14:creationId xmlns:p14="http://schemas.microsoft.com/office/powerpoint/2010/main" val="1894968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EFACD-CD7E-554F-AB6E-C8B68FFC0BFC}"/>
              </a:ext>
            </a:extLst>
          </p:cNvPr>
          <p:cNvSpPr>
            <a:spLocks noGrp="1"/>
          </p:cNvSpPr>
          <p:nvPr>
            <p:ph type="title"/>
          </p:nvPr>
        </p:nvSpPr>
        <p:spPr>
          <a:xfrm>
            <a:off x="697831" y="0"/>
            <a:ext cx="11766884" cy="1325563"/>
          </a:xfrm>
        </p:spPr>
        <p:txBody>
          <a:bodyPr>
            <a:noAutofit/>
          </a:bodyPr>
          <a:lstStyle/>
          <a:p>
            <a:r>
              <a:rPr lang="en-US" sz="3600" dirty="0">
                <a:hlinkClick r:id="rId2"/>
              </a:rPr>
              <a:t>https://padlet.com/fivemooreminutes/abn6w77y0fethhqp</a:t>
            </a:r>
            <a:br>
              <a:rPr lang="en-US" sz="3600" dirty="0"/>
            </a:br>
            <a:endParaRPr lang="en-US" sz="3600" dirty="0"/>
          </a:p>
        </p:txBody>
      </p:sp>
      <p:pic>
        <p:nvPicPr>
          <p:cNvPr id="5" name="Picture 4" descr="Text&#10;&#10;Description automatically generated with low confidence">
            <a:extLst>
              <a:ext uri="{FF2B5EF4-FFF2-40B4-BE49-F238E27FC236}">
                <a16:creationId xmlns:a16="http://schemas.microsoft.com/office/drawing/2014/main" id="{D3513FFC-E79F-5942-B83A-800D881DE530}"/>
              </a:ext>
            </a:extLst>
          </p:cNvPr>
          <p:cNvPicPr>
            <a:picLocks noChangeAspect="1"/>
          </p:cNvPicPr>
          <p:nvPr/>
        </p:nvPicPr>
        <p:blipFill>
          <a:blip r:embed="rId3"/>
          <a:stretch>
            <a:fillRect/>
          </a:stretch>
        </p:blipFill>
        <p:spPr>
          <a:xfrm>
            <a:off x="1838705" y="907591"/>
            <a:ext cx="8514590" cy="5532066"/>
          </a:xfrm>
          <a:prstGeom prst="rect">
            <a:avLst/>
          </a:prstGeom>
        </p:spPr>
      </p:pic>
      <p:sp>
        <p:nvSpPr>
          <p:cNvPr id="4" name="TextBox 3">
            <a:extLst>
              <a:ext uri="{FF2B5EF4-FFF2-40B4-BE49-F238E27FC236}">
                <a16:creationId xmlns:a16="http://schemas.microsoft.com/office/drawing/2014/main" id="{4F6142B8-870F-204F-97AD-B44C745FE0EB}"/>
              </a:ext>
            </a:extLst>
          </p:cNvPr>
          <p:cNvSpPr txBox="1"/>
          <p:nvPr/>
        </p:nvSpPr>
        <p:spPr>
          <a:xfrm>
            <a:off x="0" y="6505601"/>
            <a:ext cx="1999586" cy="369332"/>
          </a:xfrm>
          <a:prstGeom prst="rect">
            <a:avLst/>
          </a:prstGeom>
          <a:noFill/>
        </p:spPr>
        <p:txBody>
          <a:bodyPr wrap="none" rtlCol="0">
            <a:spAutoFit/>
          </a:bodyPr>
          <a:lstStyle/>
          <a:p>
            <a:r>
              <a:rPr lang="en-US" dirty="0"/>
              <a:t>Shelley Moore, 2021</a:t>
            </a:r>
          </a:p>
        </p:txBody>
      </p:sp>
    </p:spTree>
    <p:extLst>
      <p:ext uri="{BB962C8B-B14F-4D97-AF65-F5344CB8AC3E}">
        <p14:creationId xmlns:p14="http://schemas.microsoft.com/office/powerpoint/2010/main" val="2248908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EFACD-CD7E-554F-AB6E-C8B68FFC0BFC}"/>
              </a:ext>
            </a:extLst>
          </p:cNvPr>
          <p:cNvSpPr>
            <a:spLocks noGrp="1"/>
          </p:cNvSpPr>
          <p:nvPr>
            <p:ph type="title"/>
          </p:nvPr>
        </p:nvSpPr>
        <p:spPr>
          <a:xfrm>
            <a:off x="697831" y="0"/>
            <a:ext cx="11766884" cy="1325563"/>
          </a:xfrm>
        </p:spPr>
        <p:txBody>
          <a:bodyPr>
            <a:noAutofit/>
          </a:bodyPr>
          <a:lstStyle/>
          <a:p>
            <a:r>
              <a:rPr lang="en-US" sz="3600" dirty="0">
                <a:hlinkClick r:id="rId2"/>
              </a:rPr>
              <a:t>https://padlet.com/fivemooreminutes/abn6w77y0fethhqp</a:t>
            </a:r>
            <a:br>
              <a:rPr lang="en-US" sz="3600" dirty="0"/>
            </a:br>
            <a:endParaRPr lang="en-US" sz="3600" dirty="0"/>
          </a:p>
        </p:txBody>
      </p:sp>
      <p:pic>
        <p:nvPicPr>
          <p:cNvPr id="5" name="Picture 4" descr="Text&#10;&#10;Description automatically generated with low confidence">
            <a:extLst>
              <a:ext uri="{FF2B5EF4-FFF2-40B4-BE49-F238E27FC236}">
                <a16:creationId xmlns:a16="http://schemas.microsoft.com/office/drawing/2014/main" id="{D3513FFC-E79F-5942-B83A-800D881DE530}"/>
              </a:ext>
            </a:extLst>
          </p:cNvPr>
          <p:cNvPicPr>
            <a:picLocks noChangeAspect="1"/>
          </p:cNvPicPr>
          <p:nvPr/>
        </p:nvPicPr>
        <p:blipFill>
          <a:blip r:embed="rId3"/>
          <a:stretch>
            <a:fillRect/>
          </a:stretch>
        </p:blipFill>
        <p:spPr>
          <a:xfrm>
            <a:off x="1838705" y="907591"/>
            <a:ext cx="8514590" cy="5532066"/>
          </a:xfrm>
          <a:prstGeom prst="rect">
            <a:avLst/>
          </a:prstGeom>
        </p:spPr>
      </p:pic>
      <p:sp>
        <p:nvSpPr>
          <p:cNvPr id="4" name="TextBox 3">
            <a:extLst>
              <a:ext uri="{FF2B5EF4-FFF2-40B4-BE49-F238E27FC236}">
                <a16:creationId xmlns:a16="http://schemas.microsoft.com/office/drawing/2014/main" id="{01204238-AD68-0440-98D4-388DFC023D5B}"/>
              </a:ext>
            </a:extLst>
          </p:cNvPr>
          <p:cNvSpPr txBox="1"/>
          <p:nvPr/>
        </p:nvSpPr>
        <p:spPr>
          <a:xfrm>
            <a:off x="0" y="6488668"/>
            <a:ext cx="1999586" cy="369332"/>
          </a:xfrm>
          <a:prstGeom prst="rect">
            <a:avLst/>
          </a:prstGeom>
          <a:noFill/>
        </p:spPr>
        <p:txBody>
          <a:bodyPr wrap="none" rtlCol="0">
            <a:spAutoFit/>
          </a:bodyPr>
          <a:lstStyle/>
          <a:p>
            <a:r>
              <a:rPr lang="en-US" dirty="0"/>
              <a:t>Shelley Moore, 2021</a:t>
            </a:r>
          </a:p>
        </p:txBody>
      </p:sp>
    </p:spTree>
    <p:extLst>
      <p:ext uri="{BB962C8B-B14F-4D97-AF65-F5344CB8AC3E}">
        <p14:creationId xmlns:p14="http://schemas.microsoft.com/office/powerpoint/2010/main" val="3468533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EFACD-CD7E-554F-AB6E-C8B68FFC0BFC}"/>
              </a:ext>
            </a:extLst>
          </p:cNvPr>
          <p:cNvSpPr>
            <a:spLocks noGrp="1"/>
          </p:cNvSpPr>
          <p:nvPr>
            <p:ph type="title"/>
          </p:nvPr>
        </p:nvSpPr>
        <p:spPr>
          <a:xfrm>
            <a:off x="697831" y="0"/>
            <a:ext cx="11766884" cy="1325563"/>
          </a:xfrm>
        </p:spPr>
        <p:txBody>
          <a:bodyPr>
            <a:noAutofit/>
          </a:bodyPr>
          <a:lstStyle/>
          <a:p>
            <a:r>
              <a:rPr lang="en-US" sz="3600" dirty="0">
                <a:hlinkClick r:id="rId2"/>
              </a:rPr>
              <a:t>https://padlet.com/fivemooreminutes/abn6w77y0fethhqp</a:t>
            </a:r>
            <a:br>
              <a:rPr lang="en-US" sz="3600" dirty="0"/>
            </a:br>
            <a:endParaRPr lang="en-US" sz="3600" dirty="0"/>
          </a:p>
        </p:txBody>
      </p:sp>
      <p:pic>
        <p:nvPicPr>
          <p:cNvPr id="5" name="Picture 4" descr="Text&#10;&#10;Description automatically generated with low confidence">
            <a:extLst>
              <a:ext uri="{FF2B5EF4-FFF2-40B4-BE49-F238E27FC236}">
                <a16:creationId xmlns:a16="http://schemas.microsoft.com/office/drawing/2014/main" id="{D3513FFC-E79F-5942-B83A-800D881DE530}"/>
              </a:ext>
            </a:extLst>
          </p:cNvPr>
          <p:cNvPicPr>
            <a:picLocks noChangeAspect="1"/>
          </p:cNvPicPr>
          <p:nvPr/>
        </p:nvPicPr>
        <p:blipFill>
          <a:blip r:embed="rId3"/>
          <a:stretch>
            <a:fillRect/>
          </a:stretch>
        </p:blipFill>
        <p:spPr>
          <a:xfrm>
            <a:off x="1838705" y="907591"/>
            <a:ext cx="8514590" cy="5532066"/>
          </a:xfrm>
          <a:prstGeom prst="rect">
            <a:avLst/>
          </a:prstGeom>
        </p:spPr>
      </p:pic>
      <p:pic>
        <p:nvPicPr>
          <p:cNvPr id="4" name="Picture 3" descr="Graphical user interface, text, application, chat or text message&#10;&#10;Description automatically generated">
            <a:extLst>
              <a:ext uri="{FF2B5EF4-FFF2-40B4-BE49-F238E27FC236}">
                <a16:creationId xmlns:a16="http://schemas.microsoft.com/office/drawing/2014/main" id="{D83C82A7-C54F-AB46-821A-FBA7D64CA8D8}"/>
              </a:ext>
            </a:extLst>
          </p:cNvPr>
          <p:cNvPicPr>
            <a:picLocks noChangeAspect="1"/>
          </p:cNvPicPr>
          <p:nvPr/>
        </p:nvPicPr>
        <p:blipFill>
          <a:blip r:embed="rId4"/>
          <a:stretch>
            <a:fillRect/>
          </a:stretch>
        </p:blipFill>
        <p:spPr>
          <a:xfrm>
            <a:off x="1918916" y="1828801"/>
            <a:ext cx="5062260" cy="3760536"/>
          </a:xfrm>
          <a:prstGeom prst="rect">
            <a:avLst/>
          </a:prstGeom>
        </p:spPr>
      </p:pic>
      <p:sp>
        <p:nvSpPr>
          <p:cNvPr id="6" name="TextBox 5">
            <a:extLst>
              <a:ext uri="{FF2B5EF4-FFF2-40B4-BE49-F238E27FC236}">
                <a16:creationId xmlns:a16="http://schemas.microsoft.com/office/drawing/2014/main" id="{AA8ABB63-6121-3F43-BCA7-333CC95FC19C}"/>
              </a:ext>
            </a:extLst>
          </p:cNvPr>
          <p:cNvSpPr txBox="1"/>
          <p:nvPr/>
        </p:nvSpPr>
        <p:spPr>
          <a:xfrm>
            <a:off x="0" y="6488668"/>
            <a:ext cx="1999586" cy="369332"/>
          </a:xfrm>
          <a:prstGeom prst="rect">
            <a:avLst/>
          </a:prstGeom>
          <a:noFill/>
        </p:spPr>
        <p:txBody>
          <a:bodyPr wrap="none" rtlCol="0">
            <a:spAutoFit/>
          </a:bodyPr>
          <a:lstStyle/>
          <a:p>
            <a:r>
              <a:rPr lang="en-US" dirty="0"/>
              <a:t>Shelley Moore, 2021</a:t>
            </a:r>
          </a:p>
        </p:txBody>
      </p:sp>
    </p:spTree>
    <p:extLst>
      <p:ext uri="{BB962C8B-B14F-4D97-AF65-F5344CB8AC3E}">
        <p14:creationId xmlns:p14="http://schemas.microsoft.com/office/powerpoint/2010/main" val="3459072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EFACD-CD7E-554F-AB6E-C8B68FFC0BFC}"/>
              </a:ext>
            </a:extLst>
          </p:cNvPr>
          <p:cNvSpPr>
            <a:spLocks noGrp="1"/>
          </p:cNvSpPr>
          <p:nvPr>
            <p:ph type="title"/>
          </p:nvPr>
        </p:nvSpPr>
        <p:spPr>
          <a:xfrm>
            <a:off x="697831" y="0"/>
            <a:ext cx="11766884" cy="1325563"/>
          </a:xfrm>
        </p:spPr>
        <p:txBody>
          <a:bodyPr>
            <a:noAutofit/>
          </a:bodyPr>
          <a:lstStyle/>
          <a:p>
            <a:r>
              <a:rPr lang="en-US" sz="3600" dirty="0">
                <a:hlinkClick r:id="rId2"/>
              </a:rPr>
              <a:t>https://padlet.com/fivemooreminutes/abn6w77y0fethhqp</a:t>
            </a:r>
            <a:br>
              <a:rPr lang="en-US" sz="3600" dirty="0"/>
            </a:br>
            <a:endParaRPr lang="en-US" sz="3600" dirty="0"/>
          </a:p>
        </p:txBody>
      </p:sp>
      <p:pic>
        <p:nvPicPr>
          <p:cNvPr id="5" name="Picture 4" descr="Text&#10;&#10;Description automatically generated with low confidence">
            <a:extLst>
              <a:ext uri="{FF2B5EF4-FFF2-40B4-BE49-F238E27FC236}">
                <a16:creationId xmlns:a16="http://schemas.microsoft.com/office/drawing/2014/main" id="{D3513FFC-E79F-5942-B83A-800D881DE530}"/>
              </a:ext>
            </a:extLst>
          </p:cNvPr>
          <p:cNvPicPr>
            <a:picLocks noChangeAspect="1"/>
          </p:cNvPicPr>
          <p:nvPr/>
        </p:nvPicPr>
        <p:blipFill>
          <a:blip r:embed="rId3"/>
          <a:stretch>
            <a:fillRect/>
          </a:stretch>
        </p:blipFill>
        <p:spPr>
          <a:xfrm>
            <a:off x="1838705" y="907591"/>
            <a:ext cx="8514590" cy="5532066"/>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8CE15A4A-5EB3-D243-A7A5-97429E403446}"/>
              </a:ext>
            </a:extLst>
          </p:cNvPr>
          <p:cNvPicPr>
            <a:picLocks noChangeAspect="1"/>
          </p:cNvPicPr>
          <p:nvPr/>
        </p:nvPicPr>
        <p:blipFill>
          <a:blip r:embed="rId4"/>
          <a:stretch>
            <a:fillRect/>
          </a:stretch>
        </p:blipFill>
        <p:spPr>
          <a:xfrm>
            <a:off x="1838705" y="2082105"/>
            <a:ext cx="8424022" cy="3693053"/>
          </a:xfrm>
          <a:prstGeom prst="rect">
            <a:avLst/>
          </a:prstGeom>
        </p:spPr>
      </p:pic>
      <p:sp>
        <p:nvSpPr>
          <p:cNvPr id="7" name="TextBox 6">
            <a:extLst>
              <a:ext uri="{FF2B5EF4-FFF2-40B4-BE49-F238E27FC236}">
                <a16:creationId xmlns:a16="http://schemas.microsoft.com/office/drawing/2014/main" id="{74855CF6-02B3-7D42-BCBC-02CF76A8F7E0}"/>
              </a:ext>
            </a:extLst>
          </p:cNvPr>
          <p:cNvSpPr txBox="1"/>
          <p:nvPr/>
        </p:nvSpPr>
        <p:spPr>
          <a:xfrm>
            <a:off x="0" y="6488668"/>
            <a:ext cx="1999586" cy="369332"/>
          </a:xfrm>
          <a:prstGeom prst="rect">
            <a:avLst/>
          </a:prstGeom>
          <a:noFill/>
        </p:spPr>
        <p:txBody>
          <a:bodyPr wrap="none" rtlCol="0">
            <a:spAutoFit/>
          </a:bodyPr>
          <a:lstStyle/>
          <a:p>
            <a:r>
              <a:rPr lang="en-US" dirty="0"/>
              <a:t>Shelley Moore, 2021</a:t>
            </a:r>
          </a:p>
        </p:txBody>
      </p:sp>
    </p:spTree>
    <p:extLst>
      <p:ext uri="{BB962C8B-B14F-4D97-AF65-F5344CB8AC3E}">
        <p14:creationId xmlns:p14="http://schemas.microsoft.com/office/powerpoint/2010/main" val="1826310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3F52D06-AE69-6846-949F-2996B98D63BB}"/>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1417603-A06D-7646-A3C1-96ADE208317E}"/>
              </a:ext>
            </a:extLst>
          </p:cNvPr>
          <p:cNvSpPr txBox="1"/>
          <p:nvPr/>
        </p:nvSpPr>
        <p:spPr>
          <a:xfrm>
            <a:off x="3023303" y="894308"/>
            <a:ext cx="9168697" cy="5632311"/>
          </a:xfrm>
          <a:prstGeom prst="rect">
            <a:avLst/>
          </a:prstGeom>
          <a:noFill/>
        </p:spPr>
        <p:txBody>
          <a:bodyPr wrap="square" rtlCol="0">
            <a:spAutoFit/>
          </a:bodyPr>
          <a:lstStyle/>
          <a:p>
            <a:r>
              <a:rPr lang="en-US" sz="4000" dirty="0"/>
              <a:t>Our plan for today</a:t>
            </a:r>
          </a:p>
          <a:p>
            <a:pPr marL="857250" indent="-857250">
              <a:buFont typeface="Arial" panose="020B0604020202020204" pitchFamily="34" charset="0"/>
              <a:buChar char="•"/>
            </a:pPr>
            <a:r>
              <a:rPr lang="en-US" sz="4000" dirty="0"/>
              <a:t>Participation Protocols</a:t>
            </a:r>
            <a:endParaRPr lang="en-US" sz="4000" dirty="0">
              <a:solidFill>
                <a:srgbClr val="FF0000"/>
              </a:solidFill>
            </a:endParaRPr>
          </a:p>
          <a:p>
            <a:pPr marL="857250" indent="-857250">
              <a:buFont typeface="Arial" panose="020B0604020202020204" pitchFamily="34" charset="0"/>
              <a:buChar char="•"/>
            </a:pPr>
            <a:r>
              <a:rPr lang="en-US" sz="4000" dirty="0">
                <a:solidFill>
                  <a:srgbClr val="FF0000"/>
                </a:solidFill>
              </a:rPr>
              <a:t>Sharing Out</a:t>
            </a:r>
          </a:p>
          <a:p>
            <a:pPr marL="857250" indent="-857250">
              <a:buFont typeface="Arial" panose="020B0604020202020204" pitchFamily="34" charset="0"/>
              <a:buChar char="•"/>
            </a:pPr>
            <a:r>
              <a:rPr lang="en-US" sz="4000" dirty="0"/>
              <a:t>Quick Review</a:t>
            </a:r>
          </a:p>
          <a:p>
            <a:pPr marL="857250" indent="-857250">
              <a:buFont typeface="Arial" panose="020B0604020202020204" pitchFamily="34" charset="0"/>
              <a:buChar char="•"/>
            </a:pPr>
            <a:r>
              <a:rPr lang="en-US" sz="4000" dirty="0"/>
              <a:t>P #2: The Importance of Place</a:t>
            </a:r>
          </a:p>
          <a:p>
            <a:pPr marL="857250" indent="-857250">
              <a:buFont typeface="Arial" panose="020B0604020202020204" pitchFamily="34" charset="0"/>
              <a:buChar char="•"/>
            </a:pPr>
            <a:r>
              <a:rPr lang="en-US" sz="4000" dirty="0"/>
              <a:t>Next Steps &amp; Action Plans</a:t>
            </a:r>
          </a:p>
          <a:p>
            <a:pPr marL="857250" indent="-857250">
              <a:buFont typeface="Arial" panose="020B0604020202020204" pitchFamily="34" charset="0"/>
              <a:buChar char="•"/>
            </a:pPr>
            <a:r>
              <a:rPr lang="en-US" sz="4000" dirty="0"/>
              <a:t>Resources</a:t>
            </a:r>
          </a:p>
          <a:p>
            <a:endParaRPr lang="en-US" sz="4000" dirty="0"/>
          </a:p>
        </p:txBody>
      </p:sp>
    </p:spTree>
    <p:extLst>
      <p:ext uri="{BB962C8B-B14F-4D97-AF65-F5344CB8AC3E}">
        <p14:creationId xmlns:p14="http://schemas.microsoft.com/office/powerpoint/2010/main" val="1055299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029E7-F7B2-564B-8E2C-21073EDD7F55}"/>
              </a:ext>
            </a:extLst>
          </p:cNvPr>
          <p:cNvSpPr>
            <a:spLocks noGrp="1"/>
          </p:cNvSpPr>
          <p:nvPr>
            <p:ph type="title"/>
          </p:nvPr>
        </p:nvSpPr>
        <p:spPr>
          <a:xfrm>
            <a:off x="1207008" y="131649"/>
            <a:ext cx="10515600" cy="811717"/>
          </a:xfrm>
        </p:spPr>
        <p:txBody>
          <a:bodyPr/>
          <a:lstStyle/>
          <a:p>
            <a:r>
              <a:rPr lang="en-US" b="1" dirty="0"/>
              <a:t>Taking Action: Choose your Challenge</a:t>
            </a:r>
          </a:p>
        </p:txBody>
      </p:sp>
      <p:sp>
        <p:nvSpPr>
          <p:cNvPr id="3" name="Content Placeholder 2">
            <a:extLst>
              <a:ext uri="{FF2B5EF4-FFF2-40B4-BE49-F238E27FC236}">
                <a16:creationId xmlns:a16="http://schemas.microsoft.com/office/drawing/2014/main" id="{DDA5AFE1-302F-9B43-9E7A-4A42D5AB38BB}"/>
              </a:ext>
            </a:extLst>
          </p:cNvPr>
          <p:cNvSpPr>
            <a:spLocks noGrp="1"/>
          </p:cNvSpPr>
          <p:nvPr>
            <p:ph idx="1"/>
          </p:nvPr>
        </p:nvSpPr>
        <p:spPr>
          <a:xfrm>
            <a:off x="1571625" y="1245676"/>
            <a:ext cx="9782175" cy="5612324"/>
          </a:xfrm>
        </p:spPr>
        <p:txBody>
          <a:bodyPr>
            <a:normAutofit fontScale="92500" lnSpcReduction="10000"/>
          </a:bodyPr>
          <a:lstStyle/>
          <a:p>
            <a:r>
              <a:rPr lang="en-US" dirty="0"/>
              <a:t>Your team:</a:t>
            </a:r>
          </a:p>
          <a:p>
            <a:pPr lvl="1"/>
            <a:r>
              <a:rPr lang="en-US" b="1" dirty="0">
                <a:solidFill>
                  <a:srgbClr val="FF0000"/>
                </a:solidFill>
              </a:rPr>
              <a:t>Needs </a:t>
            </a:r>
            <a:r>
              <a:rPr lang="en-US" dirty="0"/>
              <a:t>watch the 5MM video (Feb 1.) and have a conversation with your team about your reflections</a:t>
            </a:r>
          </a:p>
          <a:p>
            <a:pPr lvl="1"/>
            <a:endParaRPr lang="en-US" dirty="0"/>
          </a:p>
          <a:p>
            <a:pPr lvl="1"/>
            <a:r>
              <a:rPr lang="en-US" b="1" dirty="0">
                <a:solidFill>
                  <a:srgbClr val="FF0000"/>
                </a:solidFill>
              </a:rPr>
              <a:t>Must: </a:t>
            </a:r>
            <a:r>
              <a:rPr lang="en-US" dirty="0"/>
              <a:t>choose an article or a video from the resource list. As a team eat lunch together one day and have a discussion about what you are learning</a:t>
            </a:r>
          </a:p>
          <a:p>
            <a:pPr lvl="1"/>
            <a:endParaRPr lang="en-US" dirty="0"/>
          </a:p>
          <a:p>
            <a:pPr lvl="1"/>
            <a:r>
              <a:rPr lang="en-US" b="1" dirty="0">
                <a:solidFill>
                  <a:srgbClr val="FF0000"/>
                </a:solidFill>
              </a:rPr>
              <a:t>Can: </a:t>
            </a:r>
            <a:r>
              <a:rPr lang="en-US" dirty="0"/>
              <a:t>choose another resource and talk to someone not on your team about what you are learning</a:t>
            </a:r>
          </a:p>
          <a:p>
            <a:pPr lvl="1"/>
            <a:endParaRPr lang="en-US" dirty="0"/>
          </a:p>
          <a:p>
            <a:pPr lvl="1"/>
            <a:r>
              <a:rPr lang="en-US" b="1" dirty="0">
                <a:solidFill>
                  <a:srgbClr val="FF0000"/>
                </a:solidFill>
              </a:rPr>
              <a:t>Could: </a:t>
            </a:r>
            <a:r>
              <a:rPr lang="en-US" dirty="0"/>
              <a:t>to share a summary of what your team learned with your staff at a staff meeting or a professional development session</a:t>
            </a:r>
          </a:p>
          <a:p>
            <a:pPr lvl="1"/>
            <a:endParaRPr lang="en-US" dirty="0"/>
          </a:p>
          <a:p>
            <a:pPr lvl="1"/>
            <a:r>
              <a:rPr lang="en-US" b="1" dirty="0">
                <a:solidFill>
                  <a:srgbClr val="FF0000"/>
                </a:solidFill>
              </a:rPr>
              <a:t>Can try</a:t>
            </a:r>
            <a:r>
              <a:rPr lang="en-US" dirty="0"/>
              <a:t> go and visit a specialized program or site and reflect on what you notice about what students can do </a:t>
            </a:r>
          </a:p>
          <a:p>
            <a:pPr lvl="1"/>
            <a:endParaRPr lang="en-US" dirty="0"/>
          </a:p>
          <a:p>
            <a:pPr lvl="1"/>
            <a:r>
              <a:rPr lang="en-US" b="1" dirty="0">
                <a:solidFill>
                  <a:srgbClr val="FF0000"/>
                </a:solidFill>
              </a:rPr>
              <a:t>Have another idea? </a:t>
            </a:r>
            <a:r>
              <a:rPr lang="en-US" dirty="0"/>
              <a:t>Let me know in your google form</a:t>
            </a:r>
          </a:p>
          <a:p>
            <a:pPr lvl="1"/>
            <a:endParaRPr lang="en-US" dirty="0"/>
          </a:p>
          <a:p>
            <a:pPr lvl="1"/>
            <a:endParaRPr lang="en-US" dirty="0"/>
          </a:p>
        </p:txBody>
      </p:sp>
      <p:sp>
        <p:nvSpPr>
          <p:cNvPr id="4" name="Down Arrow 3">
            <a:extLst>
              <a:ext uri="{FF2B5EF4-FFF2-40B4-BE49-F238E27FC236}">
                <a16:creationId xmlns:a16="http://schemas.microsoft.com/office/drawing/2014/main" id="{AA4DFABE-62CD-7A42-8FA9-E86BA0098646}"/>
              </a:ext>
            </a:extLst>
          </p:cNvPr>
          <p:cNvSpPr/>
          <p:nvPr/>
        </p:nvSpPr>
        <p:spPr>
          <a:xfrm>
            <a:off x="1466850" y="3381388"/>
            <a:ext cx="533401" cy="3111486"/>
          </a:xfrm>
          <a:prstGeom prst="downArrow">
            <a:avLst>
              <a:gd name="adj1" fmla="val 5685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BC76A8-D56A-6045-B5AF-FA217FA1D6ED}"/>
              </a:ext>
            </a:extLst>
          </p:cNvPr>
          <p:cNvSpPr txBox="1"/>
          <p:nvPr/>
        </p:nvSpPr>
        <p:spPr>
          <a:xfrm rot="5400000">
            <a:off x="616123" y="2116223"/>
            <a:ext cx="1364476" cy="461665"/>
          </a:xfrm>
          <a:prstGeom prst="rect">
            <a:avLst/>
          </a:prstGeom>
          <a:noFill/>
        </p:spPr>
        <p:txBody>
          <a:bodyPr wrap="none" rtlCol="0">
            <a:spAutoFit/>
          </a:bodyPr>
          <a:lstStyle/>
          <a:p>
            <a:r>
              <a:rPr lang="en-US" sz="2400" b="1" dirty="0"/>
              <a:t>Everyone</a:t>
            </a:r>
          </a:p>
        </p:txBody>
      </p:sp>
      <p:sp>
        <p:nvSpPr>
          <p:cNvPr id="6" name="TextBox 5">
            <a:extLst>
              <a:ext uri="{FF2B5EF4-FFF2-40B4-BE49-F238E27FC236}">
                <a16:creationId xmlns:a16="http://schemas.microsoft.com/office/drawing/2014/main" id="{53D097D8-B746-1E45-9EF9-AF059F2E3ABA}"/>
              </a:ext>
            </a:extLst>
          </p:cNvPr>
          <p:cNvSpPr txBox="1"/>
          <p:nvPr/>
        </p:nvSpPr>
        <p:spPr>
          <a:xfrm rot="5400000">
            <a:off x="-233303" y="4706298"/>
            <a:ext cx="3056991" cy="461665"/>
          </a:xfrm>
          <a:prstGeom prst="rect">
            <a:avLst/>
          </a:prstGeom>
          <a:noFill/>
        </p:spPr>
        <p:txBody>
          <a:bodyPr wrap="none" rtlCol="0">
            <a:spAutoFit/>
          </a:bodyPr>
          <a:lstStyle/>
          <a:p>
            <a:r>
              <a:rPr lang="en-US" sz="2400" b="1" dirty="0"/>
              <a:t>Choose your challenge</a:t>
            </a:r>
          </a:p>
        </p:txBody>
      </p:sp>
      <p:sp>
        <p:nvSpPr>
          <p:cNvPr id="8" name="Rectangle 7">
            <a:extLst>
              <a:ext uri="{FF2B5EF4-FFF2-40B4-BE49-F238E27FC236}">
                <a16:creationId xmlns:a16="http://schemas.microsoft.com/office/drawing/2014/main" id="{58D06073-0D04-0944-802A-A5821551F66F}"/>
              </a:ext>
            </a:extLst>
          </p:cNvPr>
          <p:cNvSpPr/>
          <p:nvPr/>
        </p:nvSpPr>
        <p:spPr>
          <a:xfrm>
            <a:off x="0" y="2506662"/>
            <a:ext cx="1018761" cy="3682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CC8F2209-DC0A-0D47-888E-474BFDB98907}"/>
              </a:ext>
            </a:extLst>
          </p:cNvPr>
          <p:cNvCxnSpPr/>
          <p:nvPr/>
        </p:nvCxnSpPr>
        <p:spPr>
          <a:xfrm flipV="1">
            <a:off x="838200" y="3356726"/>
            <a:ext cx="10884408" cy="2466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B19D71F-0D01-D443-AFE3-46C1D42210A4}"/>
              </a:ext>
            </a:extLst>
          </p:cNvPr>
          <p:cNvSpPr txBox="1"/>
          <p:nvPr/>
        </p:nvSpPr>
        <p:spPr>
          <a:xfrm>
            <a:off x="0" y="6488668"/>
            <a:ext cx="1999586" cy="369332"/>
          </a:xfrm>
          <a:prstGeom prst="rect">
            <a:avLst/>
          </a:prstGeom>
          <a:noFill/>
        </p:spPr>
        <p:txBody>
          <a:bodyPr wrap="none" rtlCol="0">
            <a:spAutoFit/>
          </a:bodyPr>
          <a:lstStyle/>
          <a:p>
            <a:r>
              <a:rPr lang="en-US" dirty="0"/>
              <a:t>Shelley Moore, 2021</a:t>
            </a:r>
          </a:p>
        </p:txBody>
      </p:sp>
    </p:spTree>
    <p:extLst>
      <p:ext uri="{BB962C8B-B14F-4D97-AF65-F5344CB8AC3E}">
        <p14:creationId xmlns:p14="http://schemas.microsoft.com/office/powerpoint/2010/main" val="3283098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F3533947-0470-4447-8F86-74183471C66B}"/>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13196F8A-62F8-EF4E-807A-1468984DD3AD}"/>
              </a:ext>
            </a:extLst>
          </p:cNvPr>
          <p:cNvSpPr>
            <a:spLocks noGrp="1"/>
          </p:cNvSpPr>
          <p:nvPr>
            <p:ph type="title"/>
          </p:nvPr>
        </p:nvSpPr>
        <p:spPr>
          <a:xfrm>
            <a:off x="366710" y="461423"/>
            <a:ext cx="10515600" cy="1325563"/>
          </a:xfrm>
        </p:spPr>
        <p:txBody>
          <a:bodyPr>
            <a:normAutofit fontScale="90000"/>
          </a:bodyPr>
          <a:lstStyle/>
          <a:p>
            <a:r>
              <a:rPr lang="en-US" sz="4800" b="1" dirty="0"/>
              <a:t>Sharing Out </a:t>
            </a:r>
            <a:br>
              <a:rPr lang="en-US" sz="4800" b="1" dirty="0"/>
            </a:br>
            <a:r>
              <a:rPr lang="en-US" sz="4800" b="1" dirty="0"/>
              <a:t>Step 1</a:t>
            </a:r>
          </a:p>
        </p:txBody>
      </p:sp>
      <p:sp>
        <p:nvSpPr>
          <p:cNvPr id="10" name="Rectangle 9">
            <a:extLst>
              <a:ext uri="{FF2B5EF4-FFF2-40B4-BE49-F238E27FC236}">
                <a16:creationId xmlns:a16="http://schemas.microsoft.com/office/drawing/2014/main" id="{05483A00-0573-C143-8B6A-80F7F3626922}"/>
              </a:ext>
            </a:extLst>
          </p:cNvPr>
          <p:cNvSpPr/>
          <p:nvPr/>
        </p:nvSpPr>
        <p:spPr>
          <a:xfrm>
            <a:off x="0" y="2506662"/>
            <a:ext cx="1018761" cy="3682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A9EFD90D-076F-ED4B-B43E-05231916F91D}"/>
              </a:ext>
            </a:extLst>
          </p:cNvPr>
          <p:cNvSpPr txBox="1">
            <a:spLocks/>
          </p:cNvSpPr>
          <p:nvPr/>
        </p:nvSpPr>
        <p:spPr>
          <a:xfrm>
            <a:off x="509380" y="1837427"/>
            <a:ext cx="10515600" cy="33077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sz="2800" dirty="0"/>
          </a:p>
          <a:p>
            <a:pPr marL="0" indent="0">
              <a:buNone/>
            </a:pPr>
            <a:r>
              <a:rPr lang="en-US" sz="3200" dirty="0"/>
              <a:t>As a team </a:t>
            </a:r>
          </a:p>
          <a:p>
            <a:pPr>
              <a:buFontTx/>
              <a:buChar char="-"/>
            </a:pPr>
            <a:r>
              <a:rPr lang="en-US" sz="3200" dirty="0"/>
              <a:t>QUAD 1 &amp; 2</a:t>
            </a:r>
          </a:p>
          <a:p>
            <a:pPr lvl="1">
              <a:buFontTx/>
              <a:buChar char="-"/>
            </a:pPr>
            <a:r>
              <a:rPr lang="en-US" sz="2800" dirty="0"/>
              <a:t>What action(s) has your team taken?</a:t>
            </a:r>
          </a:p>
          <a:p>
            <a:pPr lvl="2">
              <a:buFontTx/>
              <a:buChar char="-"/>
            </a:pPr>
            <a:r>
              <a:rPr lang="en-US" sz="2800" dirty="0"/>
              <a:t>What did you try?</a:t>
            </a:r>
          </a:p>
          <a:p>
            <a:pPr lvl="2">
              <a:buFontTx/>
              <a:buChar char="-"/>
            </a:pPr>
            <a:r>
              <a:rPr lang="en-US" sz="2800" dirty="0"/>
              <a:t>What are you noticing?</a:t>
            </a:r>
          </a:p>
          <a:p>
            <a:pPr marL="457200" lvl="1" indent="0">
              <a:buNone/>
            </a:pPr>
            <a:endParaRPr lang="en-US" sz="2800" dirty="0"/>
          </a:p>
          <a:p>
            <a:pPr marL="457200" lvl="1" indent="0">
              <a:buFont typeface="Arial" panose="020B0604020202020204" pitchFamily="34" charset="0"/>
              <a:buNone/>
            </a:pPr>
            <a:endParaRPr lang="en-US" sz="2800" dirty="0"/>
          </a:p>
        </p:txBody>
      </p:sp>
      <p:sp>
        <p:nvSpPr>
          <p:cNvPr id="7" name="Title 1">
            <a:extLst>
              <a:ext uri="{FF2B5EF4-FFF2-40B4-BE49-F238E27FC236}">
                <a16:creationId xmlns:a16="http://schemas.microsoft.com/office/drawing/2014/main" id="{877756DF-08F2-FC41-A20D-E6F6E4A89F95}"/>
              </a:ext>
            </a:extLst>
          </p:cNvPr>
          <p:cNvSpPr txBox="1">
            <a:spLocks/>
          </p:cNvSpPr>
          <p:nvPr/>
        </p:nvSpPr>
        <p:spPr>
          <a:xfrm>
            <a:off x="6983410" y="82790"/>
            <a:ext cx="358299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t>5 minutes</a:t>
            </a:r>
          </a:p>
        </p:txBody>
      </p:sp>
    </p:spTree>
    <p:extLst>
      <p:ext uri="{BB962C8B-B14F-4D97-AF65-F5344CB8AC3E}">
        <p14:creationId xmlns:p14="http://schemas.microsoft.com/office/powerpoint/2010/main" val="3513168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62949A-C8EA-A446-9952-7A36B37F218D}"/>
              </a:ext>
            </a:extLst>
          </p:cNvPr>
          <p:cNvSpPr/>
          <p:nvPr/>
        </p:nvSpPr>
        <p:spPr>
          <a:xfrm>
            <a:off x="709448" y="771742"/>
            <a:ext cx="10773104" cy="5696607"/>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4C10B548-662F-6A4A-9A82-40EC0C204B02}"/>
              </a:ext>
            </a:extLst>
          </p:cNvPr>
          <p:cNvCxnSpPr>
            <a:cxnSpLocks/>
            <a:stCxn id="4" idx="0"/>
            <a:endCxn id="13" idx="2"/>
          </p:cNvCxnSpPr>
          <p:nvPr/>
        </p:nvCxnSpPr>
        <p:spPr>
          <a:xfrm>
            <a:off x="6096000" y="771742"/>
            <a:ext cx="0" cy="3925614"/>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D5A1D6F6-D204-CA41-87B0-33B49481F8A2}"/>
              </a:ext>
            </a:extLst>
          </p:cNvPr>
          <p:cNvCxnSpPr>
            <a:cxnSpLocks/>
            <a:stCxn id="4" idx="1"/>
            <a:endCxn id="4" idx="3"/>
          </p:cNvCxnSpPr>
          <p:nvPr/>
        </p:nvCxnSpPr>
        <p:spPr>
          <a:xfrm>
            <a:off x="709448" y="3620046"/>
            <a:ext cx="10773104" cy="0"/>
          </a:xfrm>
          <a:prstGeom prst="line">
            <a:avLst/>
          </a:prstGeom>
          <a:ln w="38100"/>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6F8664BA-9BBB-5943-9575-DC99AF526281}"/>
              </a:ext>
            </a:extLst>
          </p:cNvPr>
          <p:cNvSpPr/>
          <p:nvPr/>
        </p:nvSpPr>
        <p:spPr>
          <a:xfrm>
            <a:off x="4254062" y="2747692"/>
            <a:ext cx="3683875" cy="1949664"/>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US" dirty="0"/>
              <a:t>Our Inquiry Team Name</a:t>
            </a:r>
          </a:p>
          <a:p>
            <a:pPr algn="ctr"/>
            <a:endParaRPr lang="en-US" dirty="0"/>
          </a:p>
          <a:p>
            <a:pPr algn="ctr"/>
            <a:endParaRPr lang="en-US" dirty="0"/>
          </a:p>
          <a:p>
            <a:pPr algn="ctr"/>
            <a:r>
              <a:rPr lang="en-US" dirty="0"/>
              <a:t>__________________________</a:t>
            </a:r>
          </a:p>
          <a:p>
            <a:pPr algn="ctr"/>
            <a:endParaRPr lang="en-US" dirty="0"/>
          </a:p>
        </p:txBody>
      </p:sp>
      <p:sp>
        <p:nvSpPr>
          <p:cNvPr id="14" name="TextBox 13">
            <a:extLst>
              <a:ext uri="{FF2B5EF4-FFF2-40B4-BE49-F238E27FC236}">
                <a16:creationId xmlns:a16="http://schemas.microsoft.com/office/drawing/2014/main" id="{0B3988E9-3A8A-4B41-B97B-669CABF219A2}"/>
              </a:ext>
            </a:extLst>
          </p:cNvPr>
          <p:cNvSpPr txBox="1"/>
          <p:nvPr/>
        </p:nvSpPr>
        <p:spPr>
          <a:xfrm>
            <a:off x="709448" y="118246"/>
            <a:ext cx="5446940" cy="369332"/>
          </a:xfrm>
          <a:prstGeom prst="rect">
            <a:avLst/>
          </a:prstGeom>
          <a:noFill/>
        </p:spPr>
        <p:txBody>
          <a:bodyPr wrap="none" rtlCol="0">
            <a:spAutoFit/>
          </a:bodyPr>
          <a:lstStyle/>
          <a:p>
            <a:r>
              <a:rPr lang="en-US" dirty="0"/>
              <a:t>Session 2 Quad: https://</a:t>
            </a:r>
            <a:r>
              <a:rPr lang="en-US" dirty="0" err="1"/>
              <a:t>forms.gle</a:t>
            </a:r>
            <a:r>
              <a:rPr lang="en-US" dirty="0"/>
              <a:t>/SBrYFBMFcUHfTS4HA</a:t>
            </a:r>
          </a:p>
        </p:txBody>
      </p:sp>
      <p:sp>
        <p:nvSpPr>
          <p:cNvPr id="15" name="TextBox 14">
            <a:extLst>
              <a:ext uri="{FF2B5EF4-FFF2-40B4-BE49-F238E27FC236}">
                <a16:creationId xmlns:a16="http://schemas.microsoft.com/office/drawing/2014/main" id="{9813AA15-BA25-384E-87E8-3210B5DF3EC1}"/>
              </a:ext>
            </a:extLst>
          </p:cNvPr>
          <p:cNvSpPr txBox="1"/>
          <p:nvPr/>
        </p:nvSpPr>
        <p:spPr>
          <a:xfrm>
            <a:off x="898114" y="1561386"/>
            <a:ext cx="5184800" cy="646331"/>
          </a:xfrm>
          <a:prstGeom prst="rect">
            <a:avLst/>
          </a:prstGeom>
          <a:noFill/>
        </p:spPr>
        <p:txBody>
          <a:bodyPr wrap="square" rtlCol="0">
            <a:spAutoFit/>
          </a:bodyPr>
          <a:lstStyle/>
          <a:p>
            <a:r>
              <a:rPr lang="en-US" b="1" dirty="0">
                <a:solidFill>
                  <a:srgbClr val="FF0000"/>
                </a:solidFill>
              </a:rPr>
              <a:t>Q1: What is one action that your team has taken since the series started? </a:t>
            </a:r>
          </a:p>
        </p:txBody>
      </p:sp>
      <p:sp>
        <p:nvSpPr>
          <p:cNvPr id="17" name="TextBox 16">
            <a:extLst>
              <a:ext uri="{FF2B5EF4-FFF2-40B4-BE49-F238E27FC236}">
                <a16:creationId xmlns:a16="http://schemas.microsoft.com/office/drawing/2014/main" id="{96135015-71E5-4E41-B0B6-DF791AED0514}"/>
              </a:ext>
            </a:extLst>
          </p:cNvPr>
          <p:cNvSpPr txBox="1"/>
          <p:nvPr/>
        </p:nvSpPr>
        <p:spPr>
          <a:xfrm>
            <a:off x="6287016" y="1575051"/>
            <a:ext cx="5004521" cy="369332"/>
          </a:xfrm>
          <a:prstGeom prst="rect">
            <a:avLst/>
          </a:prstGeom>
          <a:noFill/>
        </p:spPr>
        <p:txBody>
          <a:bodyPr wrap="square" rtlCol="0">
            <a:spAutoFit/>
          </a:bodyPr>
          <a:lstStyle/>
          <a:p>
            <a:r>
              <a:rPr lang="en-US" b="1" dirty="0">
                <a:solidFill>
                  <a:srgbClr val="FF0000"/>
                </a:solidFill>
              </a:rPr>
              <a:t>Q2: What are you noticing?</a:t>
            </a:r>
          </a:p>
        </p:txBody>
      </p:sp>
      <p:sp>
        <p:nvSpPr>
          <p:cNvPr id="19" name="TextBox 18">
            <a:extLst>
              <a:ext uri="{FF2B5EF4-FFF2-40B4-BE49-F238E27FC236}">
                <a16:creationId xmlns:a16="http://schemas.microsoft.com/office/drawing/2014/main" id="{C040E16A-88D5-F248-B430-F3DC09490818}"/>
              </a:ext>
            </a:extLst>
          </p:cNvPr>
          <p:cNvSpPr txBox="1"/>
          <p:nvPr/>
        </p:nvSpPr>
        <p:spPr>
          <a:xfrm>
            <a:off x="898114" y="6007945"/>
            <a:ext cx="10434651" cy="369332"/>
          </a:xfrm>
          <a:prstGeom prst="rect">
            <a:avLst/>
          </a:prstGeom>
          <a:noFill/>
        </p:spPr>
        <p:txBody>
          <a:bodyPr wrap="none" rtlCol="0">
            <a:spAutoFit/>
          </a:bodyPr>
          <a:lstStyle/>
          <a:p>
            <a:r>
              <a:rPr lang="en-US" dirty="0"/>
              <a:t>Q3: Create 1 -2 inquiry actions statements describing what your team will try between now and next session?</a:t>
            </a:r>
          </a:p>
        </p:txBody>
      </p:sp>
      <p:sp>
        <p:nvSpPr>
          <p:cNvPr id="2" name="TextBox 1">
            <a:extLst>
              <a:ext uri="{FF2B5EF4-FFF2-40B4-BE49-F238E27FC236}">
                <a16:creationId xmlns:a16="http://schemas.microsoft.com/office/drawing/2014/main" id="{8678C071-C423-F448-AE22-2771836BB019}"/>
              </a:ext>
            </a:extLst>
          </p:cNvPr>
          <p:cNvSpPr txBox="1"/>
          <p:nvPr/>
        </p:nvSpPr>
        <p:spPr>
          <a:xfrm>
            <a:off x="0" y="6488668"/>
            <a:ext cx="1999586" cy="369332"/>
          </a:xfrm>
          <a:prstGeom prst="rect">
            <a:avLst/>
          </a:prstGeom>
          <a:noFill/>
        </p:spPr>
        <p:txBody>
          <a:bodyPr wrap="none" rtlCol="0">
            <a:spAutoFit/>
          </a:bodyPr>
          <a:lstStyle/>
          <a:p>
            <a:r>
              <a:rPr lang="en-US" dirty="0"/>
              <a:t>Shelley Moore, 2021</a:t>
            </a:r>
          </a:p>
        </p:txBody>
      </p:sp>
    </p:spTree>
    <p:extLst>
      <p:ext uri="{BB962C8B-B14F-4D97-AF65-F5344CB8AC3E}">
        <p14:creationId xmlns:p14="http://schemas.microsoft.com/office/powerpoint/2010/main" val="1801153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F3533947-0470-4447-8F86-74183471C66B}"/>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13196F8A-62F8-EF4E-807A-1468984DD3AD}"/>
              </a:ext>
            </a:extLst>
          </p:cNvPr>
          <p:cNvSpPr>
            <a:spLocks noGrp="1"/>
          </p:cNvSpPr>
          <p:nvPr>
            <p:ph type="title"/>
          </p:nvPr>
        </p:nvSpPr>
        <p:spPr>
          <a:xfrm>
            <a:off x="366710" y="461423"/>
            <a:ext cx="3582990" cy="1325563"/>
          </a:xfrm>
        </p:spPr>
        <p:txBody>
          <a:bodyPr>
            <a:normAutofit fontScale="90000"/>
          </a:bodyPr>
          <a:lstStyle/>
          <a:p>
            <a:r>
              <a:rPr lang="en-US" sz="4800" b="1" dirty="0"/>
              <a:t>Sharing Out </a:t>
            </a:r>
            <a:br>
              <a:rPr lang="en-US" sz="4800" b="1" dirty="0"/>
            </a:br>
            <a:r>
              <a:rPr lang="en-US" sz="4800" b="1" dirty="0"/>
              <a:t>Step 2</a:t>
            </a:r>
          </a:p>
        </p:txBody>
      </p:sp>
      <p:sp>
        <p:nvSpPr>
          <p:cNvPr id="10" name="Rectangle 9">
            <a:extLst>
              <a:ext uri="{FF2B5EF4-FFF2-40B4-BE49-F238E27FC236}">
                <a16:creationId xmlns:a16="http://schemas.microsoft.com/office/drawing/2014/main" id="{05483A00-0573-C143-8B6A-80F7F3626922}"/>
              </a:ext>
            </a:extLst>
          </p:cNvPr>
          <p:cNvSpPr/>
          <p:nvPr/>
        </p:nvSpPr>
        <p:spPr>
          <a:xfrm>
            <a:off x="0" y="2506662"/>
            <a:ext cx="1018761" cy="3682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A9EFD90D-076F-ED4B-B43E-05231916F91D}"/>
              </a:ext>
            </a:extLst>
          </p:cNvPr>
          <p:cNvSpPr txBox="1">
            <a:spLocks/>
          </p:cNvSpPr>
          <p:nvPr/>
        </p:nvSpPr>
        <p:spPr>
          <a:xfrm>
            <a:off x="509380" y="1837427"/>
            <a:ext cx="10515600" cy="33077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sz="2800" dirty="0"/>
          </a:p>
          <a:p>
            <a:pPr marL="0" indent="0">
              <a:buNone/>
            </a:pPr>
            <a:r>
              <a:rPr lang="en-US" sz="3200" dirty="0"/>
              <a:t>Joining with another team and share:</a:t>
            </a:r>
          </a:p>
          <a:p>
            <a:pPr marL="0" indent="0">
              <a:buNone/>
            </a:pPr>
            <a:r>
              <a:rPr lang="en-US" sz="3200" dirty="0"/>
              <a:t>- What did you and/or your team try?</a:t>
            </a:r>
          </a:p>
          <a:p>
            <a:pPr>
              <a:buFontTx/>
              <a:buChar char="-"/>
            </a:pPr>
            <a:r>
              <a:rPr lang="en-US" sz="3200" dirty="0"/>
              <a:t>What did you and/or your team notice?</a:t>
            </a:r>
          </a:p>
          <a:p>
            <a:pPr>
              <a:buFontTx/>
              <a:buChar char="-"/>
            </a:pPr>
            <a:endParaRPr lang="en-US" sz="3200" dirty="0"/>
          </a:p>
          <a:p>
            <a:pPr marL="457200" lvl="1" indent="0">
              <a:buNone/>
            </a:pPr>
            <a:endParaRPr lang="en-US" sz="2800" dirty="0"/>
          </a:p>
          <a:p>
            <a:pPr marL="457200" lvl="1" indent="0">
              <a:buFont typeface="Arial" panose="020B0604020202020204" pitchFamily="34" charset="0"/>
              <a:buNone/>
            </a:pPr>
            <a:endParaRPr lang="en-US" sz="2800" dirty="0"/>
          </a:p>
        </p:txBody>
      </p:sp>
      <p:sp>
        <p:nvSpPr>
          <p:cNvPr id="7" name="Title 1">
            <a:extLst>
              <a:ext uri="{FF2B5EF4-FFF2-40B4-BE49-F238E27FC236}">
                <a16:creationId xmlns:a16="http://schemas.microsoft.com/office/drawing/2014/main" id="{F5DF8E35-9CF2-FB45-8550-12DB65C9117A}"/>
              </a:ext>
            </a:extLst>
          </p:cNvPr>
          <p:cNvSpPr txBox="1">
            <a:spLocks/>
          </p:cNvSpPr>
          <p:nvPr/>
        </p:nvSpPr>
        <p:spPr>
          <a:xfrm>
            <a:off x="6983410" y="82790"/>
            <a:ext cx="358299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t>5 minutes</a:t>
            </a:r>
          </a:p>
        </p:txBody>
      </p:sp>
    </p:spTree>
    <p:extLst>
      <p:ext uri="{BB962C8B-B14F-4D97-AF65-F5344CB8AC3E}">
        <p14:creationId xmlns:p14="http://schemas.microsoft.com/office/powerpoint/2010/main" val="607973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41C4B0-3B97-0E43-96EF-3B256776CD58}"/>
              </a:ext>
            </a:extLst>
          </p:cNvPr>
          <p:cNvPicPr>
            <a:picLocks noChangeAspect="1"/>
          </p:cNvPicPr>
          <p:nvPr/>
        </p:nvPicPr>
        <p:blipFill>
          <a:blip r:embed="rId2"/>
          <a:stretch>
            <a:fillRect/>
          </a:stretch>
        </p:blipFill>
        <p:spPr>
          <a:xfrm>
            <a:off x="1524000" y="857250"/>
            <a:ext cx="9144000" cy="5143500"/>
          </a:xfrm>
          <a:prstGeom prst="rect">
            <a:avLst/>
          </a:prstGeom>
        </p:spPr>
      </p:pic>
      <p:pic>
        <p:nvPicPr>
          <p:cNvPr id="5" name="Picture 4" descr="Chart&#10;&#10;Description automatically generated with medium confidence">
            <a:extLst>
              <a:ext uri="{FF2B5EF4-FFF2-40B4-BE49-F238E27FC236}">
                <a16:creationId xmlns:a16="http://schemas.microsoft.com/office/drawing/2014/main" id="{0FE06934-A37D-8B4B-878F-CCF36B7734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07127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3F52D06-AE69-6846-949F-2996B98D63BB}"/>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1417603-A06D-7646-A3C1-96ADE208317E}"/>
              </a:ext>
            </a:extLst>
          </p:cNvPr>
          <p:cNvSpPr txBox="1"/>
          <p:nvPr/>
        </p:nvSpPr>
        <p:spPr>
          <a:xfrm>
            <a:off x="3023303" y="894308"/>
            <a:ext cx="9168697" cy="5632311"/>
          </a:xfrm>
          <a:prstGeom prst="rect">
            <a:avLst/>
          </a:prstGeom>
          <a:noFill/>
        </p:spPr>
        <p:txBody>
          <a:bodyPr wrap="square" rtlCol="0">
            <a:spAutoFit/>
          </a:bodyPr>
          <a:lstStyle/>
          <a:p>
            <a:r>
              <a:rPr lang="en-US" sz="4000" dirty="0"/>
              <a:t>Our plan for today</a:t>
            </a:r>
          </a:p>
          <a:p>
            <a:pPr marL="857250" indent="-857250">
              <a:buFont typeface="Arial" panose="020B0604020202020204" pitchFamily="34" charset="0"/>
              <a:buChar char="•"/>
            </a:pPr>
            <a:r>
              <a:rPr lang="en-US" sz="4000" dirty="0"/>
              <a:t>Participation Protocols</a:t>
            </a:r>
          </a:p>
          <a:p>
            <a:pPr marL="857250" indent="-857250">
              <a:buFont typeface="Arial" panose="020B0604020202020204" pitchFamily="34" charset="0"/>
              <a:buChar char="•"/>
            </a:pPr>
            <a:r>
              <a:rPr lang="en-US" sz="4000" dirty="0"/>
              <a:t>Sharing Out</a:t>
            </a:r>
          </a:p>
          <a:p>
            <a:pPr marL="857250" indent="-857250">
              <a:buFont typeface="Arial" panose="020B0604020202020204" pitchFamily="34" charset="0"/>
              <a:buChar char="•"/>
            </a:pPr>
            <a:r>
              <a:rPr lang="en-US" sz="4000" dirty="0">
                <a:solidFill>
                  <a:srgbClr val="FF0000"/>
                </a:solidFill>
              </a:rPr>
              <a:t>Quick Review</a:t>
            </a:r>
          </a:p>
          <a:p>
            <a:pPr marL="857250" indent="-857250">
              <a:buFont typeface="Arial" panose="020B0604020202020204" pitchFamily="34" charset="0"/>
              <a:buChar char="•"/>
            </a:pPr>
            <a:r>
              <a:rPr lang="en-US" sz="4000" dirty="0"/>
              <a:t>P #2: The Importance of Place</a:t>
            </a:r>
          </a:p>
          <a:p>
            <a:pPr marL="857250" indent="-857250">
              <a:buFont typeface="Arial" panose="020B0604020202020204" pitchFamily="34" charset="0"/>
              <a:buChar char="•"/>
            </a:pPr>
            <a:r>
              <a:rPr lang="en-US" sz="4000" dirty="0"/>
              <a:t>Next Steps &amp; Action Plans</a:t>
            </a:r>
          </a:p>
          <a:p>
            <a:pPr marL="857250" indent="-857250">
              <a:buFont typeface="Arial" panose="020B0604020202020204" pitchFamily="34" charset="0"/>
              <a:buChar char="•"/>
            </a:pPr>
            <a:r>
              <a:rPr lang="en-US" sz="4000" dirty="0"/>
              <a:t>Resources</a:t>
            </a:r>
          </a:p>
          <a:p>
            <a:endParaRPr lang="en-US" sz="4000" dirty="0"/>
          </a:p>
        </p:txBody>
      </p:sp>
    </p:spTree>
    <p:extLst>
      <p:ext uri="{BB962C8B-B14F-4D97-AF65-F5344CB8AC3E}">
        <p14:creationId xmlns:p14="http://schemas.microsoft.com/office/powerpoint/2010/main" val="2656033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3F52D06-AE69-6846-949F-2996B98D63BB}"/>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1417603-A06D-7646-A3C1-96ADE208317E}"/>
              </a:ext>
            </a:extLst>
          </p:cNvPr>
          <p:cNvSpPr txBox="1"/>
          <p:nvPr/>
        </p:nvSpPr>
        <p:spPr>
          <a:xfrm>
            <a:off x="2773367" y="1351508"/>
            <a:ext cx="8442321" cy="4154984"/>
          </a:xfrm>
          <a:prstGeom prst="rect">
            <a:avLst/>
          </a:prstGeom>
          <a:noFill/>
        </p:spPr>
        <p:txBody>
          <a:bodyPr wrap="square" rtlCol="0">
            <a:spAutoFit/>
          </a:bodyPr>
          <a:lstStyle/>
          <a:p>
            <a:pPr algn="ctr"/>
            <a:r>
              <a:rPr lang="en-US" sz="6600" dirty="0"/>
              <a:t>What Infrastructure can be put in place that will make choosing inclusion easier?</a:t>
            </a:r>
          </a:p>
        </p:txBody>
      </p:sp>
    </p:spTree>
    <p:extLst>
      <p:ext uri="{BB962C8B-B14F-4D97-AF65-F5344CB8AC3E}">
        <p14:creationId xmlns:p14="http://schemas.microsoft.com/office/powerpoint/2010/main" val="4173882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electronics&#10;&#10;Description automatically generated">
            <a:extLst>
              <a:ext uri="{FF2B5EF4-FFF2-40B4-BE49-F238E27FC236}">
                <a16:creationId xmlns:a16="http://schemas.microsoft.com/office/drawing/2014/main" id="{3FCC0B83-107A-5442-A904-6F09A68B74F0}"/>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DD4F0FF0-3143-7046-BAE0-3F6ED3EF630E}"/>
              </a:ext>
            </a:extLst>
          </p:cNvPr>
          <p:cNvSpPr>
            <a:spLocks noGrp="1"/>
          </p:cNvSpPr>
          <p:nvPr>
            <p:ph type="title"/>
          </p:nvPr>
        </p:nvSpPr>
        <p:spPr>
          <a:xfrm>
            <a:off x="322730" y="43700"/>
            <a:ext cx="11735920" cy="846204"/>
          </a:xfrm>
        </p:spPr>
        <p:txBody>
          <a:bodyPr>
            <a:normAutofit/>
          </a:bodyPr>
          <a:lstStyle/>
          <a:p>
            <a:pPr lvl="1" algn="ctr"/>
            <a:r>
              <a:rPr lang="en-US" sz="3600" b="1" dirty="0"/>
              <a:t>What does the Research Say?</a:t>
            </a:r>
          </a:p>
        </p:txBody>
      </p:sp>
      <p:graphicFrame>
        <p:nvGraphicFramePr>
          <p:cNvPr id="4" name="Diagram 3">
            <a:extLst>
              <a:ext uri="{FF2B5EF4-FFF2-40B4-BE49-F238E27FC236}">
                <a16:creationId xmlns:a16="http://schemas.microsoft.com/office/drawing/2014/main" id="{C8ED45C2-BE5F-DC4F-A96D-199D497C5E9A}"/>
              </a:ext>
            </a:extLst>
          </p:cNvPr>
          <p:cNvGraphicFramePr/>
          <p:nvPr>
            <p:extLst>
              <p:ext uri="{D42A27DB-BD31-4B8C-83A1-F6EECF244321}">
                <p14:modId xmlns:p14="http://schemas.microsoft.com/office/powerpoint/2010/main" val="474602985"/>
              </p:ext>
            </p:extLst>
          </p:nvPr>
        </p:nvGraphicFramePr>
        <p:xfrm>
          <a:off x="312234" y="1114907"/>
          <a:ext cx="11417804" cy="5419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045B4EAB-0992-BD41-8F64-038B32A12415}"/>
              </a:ext>
            </a:extLst>
          </p:cNvPr>
          <p:cNvSpPr txBox="1">
            <a:spLocks/>
          </p:cNvSpPr>
          <p:nvPr/>
        </p:nvSpPr>
        <p:spPr>
          <a:xfrm>
            <a:off x="7146529" y="6112865"/>
            <a:ext cx="4313860" cy="367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gn="r"/>
            <a:r>
              <a:rPr lang="en-US" sz="2000" kern="0" dirty="0">
                <a:solidFill>
                  <a:sysClr val="windowText" lastClr="000000"/>
                </a:solidFill>
              </a:rPr>
              <a:t>Student Infrastructure</a:t>
            </a:r>
          </a:p>
        </p:txBody>
      </p:sp>
      <p:sp>
        <p:nvSpPr>
          <p:cNvPr id="8" name="Title 1">
            <a:extLst>
              <a:ext uri="{FF2B5EF4-FFF2-40B4-BE49-F238E27FC236}">
                <a16:creationId xmlns:a16="http://schemas.microsoft.com/office/drawing/2014/main" id="{A7E99D7F-DE8E-AC48-B5AA-AF82D78E2932}"/>
              </a:ext>
            </a:extLst>
          </p:cNvPr>
          <p:cNvSpPr txBox="1">
            <a:spLocks/>
          </p:cNvSpPr>
          <p:nvPr/>
        </p:nvSpPr>
        <p:spPr>
          <a:xfrm>
            <a:off x="6247840" y="5455888"/>
            <a:ext cx="5020332" cy="367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gn="r"/>
            <a:r>
              <a:rPr lang="en-US" sz="2000" kern="0" dirty="0">
                <a:solidFill>
                  <a:sysClr val="windowText" lastClr="000000"/>
                </a:solidFill>
              </a:rPr>
              <a:t>Teacher &amp; Staffing Infrastructure</a:t>
            </a:r>
          </a:p>
        </p:txBody>
      </p:sp>
      <p:sp>
        <p:nvSpPr>
          <p:cNvPr id="9" name="Title 1">
            <a:extLst>
              <a:ext uri="{FF2B5EF4-FFF2-40B4-BE49-F238E27FC236}">
                <a16:creationId xmlns:a16="http://schemas.microsoft.com/office/drawing/2014/main" id="{4EC0672A-B681-7645-8161-A5785AB64A1E}"/>
              </a:ext>
            </a:extLst>
          </p:cNvPr>
          <p:cNvSpPr txBox="1">
            <a:spLocks/>
          </p:cNvSpPr>
          <p:nvPr/>
        </p:nvSpPr>
        <p:spPr>
          <a:xfrm>
            <a:off x="5806824" y="4791991"/>
            <a:ext cx="5051677" cy="367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gn="r"/>
            <a:r>
              <a:rPr lang="en-US" sz="2000" kern="0" dirty="0">
                <a:solidFill>
                  <a:sysClr val="windowText" lastClr="000000"/>
                </a:solidFill>
              </a:rPr>
              <a:t>School &amp; District Infrastructure</a:t>
            </a:r>
          </a:p>
        </p:txBody>
      </p:sp>
    </p:spTree>
    <p:extLst>
      <p:ext uri="{BB962C8B-B14F-4D97-AF65-F5344CB8AC3E}">
        <p14:creationId xmlns:p14="http://schemas.microsoft.com/office/powerpoint/2010/main" val="222906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electronics&#10;&#10;Description automatically generated">
            <a:extLst>
              <a:ext uri="{FF2B5EF4-FFF2-40B4-BE49-F238E27FC236}">
                <a16:creationId xmlns:a16="http://schemas.microsoft.com/office/drawing/2014/main" id="{3FCC0B83-107A-5442-A904-6F09A68B74F0}"/>
              </a:ext>
            </a:extLst>
          </p:cNvPr>
          <p:cNvPicPr>
            <a:picLocks noChangeAspect="1"/>
          </p:cNvPicPr>
          <p:nvPr/>
        </p:nvPicPr>
        <p:blipFill>
          <a:blip r:embed="rId2"/>
          <a:stretch>
            <a:fillRect/>
          </a:stretch>
        </p:blipFill>
        <p:spPr>
          <a:xfrm>
            <a:off x="0" y="0"/>
            <a:ext cx="12192000" cy="6858000"/>
          </a:xfrm>
          <a:prstGeom prst="rect">
            <a:avLst/>
          </a:prstGeom>
        </p:spPr>
      </p:pic>
      <p:sp>
        <p:nvSpPr>
          <p:cNvPr id="6" name="Rounded Rectangle 5">
            <a:extLst>
              <a:ext uri="{FF2B5EF4-FFF2-40B4-BE49-F238E27FC236}">
                <a16:creationId xmlns:a16="http://schemas.microsoft.com/office/drawing/2014/main" id="{40C48CBC-DA4E-C545-B7F7-40D2D3E4BBF3}"/>
              </a:ext>
            </a:extLst>
          </p:cNvPr>
          <p:cNvSpPr/>
          <p:nvPr/>
        </p:nvSpPr>
        <p:spPr>
          <a:xfrm>
            <a:off x="142875" y="1747427"/>
            <a:ext cx="11887199" cy="476767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TextBox 7">
            <a:extLst>
              <a:ext uri="{FF2B5EF4-FFF2-40B4-BE49-F238E27FC236}">
                <a16:creationId xmlns:a16="http://schemas.microsoft.com/office/drawing/2014/main" id="{E68AE4D6-4DFC-014F-9C2E-ABFC54860091}"/>
              </a:ext>
            </a:extLst>
          </p:cNvPr>
          <p:cNvSpPr txBox="1"/>
          <p:nvPr/>
        </p:nvSpPr>
        <p:spPr>
          <a:xfrm>
            <a:off x="569477" y="406755"/>
            <a:ext cx="7914962" cy="954107"/>
          </a:xfrm>
          <a:prstGeom prst="rect">
            <a:avLst/>
          </a:prstGeom>
          <a:noFill/>
        </p:spPr>
        <p:txBody>
          <a:bodyPr wrap="square" rtlCol="0">
            <a:spAutoFit/>
          </a:bodyPr>
          <a:lstStyle/>
          <a:p>
            <a:r>
              <a:rPr lang="en-US" sz="2800" dirty="0"/>
              <a:t>Every Month will focus on an infrastructural </a:t>
            </a:r>
          </a:p>
          <a:p>
            <a:r>
              <a:rPr lang="en-US" sz="2800" dirty="0"/>
              <a:t>condition with supporting resources</a:t>
            </a:r>
          </a:p>
        </p:txBody>
      </p:sp>
      <p:sp>
        <p:nvSpPr>
          <p:cNvPr id="9" name="Rounded Rectangle 8">
            <a:extLst>
              <a:ext uri="{FF2B5EF4-FFF2-40B4-BE49-F238E27FC236}">
                <a16:creationId xmlns:a16="http://schemas.microsoft.com/office/drawing/2014/main" id="{6B32BF2B-1154-1643-AE24-50FAC752A321}"/>
              </a:ext>
            </a:extLst>
          </p:cNvPr>
          <p:cNvSpPr/>
          <p:nvPr/>
        </p:nvSpPr>
        <p:spPr>
          <a:xfrm>
            <a:off x="508948" y="3429010"/>
            <a:ext cx="1614487" cy="64633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January</a:t>
            </a:r>
          </a:p>
        </p:txBody>
      </p:sp>
      <p:sp>
        <p:nvSpPr>
          <p:cNvPr id="10" name="Rounded Rectangle 9">
            <a:extLst>
              <a:ext uri="{FF2B5EF4-FFF2-40B4-BE49-F238E27FC236}">
                <a16:creationId xmlns:a16="http://schemas.microsoft.com/office/drawing/2014/main" id="{72892CB8-B7E3-504B-8FF0-8E197ADA246E}"/>
              </a:ext>
            </a:extLst>
          </p:cNvPr>
          <p:cNvSpPr/>
          <p:nvPr/>
        </p:nvSpPr>
        <p:spPr>
          <a:xfrm>
            <a:off x="2418071" y="3436153"/>
            <a:ext cx="1614487" cy="6391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February</a:t>
            </a:r>
          </a:p>
        </p:txBody>
      </p:sp>
      <p:sp>
        <p:nvSpPr>
          <p:cNvPr id="11" name="Rounded Rectangle 10">
            <a:extLst>
              <a:ext uri="{FF2B5EF4-FFF2-40B4-BE49-F238E27FC236}">
                <a16:creationId xmlns:a16="http://schemas.microsoft.com/office/drawing/2014/main" id="{4084F34C-9178-014A-8723-B6E57B66417E}"/>
              </a:ext>
            </a:extLst>
          </p:cNvPr>
          <p:cNvSpPr/>
          <p:nvPr/>
        </p:nvSpPr>
        <p:spPr>
          <a:xfrm>
            <a:off x="4416193" y="3447911"/>
            <a:ext cx="1614487" cy="6274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March</a:t>
            </a:r>
          </a:p>
        </p:txBody>
      </p:sp>
      <p:sp>
        <p:nvSpPr>
          <p:cNvPr id="12" name="Rounded Rectangle 11">
            <a:extLst>
              <a:ext uri="{FF2B5EF4-FFF2-40B4-BE49-F238E27FC236}">
                <a16:creationId xmlns:a16="http://schemas.microsoft.com/office/drawing/2014/main" id="{15070A3E-6CA5-CA42-BB0A-A66C44974DD3}"/>
              </a:ext>
            </a:extLst>
          </p:cNvPr>
          <p:cNvSpPr/>
          <p:nvPr/>
        </p:nvSpPr>
        <p:spPr>
          <a:xfrm>
            <a:off x="6371451" y="3447911"/>
            <a:ext cx="1614487" cy="6274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April</a:t>
            </a:r>
          </a:p>
        </p:txBody>
      </p:sp>
      <p:sp>
        <p:nvSpPr>
          <p:cNvPr id="13" name="Rounded Rectangle 12">
            <a:extLst>
              <a:ext uri="{FF2B5EF4-FFF2-40B4-BE49-F238E27FC236}">
                <a16:creationId xmlns:a16="http://schemas.microsoft.com/office/drawing/2014/main" id="{729D1444-41EE-0243-B07C-8BBAE49A3F08}"/>
              </a:ext>
            </a:extLst>
          </p:cNvPr>
          <p:cNvSpPr/>
          <p:nvPr/>
        </p:nvSpPr>
        <p:spPr>
          <a:xfrm>
            <a:off x="8316203" y="3447911"/>
            <a:ext cx="1614487" cy="6274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May</a:t>
            </a:r>
          </a:p>
        </p:txBody>
      </p:sp>
      <p:sp>
        <p:nvSpPr>
          <p:cNvPr id="14" name="Right Arrow 13">
            <a:extLst>
              <a:ext uri="{FF2B5EF4-FFF2-40B4-BE49-F238E27FC236}">
                <a16:creationId xmlns:a16="http://schemas.microsoft.com/office/drawing/2014/main" id="{1FAFBF0B-A000-5F44-AC59-FB527CA29E30}"/>
              </a:ext>
            </a:extLst>
          </p:cNvPr>
          <p:cNvSpPr/>
          <p:nvPr/>
        </p:nvSpPr>
        <p:spPr>
          <a:xfrm rot="5400000">
            <a:off x="931471" y="4399237"/>
            <a:ext cx="769439" cy="5878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501A98EF-962E-814B-9E26-73EBE50C9AA2}"/>
              </a:ext>
            </a:extLst>
          </p:cNvPr>
          <p:cNvSpPr/>
          <p:nvPr/>
        </p:nvSpPr>
        <p:spPr>
          <a:xfrm rot="5400000">
            <a:off x="2840594" y="4399237"/>
            <a:ext cx="769439" cy="5878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A61998FF-B0FC-154E-A0CC-C64A2A9D919F}"/>
              </a:ext>
            </a:extLst>
          </p:cNvPr>
          <p:cNvSpPr/>
          <p:nvPr/>
        </p:nvSpPr>
        <p:spPr>
          <a:xfrm rot="5400000">
            <a:off x="4836250" y="4374793"/>
            <a:ext cx="769439" cy="5878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B7FBC3B9-0BFD-BA49-9464-49A0AFD49FD0}"/>
              </a:ext>
            </a:extLst>
          </p:cNvPr>
          <p:cNvSpPr/>
          <p:nvPr/>
        </p:nvSpPr>
        <p:spPr>
          <a:xfrm rot="5400000">
            <a:off x="6793974" y="4374793"/>
            <a:ext cx="769439" cy="5878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9223503D-C703-194A-B152-59E83C921D25}"/>
              </a:ext>
            </a:extLst>
          </p:cNvPr>
          <p:cNvSpPr/>
          <p:nvPr/>
        </p:nvSpPr>
        <p:spPr>
          <a:xfrm rot="5400000">
            <a:off x="8785757" y="4374792"/>
            <a:ext cx="769439" cy="5878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355DDDBD-E7A9-124A-BDF8-51DC80E591D5}"/>
              </a:ext>
            </a:extLst>
          </p:cNvPr>
          <p:cNvSpPr/>
          <p:nvPr/>
        </p:nvSpPr>
        <p:spPr>
          <a:xfrm>
            <a:off x="10303819" y="3447911"/>
            <a:ext cx="1614486" cy="6274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June</a:t>
            </a:r>
          </a:p>
        </p:txBody>
      </p:sp>
      <p:sp>
        <p:nvSpPr>
          <p:cNvPr id="20" name="TextBox 19">
            <a:extLst>
              <a:ext uri="{FF2B5EF4-FFF2-40B4-BE49-F238E27FC236}">
                <a16:creationId xmlns:a16="http://schemas.microsoft.com/office/drawing/2014/main" id="{6C4CB0C2-5C3B-8547-8F19-31FD4DB15398}"/>
              </a:ext>
            </a:extLst>
          </p:cNvPr>
          <p:cNvSpPr txBox="1"/>
          <p:nvPr/>
        </p:nvSpPr>
        <p:spPr>
          <a:xfrm>
            <a:off x="2198551" y="5114745"/>
            <a:ext cx="1912575" cy="923330"/>
          </a:xfrm>
          <a:prstGeom prst="rect">
            <a:avLst/>
          </a:prstGeom>
          <a:noFill/>
        </p:spPr>
        <p:txBody>
          <a:bodyPr wrap="none" rtlCol="0">
            <a:spAutoFit/>
          </a:bodyPr>
          <a:lstStyle/>
          <a:p>
            <a:pPr algn="ctr"/>
            <a:r>
              <a:rPr lang="en-US" b="1" dirty="0"/>
              <a:t>5 MM Video</a:t>
            </a:r>
          </a:p>
          <a:p>
            <a:pPr algn="ctr"/>
            <a:r>
              <a:rPr lang="en-US" b="1" dirty="0"/>
              <a:t>5 MM Podcast</a:t>
            </a:r>
          </a:p>
          <a:p>
            <a:pPr algn="ctr"/>
            <a:r>
              <a:rPr lang="en-US" b="1" dirty="0"/>
              <a:t>Newsletter Article</a:t>
            </a:r>
          </a:p>
        </p:txBody>
      </p:sp>
      <p:sp>
        <p:nvSpPr>
          <p:cNvPr id="21" name="TextBox 20">
            <a:extLst>
              <a:ext uri="{FF2B5EF4-FFF2-40B4-BE49-F238E27FC236}">
                <a16:creationId xmlns:a16="http://schemas.microsoft.com/office/drawing/2014/main" id="{90B48357-A2B1-9A48-8274-FD8C62499511}"/>
              </a:ext>
            </a:extLst>
          </p:cNvPr>
          <p:cNvSpPr txBox="1"/>
          <p:nvPr/>
        </p:nvSpPr>
        <p:spPr>
          <a:xfrm>
            <a:off x="2372491" y="2065993"/>
            <a:ext cx="1721048" cy="707886"/>
          </a:xfrm>
          <a:prstGeom prst="rect">
            <a:avLst/>
          </a:prstGeom>
          <a:noFill/>
        </p:spPr>
        <p:txBody>
          <a:bodyPr wrap="none" rtlCol="0">
            <a:spAutoFit/>
          </a:bodyPr>
          <a:lstStyle/>
          <a:p>
            <a:pPr algn="ctr"/>
            <a:r>
              <a:rPr lang="en-US" sz="2000" b="1" dirty="0"/>
              <a:t>Connecting to </a:t>
            </a:r>
          </a:p>
          <a:p>
            <a:pPr algn="ctr"/>
            <a:r>
              <a:rPr lang="en-US" sz="2000" b="1" dirty="0">
                <a:solidFill>
                  <a:schemeClr val="accent2"/>
                </a:solidFill>
              </a:rPr>
              <a:t>P</a:t>
            </a:r>
            <a:r>
              <a:rPr lang="en-US" sz="2000" b="1" dirty="0"/>
              <a:t>lace</a:t>
            </a:r>
          </a:p>
        </p:txBody>
      </p:sp>
      <p:sp>
        <p:nvSpPr>
          <p:cNvPr id="22" name="TextBox 21">
            <a:extLst>
              <a:ext uri="{FF2B5EF4-FFF2-40B4-BE49-F238E27FC236}">
                <a16:creationId xmlns:a16="http://schemas.microsoft.com/office/drawing/2014/main" id="{05631193-EE11-A34B-A9D9-DD65BB5506F1}"/>
              </a:ext>
            </a:extLst>
          </p:cNvPr>
          <p:cNvSpPr txBox="1"/>
          <p:nvPr/>
        </p:nvSpPr>
        <p:spPr>
          <a:xfrm>
            <a:off x="4416193" y="1824946"/>
            <a:ext cx="1600759" cy="1015663"/>
          </a:xfrm>
          <a:prstGeom prst="rect">
            <a:avLst/>
          </a:prstGeom>
          <a:noFill/>
        </p:spPr>
        <p:txBody>
          <a:bodyPr wrap="none" rtlCol="0">
            <a:spAutoFit/>
          </a:bodyPr>
          <a:lstStyle/>
          <a:p>
            <a:pPr algn="ctr"/>
            <a:r>
              <a:rPr lang="en-US" sz="2000" b="1" dirty="0">
                <a:solidFill>
                  <a:schemeClr val="accent2"/>
                </a:solidFill>
              </a:rPr>
              <a:t>P</a:t>
            </a:r>
            <a:r>
              <a:rPr lang="en-US" sz="2000" b="1" dirty="0"/>
              <a:t>roximity &amp; </a:t>
            </a:r>
          </a:p>
          <a:p>
            <a:pPr algn="ctr"/>
            <a:r>
              <a:rPr lang="en-US" sz="2000" b="1" dirty="0">
                <a:solidFill>
                  <a:schemeClr val="accent2"/>
                </a:solidFill>
              </a:rPr>
              <a:t>P</a:t>
            </a:r>
            <a:r>
              <a:rPr lang="en-US" sz="2000" b="1" dirty="0"/>
              <a:t>articipation </a:t>
            </a:r>
          </a:p>
          <a:p>
            <a:pPr algn="ctr"/>
            <a:r>
              <a:rPr lang="en-US" sz="2000" b="1" dirty="0"/>
              <a:t>with Peers</a:t>
            </a:r>
          </a:p>
        </p:txBody>
      </p:sp>
      <p:sp>
        <p:nvSpPr>
          <p:cNvPr id="23" name="TextBox 22">
            <a:extLst>
              <a:ext uri="{FF2B5EF4-FFF2-40B4-BE49-F238E27FC236}">
                <a16:creationId xmlns:a16="http://schemas.microsoft.com/office/drawing/2014/main" id="{B5E89473-318E-0B41-925C-625262DE4876}"/>
              </a:ext>
            </a:extLst>
          </p:cNvPr>
          <p:cNvSpPr txBox="1"/>
          <p:nvPr/>
        </p:nvSpPr>
        <p:spPr>
          <a:xfrm>
            <a:off x="6509407" y="2345310"/>
            <a:ext cx="1338572" cy="400110"/>
          </a:xfrm>
          <a:prstGeom prst="rect">
            <a:avLst/>
          </a:prstGeom>
          <a:noFill/>
        </p:spPr>
        <p:txBody>
          <a:bodyPr wrap="none" rtlCol="0">
            <a:spAutoFit/>
          </a:bodyPr>
          <a:lstStyle/>
          <a:p>
            <a:pPr algn="ctr"/>
            <a:r>
              <a:rPr lang="en-US" sz="2000" b="1" dirty="0">
                <a:solidFill>
                  <a:schemeClr val="accent2"/>
                </a:solidFill>
              </a:rPr>
              <a:t>P</a:t>
            </a:r>
            <a:r>
              <a:rPr lang="en-US" sz="2000" b="1" dirty="0"/>
              <a:t>urposeful</a:t>
            </a:r>
          </a:p>
        </p:txBody>
      </p:sp>
      <p:sp>
        <p:nvSpPr>
          <p:cNvPr id="24" name="TextBox 23">
            <a:extLst>
              <a:ext uri="{FF2B5EF4-FFF2-40B4-BE49-F238E27FC236}">
                <a16:creationId xmlns:a16="http://schemas.microsoft.com/office/drawing/2014/main" id="{0595F22C-40BB-B84D-A706-BDA6372F5247}"/>
              </a:ext>
            </a:extLst>
          </p:cNvPr>
          <p:cNvSpPr txBox="1"/>
          <p:nvPr/>
        </p:nvSpPr>
        <p:spPr>
          <a:xfrm>
            <a:off x="8396290" y="2319185"/>
            <a:ext cx="1454309" cy="400110"/>
          </a:xfrm>
          <a:prstGeom prst="rect">
            <a:avLst/>
          </a:prstGeom>
          <a:noFill/>
        </p:spPr>
        <p:txBody>
          <a:bodyPr wrap="none" rtlCol="0">
            <a:spAutoFit/>
          </a:bodyPr>
          <a:lstStyle/>
          <a:p>
            <a:pPr algn="ctr"/>
            <a:r>
              <a:rPr lang="en-US" sz="2000" b="1" dirty="0">
                <a:solidFill>
                  <a:schemeClr val="accent2"/>
                </a:solidFill>
              </a:rPr>
              <a:t>P</a:t>
            </a:r>
            <a:r>
              <a:rPr lang="en-US" sz="2000" b="1" dirty="0"/>
              <a:t>lanned For</a:t>
            </a:r>
          </a:p>
        </p:txBody>
      </p:sp>
      <p:sp>
        <p:nvSpPr>
          <p:cNvPr id="25" name="Right Arrow 24">
            <a:extLst>
              <a:ext uri="{FF2B5EF4-FFF2-40B4-BE49-F238E27FC236}">
                <a16:creationId xmlns:a16="http://schemas.microsoft.com/office/drawing/2014/main" id="{CB83DB7B-986B-4B4A-A770-A49F349CE878}"/>
              </a:ext>
            </a:extLst>
          </p:cNvPr>
          <p:cNvSpPr/>
          <p:nvPr/>
        </p:nvSpPr>
        <p:spPr>
          <a:xfrm rot="16200000">
            <a:off x="1096565" y="2771550"/>
            <a:ext cx="439250" cy="5878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8698D29D-A062-EC42-929F-28444146D402}"/>
              </a:ext>
            </a:extLst>
          </p:cNvPr>
          <p:cNvSpPr/>
          <p:nvPr/>
        </p:nvSpPr>
        <p:spPr>
          <a:xfrm rot="16200000">
            <a:off x="3013389" y="2765449"/>
            <a:ext cx="439252" cy="5878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0C030AF8-E866-654D-B0AD-DDB518B98ED2}"/>
              </a:ext>
            </a:extLst>
          </p:cNvPr>
          <p:cNvSpPr/>
          <p:nvPr/>
        </p:nvSpPr>
        <p:spPr>
          <a:xfrm rot="16200000">
            <a:off x="5015906" y="2753758"/>
            <a:ext cx="415874" cy="5878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a:extLst>
              <a:ext uri="{FF2B5EF4-FFF2-40B4-BE49-F238E27FC236}">
                <a16:creationId xmlns:a16="http://schemas.microsoft.com/office/drawing/2014/main" id="{23191E31-CD30-6146-9655-DFC808AD9356}"/>
              </a:ext>
            </a:extLst>
          </p:cNvPr>
          <p:cNvSpPr/>
          <p:nvPr/>
        </p:nvSpPr>
        <p:spPr>
          <a:xfrm rot="16200000">
            <a:off x="6952179" y="2777205"/>
            <a:ext cx="439255" cy="5878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a:extLst>
              <a:ext uri="{FF2B5EF4-FFF2-40B4-BE49-F238E27FC236}">
                <a16:creationId xmlns:a16="http://schemas.microsoft.com/office/drawing/2014/main" id="{E47BF107-9249-B942-861E-2F88DDE1135C}"/>
              </a:ext>
            </a:extLst>
          </p:cNvPr>
          <p:cNvSpPr/>
          <p:nvPr/>
        </p:nvSpPr>
        <p:spPr>
          <a:xfrm rot="16200000">
            <a:off x="8903817" y="2765446"/>
            <a:ext cx="439257" cy="5878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59AF245-4E86-E34A-BAD1-61251C1A2B8B}"/>
              </a:ext>
            </a:extLst>
          </p:cNvPr>
          <p:cNvSpPr txBox="1"/>
          <p:nvPr/>
        </p:nvSpPr>
        <p:spPr>
          <a:xfrm>
            <a:off x="569477" y="2065993"/>
            <a:ext cx="1523110" cy="707886"/>
          </a:xfrm>
          <a:prstGeom prst="rect">
            <a:avLst/>
          </a:prstGeom>
          <a:noFill/>
        </p:spPr>
        <p:txBody>
          <a:bodyPr wrap="none" rtlCol="0">
            <a:spAutoFit/>
          </a:bodyPr>
          <a:lstStyle/>
          <a:p>
            <a:pPr algn="ctr"/>
            <a:r>
              <a:rPr lang="en-US" sz="2000" b="1" dirty="0">
                <a:solidFill>
                  <a:schemeClr val="accent2"/>
                </a:solidFill>
              </a:rPr>
              <a:t>P</a:t>
            </a:r>
            <a:r>
              <a:rPr lang="en-US" sz="2000" b="1" dirty="0"/>
              <a:t>resuming </a:t>
            </a:r>
          </a:p>
          <a:p>
            <a:pPr algn="ctr"/>
            <a:r>
              <a:rPr lang="en-US" sz="2000" b="1" dirty="0"/>
              <a:t>Competence</a:t>
            </a:r>
          </a:p>
        </p:txBody>
      </p:sp>
      <p:sp>
        <p:nvSpPr>
          <p:cNvPr id="31" name="TextBox 30">
            <a:extLst>
              <a:ext uri="{FF2B5EF4-FFF2-40B4-BE49-F238E27FC236}">
                <a16:creationId xmlns:a16="http://schemas.microsoft.com/office/drawing/2014/main" id="{6AE4CC71-7281-054D-BF79-35755D4FB55C}"/>
              </a:ext>
            </a:extLst>
          </p:cNvPr>
          <p:cNvSpPr txBox="1"/>
          <p:nvPr/>
        </p:nvSpPr>
        <p:spPr>
          <a:xfrm>
            <a:off x="224423" y="5114745"/>
            <a:ext cx="1986826" cy="1200329"/>
          </a:xfrm>
          <a:prstGeom prst="rect">
            <a:avLst/>
          </a:prstGeom>
          <a:noFill/>
        </p:spPr>
        <p:txBody>
          <a:bodyPr wrap="none" rtlCol="0">
            <a:spAutoFit/>
          </a:bodyPr>
          <a:lstStyle/>
          <a:p>
            <a:pPr algn="ctr"/>
            <a:r>
              <a:rPr lang="en-US" b="1" dirty="0"/>
              <a:t>KICK OFF</a:t>
            </a:r>
          </a:p>
          <a:p>
            <a:pPr algn="ctr"/>
            <a:r>
              <a:rPr lang="en-US" b="1" dirty="0"/>
              <a:t>5 MM Video (1)</a:t>
            </a:r>
          </a:p>
          <a:p>
            <a:pPr algn="ctr"/>
            <a:r>
              <a:rPr lang="en-US" b="1" dirty="0"/>
              <a:t>5 MM Podcast (15)</a:t>
            </a:r>
          </a:p>
          <a:p>
            <a:pPr algn="ctr"/>
            <a:r>
              <a:rPr lang="en-US" b="1" dirty="0"/>
              <a:t>Newsletter Article</a:t>
            </a:r>
          </a:p>
        </p:txBody>
      </p:sp>
      <p:sp>
        <p:nvSpPr>
          <p:cNvPr id="32" name="TextBox 31">
            <a:extLst>
              <a:ext uri="{FF2B5EF4-FFF2-40B4-BE49-F238E27FC236}">
                <a16:creationId xmlns:a16="http://schemas.microsoft.com/office/drawing/2014/main" id="{8E827FA5-24CA-054C-A3EB-9556AC85FB49}"/>
              </a:ext>
            </a:extLst>
          </p:cNvPr>
          <p:cNvSpPr txBox="1"/>
          <p:nvPr/>
        </p:nvSpPr>
        <p:spPr>
          <a:xfrm>
            <a:off x="4206760" y="5114745"/>
            <a:ext cx="1912575" cy="923330"/>
          </a:xfrm>
          <a:prstGeom prst="rect">
            <a:avLst/>
          </a:prstGeom>
          <a:noFill/>
        </p:spPr>
        <p:txBody>
          <a:bodyPr wrap="none" rtlCol="0">
            <a:spAutoFit/>
          </a:bodyPr>
          <a:lstStyle/>
          <a:p>
            <a:pPr algn="ctr"/>
            <a:r>
              <a:rPr lang="en-US" b="1" dirty="0"/>
              <a:t>5 MM Video</a:t>
            </a:r>
          </a:p>
          <a:p>
            <a:pPr algn="ctr"/>
            <a:r>
              <a:rPr lang="en-US" b="1" dirty="0"/>
              <a:t>5 MM Podcast</a:t>
            </a:r>
          </a:p>
          <a:p>
            <a:pPr algn="ctr"/>
            <a:r>
              <a:rPr lang="en-US" b="1" dirty="0"/>
              <a:t>Newsletter Article</a:t>
            </a:r>
          </a:p>
        </p:txBody>
      </p:sp>
      <p:sp>
        <p:nvSpPr>
          <p:cNvPr id="33" name="TextBox 32">
            <a:extLst>
              <a:ext uri="{FF2B5EF4-FFF2-40B4-BE49-F238E27FC236}">
                <a16:creationId xmlns:a16="http://schemas.microsoft.com/office/drawing/2014/main" id="{3C993B76-2EDE-9F48-86A4-5B4E0A3EA961}"/>
              </a:ext>
            </a:extLst>
          </p:cNvPr>
          <p:cNvSpPr txBox="1"/>
          <p:nvPr/>
        </p:nvSpPr>
        <p:spPr>
          <a:xfrm>
            <a:off x="6279603" y="5114745"/>
            <a:ext cx="1912575" cy="923330"/>
          </a:xfrm>
          <a:prstGeom prst="rect">
            <a:avLst/>
          </a:prstGeom>
          <a:noFill/>
        </p:spPr>
        <p:txBody>
          <a:bodyPr wrap="none" rtlCol="0">
            <a:spAutoFit/>
          </a:bodyPr>
          <a:lstStyle/>
          <a:p>
            <a:pPr algn="ctr"/>
            <a:r>
              <a:rPr lang="en-US" b="1" dirty="0"/>
              <a:t>5 MM Video</a:t>
            </a:r>
          </a:p>
          <a:p>
            <a:pPr algn="ctr"/>
            <a:r>
              <a:rPr lang="en-US" b="1" dirty="0"/>
              <a:t>5 MM Podcast</a:t>
            </a:r>
          </a:p>
          <a:p>
            <a:pPr algn="ctr"/>
            <a:r>
              <a:rPr lang="en-US" b="1" dirty="0"/>
              <a:t>Newsletter Article</a:t>
            </a:r>
          </a:p>
        </p:txBody>
      </p:sp>
      <p:sp>
        <p:nvSpPr>
          <p:cNvPr id="34" name="TextBox 33">
            <a:extLst>
              <a:ext uri="{FF2B5EF4-FFF2-40B4-BE49-F238E27FC236}">
                <a16:creationId xmlns:a16="http://schemas.microsoft.com/office/drawing/2014/main" id="{5B0D92D4-DAE2-C643-BE61-822605198508}"/>
              </a:ext>
            </a:extLst>
          </p:cNvPr>
          <p:cNvSpPr txBox="1"/>
          <p:nvPr/>
        </p:nvSpPr>
        <p:spPr>
          <a:xfrm>
            <a:off x="8300782" y="5114745"/>
            <a:ext cx="1912575" cy="923330"/>
          </a:xfrm>
          <a:prstGeom prst="rect">
            <a:avLst/>
          </a:prstGeom>
          <a:noFill/>
        </p:spPr>
        <p:txBody>
          <a:bodyPr wrap="none" rtlCol="0">
            <a:spAutoFit/>
          </a:bodyPr>
          <a:lstStyle/>
          <a:p>
            <a:pPr algn="ctr"/>
            <a:r>
              <a:rPr lang="en-US" b="1" dirty="0"/>
              <a:t>5 MM Video</a:t>
            </a:r>
          </a:p>
          <a:p>
            <a:pPr algn="ctr"/>
            <a:r>
              <a:rPr lang="en-US" b="1" dirty="0"/>
              <a:t>5 MM Podcast</a:t>
            </a:r>
          </a:p>
          <a:p>
            <a:pPr algn="ctr"/>
            <a:r>
              <a:rPr lang="en-US" b="1" dirty="0"/>
              <a:t>Newsletter Article</a:t>
            </a:r>
          </a:p>
        </p:txBody>
      </p:sp>
      <p:sp>
        <p:nvSpPr>
          <p:cNvPr id="36" name="Right Arrow 35">
            <a:extLst>
              <a:ext uri="{FF2B5EF4-FFF2-40B4-BE49-F238E27FC236}">
                <a16:creationId xmlns:a16="http://schemas.microsoft.com/office/drawing/2014/main" id="{BB1EFE67-AB48-4946-8620-F7348E75ABCF}"/>
              </a:ext>
            </a:extLst>
          </p:cNvPr>
          <p:cNvSpPr/>
          <p:nvPr/>
        </p:nvSpPr>
        <p:spPr>
          <a:xfrm rot="5400000">
            <a:off x="10726342" y="4374791"/>
            <a:ext cx="769439" cy="5878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2A5D45F-BFF1-5F4C-9A4E-E8FB3296D797}"/>
              </a:ext>
            </a:extLst>
          </p:cNvPr>
          <p:cNvSpPr txBox="1"/>
          <p:nvPr/>
        </p:nvSpPr>
        <p:spPr>
          <a:xfrm>
            <a:off x="10151149" y="5096289"/>
            <a:ext cx="1912575" cy="923330"/>
          </a:xfrm>
          <a:prstGeom prst="rect">
            <a:avLst/>
          </a:prstGeom>
          <a:noFill/>
        </p:spPr>
        <p:txBody>
          <a:bodyPr wrap="none" rtlCol="0">
            <a:spAutoFit/>
          </a:bodyPr>
          <a:lstStyle/>
          <a:p>
            <a:pPr algn="ctr"/>
            <a:r>
              <a:rPr lang="en-US" b="1" dirty="0"/>
              <a:t>Celebration </a:t>
            </a:r>
          </a:p>
          <a:p>
            <a:pPr algn="ctr"/>
            <a:r>
              <a:rPr lang="en-US" b="1" dirty="0"/>
              <a:t>of Learning</a:t>
            </a:r>
          </a:p>
          <a:p>
            <a:pPr algn="ctr"/>
            <a:r>
              <a:rPr lang="en-US" b="1" dirty="0"/>
              <a:t>Newsletter Article</a:t>
            </a:r>
          </a:p>
        </p:txBody>
      </p:sp>
      <p:pic>
        <p:nvPicPr>
          <p:cNvPr id="38" name="Picture 37" descr="Text, calendar&#10;&#10;Description automatically generated">
            <a:extLst>
              <a:ext uri="{FF2B5EF4-FFF2-40B4-BE49-F238E27FC236}">
                <a16:creationId xmlns:a16="http://schemas.microsoft.com/office/drawing/2014/main" id="{6A196F8E-77A0-9949-A480-6DE4C2B4D442}"/>
              </a:ext>
            </a:extLst>
          </p:cNvPr>
          <p:cNvPicPr>
            <a:picLocks noChangeAspect="1"/>
          </p:cNvPicPr>
          <p:nvPr/>
        </p:nvPicPr>
        <p:blipFill>
          <a:blip r:embed="rId3"/>
          <a:stretch>
            <a:fillRect/>
          </a:stretch>
        </p:blipFill>
        <p:spPr>
          <a:xfrm>
            <a:off x="9464391" y="133491"/>
            <a:ext cx="2295207" cy="1432263"/>
          </a:xfrm>
          <a:prstGeom prst="rect">
            <a:avLst/>
          </a:prstGeom>
        </p:spPr>
      </p:pic>
    </p:spTree>
    <p:extLst>
      <p:ext uri="{BB962C8B-B14F-4D97-AF65-F5344CB8AC3E}">
        <p14:creationId xmlns:p14="http://schemas.microsoft.com/office/powerpoint/2010/main" val="943665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rson, indoor&#10;&#10;Description automatically generated">
            <a:extLst>
              <a:ext uri="{FF2B5EF4-FFF2-40B4-BE49-F238E27FC236}">
                <a16:creationId xmlns:a16="http://schemas.microsoft.com/office/drawing/2014/main" id="{5F7C900A-32BF-C946-9966-9BD90D42D327}"/>
              </a:ext>
            </a:extLst>
          </p:cNvPr>
          <p:cNvPicPr>
            <a:picLocks noChangeAspect="1"/>
          </p:cNvPicPr>
          <p:nvPr/>
        </p:nvPicPr>
        <p:blipFill>
          <a:blip r:embed="rId2"/>
          <a:stretch>
            <a:fillRect/>
          </a:stretch>
        </p:blipFill>
        <p:spPr>
          <a:xfrm>
            <a:off x="545819" y="372631"/>
            <a:ext cx="4505474" cy="2534329"/>
          </a:xfrm>
          <a:prstGeom prst="rect">
            <a:avLst/>
          </a:prstGeom>
        </p:spPr>
      </p:pic>
      <p:pic>
        <p:nvPicPr>
          <p:cNvPr id="9" name="Picture 8" descr="Icon&#10;&#10;Description automatically generated">
            <a:extLst>
              <a:ext uri="{FF2B5EF4-FFF2-40B4-BE49-F238E27FC236}">
                <a16:creationId xmlns:a16="http://schemas.microsoft.com/office/drawing/2014/main" id="{EC26E7BE-2276-A749-A35C-2F690AF0D887}"/>
              </a:ext>
            </a:extLst>
          </p:cNvPr>
          <p:cNvPicPr>
            <a:picLocks noChangeAspect="1"/>
          </p:cNvPicPr>
          <p:nvPr/>
        </p:nvPicPr>
        <p:blipFill>
          <a:blip r:embed="rId3"/>
          <a:stretch>
            <a:fillRect/>
          </a:stretch>
        </p:blipFill>
        <p:spPr>
          <a:xfrm>
            <a:off x="8599655" y="675738"/>
            <a:ext cx="3046526" cy="1476658"/>
          </a:xfrm>
          <a:prstGeom prst="rect">
            <a:avLst/>
          </a:prstGeom>
        </p:spPr>
      </p:pic>
      <p:pic>
        <p:nvPicPr>
          <p:cNvPr id="11" name="Picture 10" descr="Logo&#10;&#10;Description automatically generated">
            <a:extLst>
              <a:ext uri="{FF2B5EF4-FFF2-40B4-BE49-F238E27FC236}">
                <a16:creationId xmlns:a16="http://schemas.microsoft.com/office/drawing/2014/main" id="{CDB092EB-E344-AE49-AFEA-568B9E6133EC}"/>
              </a:ext>
            </a:extLst>
          </p:cNvPr>
          <p:cNvPicPr>
            <a:picLocks noChangeAspect="1"/>
          </p:cNvPicPr>
          <p:nvPr/>
        </p:nvPicPr>
        <p:blipFill>
          <a:blip r:embed="rId4"/>
          <a:stretch>
            <a:fillRect/>
          </a:stretch>
        </p:blipFill>
        <p:spPr>
          <a:xfrm>
            <a:off x="5755762" y="387250"/>
            <a:ext cx="2769893" cy="1957391"/>
          </a:xfrm>
          <a:prstGeom prst="rect">
            <a:avLst/>
          </a:prstGeom>
        </p:spPr>
      </p:pic>
      <p:sp>
        <p:nvSpPr>
          <p:cNvPr id="12" name="TextBox 11">
            <a:extLst>
              <a:ext uri="{FF2B5EF4-FFF2-40B4-BE49-F238E27FC236}">
                <a16:creationId xmlns:a16="http://schemas.microsoft.com/office/drawing/2014/main" id="{FC4B56D1-5B9D-3D44-A7EE-3963402B1EBD}"/>
              </a:ext>
            </a:extLst>
          </p:cNvPr>
          <p:cNvSpPr txBox="1"/>
          <p:nvPr/>
        </p:nvSpPr>
        <p:spPr>
          <a:xfrm>
            <a:off x="0" y="6488668"/>
            <a:ext cx="1999586" cy="369332"/>
          </a:xfrm>
          <a:prstGeom prst="rect">
            <a:avLst/>
          </a:prstGeom>
          <a:noFill/>
        </p:spPr>
        <p:txBody>
          <a:bodyPr wrap="none" rtlCol="0">
            <a:spAutoFit/>
          </a:bodyPr>
          <a:lstStyle/>
          <a:p>
            <a:r>
              <a:rPr lang="en-US" dirty="0"/>
              <a:t>Shelley Moore, 2021</a:t>
            </a:r>
          </a:p>
        </p:txBody>
      </p:sp>
      <p:pic>
        <p:nvPicPr>
          <p:cNvPr id="14" name="Picture 13" descr="A person and person in a room&#10;&#10;Description automatically generated with low confidence">
            <a:extLst>
              <a:ext uri="{FF2B5EF4-FFF2-40B4-BE49-F238E27FC236}">
                <a16:creationId xmlns:a16="http://schemas.microsoft.com/office/drawing/2014/main" id="{B0217EA6-E51C-EE48-AE56-ABCDCA9BEBA8}"/>
              </a:ext>
            </a:extLst>
          </p:cNvPr>
          <p:cNvPicPr>
            <a:picLocks noChangeAspect="1"/>
          </p:cNvPicPr>
          <p:nvPr/>
        </p:nvPicPr>
        <p:blipFill>
          <a:blip r:embed="rId5"/>
          <a:stretch>
            <a:fillRect/>
          </a:stretch>
        </p:blipFill>
        <p:spPr>
          <a:xfrm>
            <a:off x="1570052" y="3274336"/>
            <a:ext cx="9641226" cy="3216288"/>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30A90A30-AADD-FC46-8585-24D366DD13FB}"/>
              </a:ext>
            </a:extLst>
          </p:cNvPr>
          <p:cNvPicPr>
            <a:picLocks noChangeAspect="1"/>
          </p:cNvPicPr>
          <p:nvPr/>
        </p:nvPicPr>
        <p:blipFill>
          <a:blip r:embed="rId6"/>
          <a:stretch>
            <a:fillRect/>
          </a:stretch>
        </p:blipFill>
        <p:spPr>
          <a:xfrm>
            <a:off x="3796763" y="2608033"/>
            <a:ext cx="4192822" cy="1407042"/>
          </a:xfrm>
          <a:prstGeom prst="rect">
            <a:avLst/>
          </a:prstGeom>
        </p:spPr>
      </p:pic>
    </p:spTree>
    <p:extLst>
      <p:ext uri="{BB962C8B-B14F-4D97-AF65-F5344CB8AC3E}">
        <p14:creationId xmlns:p14="http://schemas.microsoft.com/office/powerpoint/2010/main" val="1953268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FE55D-7A28-1344-9945-BDA1660354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30039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3F52D06-AE69-6846-949F-2996B98D63BB}"/>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1417603-A06D-7646-A3C1-96ADE208317E}"/>
              </a:ext>
            </a:extLst>
          </p:cNvPr>
          <p:cNvSpPr txBox="1"/>
          <p:nvPr/>
        </p:nvSpPr>
        <p:spPr>
          <a:xfrm>
            <a:off x="2573341" y="1379370"/>
            <a:ext cx="9276450" cy="923330"/>
          </a:xfrm>
          <a:prstGeom prst="rect">
            <a:avLst/>
          </a:prstGeom>
          <a:noFill/>
        </p:spPr>
        <p:txBody>
          <a:bodyPr wrap="none" rtlCol="0">
            <a:spAutoFit/>
          </a:bodyPr>
          <a:lstStyle/>
          <a:p>
            <a:r>
              <a:rPr lang="en-US" sz="5400" dirty="0"/>
              <a:t>Understand WHAT Inclusion is….</a:t>
            </a:r>
          </a:p>
        </p:txBody>
      </p:sp>
      <p:sp>
        <p:nvSpPr>
          <p:cNvPr id="4" name="Right Arrow 3">
            <a:extLst>
              <a:ext uri="{FF2B5EF4-FFF2-40B4-BE49-F238E27FC236}">
                <a16:creationId xmlns:a16="http://schemas.microsoft.com/office/drawing/2014/main" id="{B8F0B6FE-B632-0443-A5FC-850969926BCC}"/>
              </a:ext>
            </a:extLst>
          </p:cNvPr>
          <p:cNvSpPr/>
          <p:nvPr/>
        </p:nvSpPr>
        <p:spPr>
          <a:xfrm rot="5400000">
            <a:off x="6027195" y="2544146"/>
            <a:ext cx="769439" cy="5878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2820476-AA7B-C24A-819E-A67B66B10267}"/>
              </a:ext>
            </a:extLst>
          </p:cNvPr>
          <p:cNvSpPr txBox="1"/>
          <p:nvPr/>
        </p:nvSpPr>
        <p:spPr>
          <a:xfrm>
            <a:off x="2573341" y="3527000"/>
            <a:ext cx="9618659" cy="923330"/>
          </a:xfrm>
          <a:prstGeom prst="rect">
            <a:avLst/>
          </a:prstGeom>
          <a:noFill/>
        </p:spPr>
        <p:txBody>
          <a:bodyPr wrap="none" rtlCol="0">
            <a:spAutoFit/>
          </a:bodyPr>
          <a:lstStyle/>
          <a:p>
            <a:r>
              <a:rPr lang="en-US" sz="5400" dirty="0"/>
              <a:t>Understand WHY it is important…</a:t>
            </a:r>
          </a:p>
        </p:txBody>
      </p:sp>
      <p:sp>
        <p:nvSpPr>
          <p:cNvPr id="7" name="Right Arrow 6">
            <a:extLst>
              <a:ext uri="{FF2B5EF4-FFF2-40B4-BE49-F238E27FC236}">
                <a16:creationId xmlns:a16="http://schemas.microsoft.com/office/drawing/2014/main" id="{528B7387-29E3-B84F-9EFE-2AB4504035B3}"/>
              </a:ext>
            </a:extLst>
          </p:cNvPr>
          <p:cNvSpPr/>
          <p:nvPr/>
        </p:nvSpPr>
        <p:spPr>
          <a:xfrm rot="5400000">
            <a:off x="6027195" y="4682509"/>
            <a:ext cx="769439" cy="5878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10FE39A-B04D-A849-8756-FDE378441E24}"/>
              </a:ext>
            </a:extLst>
          </p:cNvPr>
          <p:cNvSpPr txBox="1"/>
          <p:nvPr/>
        </p:nvSpPr>
        <p:spPr>
          <a:xfrm>
            <a:off x="3902079" y="5645174"/>
            <a:ext cx="6086474" cy="923330"/>
          </a:xfrm>
          <a:prstGeom prst="rect">
            <a:avLst/>
          </a:prstGeom>
          <a:noFill/>
        </p:spPr>
        <p:txBody>
          <a:bodyPr wrap="square" rtlCol="0">
            <a:spAutoFit/>
          </a:bodyPr>
          <a:lstStyle/>
          <a:p>
            <a:r>
              <a:rPr lang="en-US" sz="5400" dirty="0"/>
              <a:t>How to we do it?</a:t>
            </a:r>
          </a:p>
        </p:txBody>
      </p:sp>
      <p:sp>
        <p:nvSpPr>
          <p:cNvPr id="9" name="Title 1">
            <a:extLst>
              <a:ext uri="{FF2B5EF4-FFF2-40B4-BE49-F238E27FC236}">
                <a16:creationId xmlns:a16="http://schemas.microsoft.com/office/drawing/2014/main" id="{EAFCCDB7-F585-5248-B4FD-6D8980DD8BEC}"/>
              </a:ext>
            </a:extLst>
          </p:cNvPr>
          <p:cNvSpPr>
            <a:spLocks noGrp="1"/>
          </p:cNvSpPr>
          <p:nvPr>
            <p:ph type="title"/>
          </p:nvPr>
        </p:nvSpPr>
        <p:spPr>
          <a:xfrm>
            <a:off x="1839466" y="171294"/>
            <a:ext cx="5918647" cy="1325563"/>
          </a:xfrm>
        </p:spPr>
        <p:txBody>
          <a:bodyPr>
            <a:normAutofit/>
          </a:bodyPr>
          <a:lstStyle/>
          <a:p>
            <a:r>
              <a:rPr lang="en-US" sz="4800" b="1" dirty="0"/>
              <a:t>Now What?!</a:t>
            </a:r>
          </a:p>
        </p:txBody>
      </p:sp>
    </p:spTree>
    <p:extLst>
      <p:ext uri="{BB962C8B-B14F-4D97-AF65-F5344CB8AC3E}">
        <p14:creationId xmlns:p14="http://schemas.microsoft.com/office/powerpoint/2010/main" val="3416099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417603-A06D-7646-A3C1-96ADE208317E}"/>
              </a:ext>
            </a:extLst>
          </p:cNvPr>
          <p:cNvSpPr txBox="1"/>
          <p:nvPr/>
        </p:nvSpPr>
        <p:spPr>
          <a:xfrm>
            <a:off x="801360" y="214370"/>
            <a:ext cx="10906008" cy="749458"/>
          </a:xfrm>
          <a:prstGeom prst="rect">
            <a:avLst/>
          </a:prstGeom>
        </p:spPr>
        <p:txBody>
          <a:bodyPr vert="horz" lIns="91440" tIns="45720" rIns="91440" bIns="45720" rtlCol="0" anchor="b">
            <a:normAutofit/>
          </a:bodyPr>
          <a:lstStyle/>
          <a:p>
            <a:pPr lvl="0" algn="ctr"/>
            <a:r>
              <a:rPr lang="en-CA" sz="3200" dirty="0"/>
              <a:t>What do we think when we think of someone with a disability?</a:t>
            </a:r>
          </a:p>
        </p:txBody>
      </p:sp>
      <p:graphicFrame>
        <p:nvGraphicFramePr>
          <p:cNvPr id="3" name="Diagram 2">
            <a:extLst>
              <a:ext uri="{FF2B5EF4-FFF2-40B4-BE49-F238E27FC236}">
                <a16:creationId xmlns:a16="http://schemas.microsoft.com/office/drawing/2014/main" id="{A7EB3746-7FC0-1141-B895-5B3F06BED577}"/>
              </a:ext>
            </a:extLst>
          </p:cNvPr>
          <p:cNvGraphicFramePr/>
          <p:nvPr>
            <p:extLst>
              <p:ext uri="{D42A27DB-BD31-4B8C-83A1-F6EECF244321}">
                <p14:modId xmlns:p14="http://schemas.microsoft.com/office/powerpoint/2010/main" val="3211920097"/>
              </p:ext>
            </p:extLst>
          </p:nvPr>
        </p:nvGraphicFramePr>
        <p:xfrm>
          <a:off x="-393148" y="122496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ight Arrow 8">
            <a:extLst>
              <a:ext uri="{FF2B5EF4-FFF2-40B4-BE49-F238E27FC236}">
                <a16:creationId xmlns:a16="http://schemas.microsoft.com/office/drawing/2014/main" id="{261C5A65-8ABB-824E-9E4A-D40295F5BC4D}"/>
              </a:ext>
            </a:extLst>
          </p:cNvPr>
          <p:cNvSpPr/>
          <p:nvPr/>
        </p:nvSpPr>
        <p:spPr>
          <a:xfrm rot="19475470">
            <a:off x="4625755" y="2958516"/>
            <a:ext cx="2239617" cy="505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0A6C2B9-13EE-2C48-B6BE-4EBF1ECE3F98}"/>
              </a:ext>
            </a:extLst>
          </p:cNvPr>
          <p:cNvSpPr txBox="1"/>
          <p:nvPr/>
        </p:nvSpPr>
        <p:spPr>
          <a:xfrm>
            <a:off x="6909818" y="2033256"/>
            <a:ext cx="4797549" cy="646331"/>
          </a:xfrm>
          <a:prstGeom prst="rect">
            <a:avLst/>
          </a:prstGeom>
          <a:noFill/>
        </p:spPr>
        <p:txBody>
          <a:bodyPr wrap="square" rtlCol="0">
            <a:spAutoFit/>
          </a:bodyPr>
          <a:lstStyle/>
          <a:p>
            <a:r>
              <a:rPr lang="en-US" dirty="0"/>
              <a:t>- Measure deficits, not strengths</a:t>
            </a:r>
          </a:p>
          <a:p>
            <a:r>
              <a:rPr lang="en-US" dirty="0"/>
              <a:t>- Capture responses verbally/ written/ physically</a:t>
            </a:r>
          </a:p>
        </p:txBody>
      </p:sp>
      <p:sp>
        <p:nvSpPr>
          <p:cNvPr id="13" name="Right Arrow 12">
            <a:extLst>
              <a:ext uri="{FF2B5EF4-FFF2-40B4-BE49-F238E27FC236}">
                <a16:creationId xmlns:a16="http://schemas.microsoft.com/office/drawing/2014/main" id="{6C9C7A57-FE50-4544-8B12-96F4BA2EBD66}"/>
              </a:ext>
            </a:extLst>
          </p:cNvPr>
          <p:cNvSpPr/>
          <p:nvPr/>
        </p:nvSpPr>
        <p:spPr>
          <a:xfrm rot="5400000">
            <a:off x="8271615" y="2958516"/>
            <a:ext cx="867888" cy="505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A444033-9042-2245-BB25-AE63C276133D}"/>
              </a:ext>
            </a:extLst>
          </p:cNvPr>
          <p:cNvSpPr txBox="1"/>
          <p:nvPr/>
        </p:nvSpPr>
        <p:spPr>
          <a:xfrm>
            <a:off x="6909819" y="3906243"/>
            <a:ext cx="4578136" cy="646331"/>
          </a:xfrm>
          <a:prstGeom prst="rect">
            <a:avLst/>
          </a:prstGeom>
          <a:noFill/>
        </p:spPr>
        <p:txBody>
          <a:bodyPr wrap="square" rtlCol="0">
            <a:spAutoFit/>
          </a:bodyPr>
          <a:lstStyle/>
          <a:p>
            <a:r>
              <a:rPr lang="en-US" dirty="0"/>
              <a:t>- If students can’t express in the way being captured</a:t>
            </a:r>
          </a:p>
        </p:txBody>
      </p:sp>
      <p:sp>
        <p:nvSpPr>
          <p:cNvPr id="16" name="Right Arrow 15">
            <a:extLst>
              <a:ext uri="{FF2B5EF4-FFF2-40B4-BE49-F238E27FC236}">
                <a16:creationId xmlns:a16="http://schemas.microsoft.com/office/drawing/2014/main" id="{477F8A9A-3C80-6B4D-85A1-5C45B9691177}"/>
              </a:ext>
            </a:extLst>
          </p:cNvPr>
          <p:cNvSpPr/>
          <p:nvPr/>
        </p:nvSpPr>
        <p:spPr>
          <a:xfrm rot="5400000">
            <a:off x="8271615" y="4701337"/>
            <a:ext cx="867888" cy="505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9BEA334-30A9-2F4C-8581-5B99A334137E}"/>
              </a:ext>
            </a:extLst>
          </p:cNvPr>
          <p:cNvSpPr txBox="1"/>
          <p:nvPr/>
        </p:nvSpPr>
        <p:spPr>
          <a:xfrm>
            <a:off x="6909819" y="5722953"/>
            <a:ext cx="4578136" cy="369332"/>
          </a:xfrm>
          <a:prstGeom prst="rect">
            <a:avLst/>
          </a:prstGeom>
          <a:noFill/>
        </p:spPr>
        <p:txBody>
          <a:bodyPr wrap="square" rtlCol="0">
            <a:spAutoFit/>
          </a:bodyPr>
          <a:lstStyle/>
          <a:p>
            <a:r>
              <a:rPr lang="en-US" dirty="0"/>
              <a:t>- It leads to the perceptions that “they can’t”</a:t>
            </a:r>
          </a:p>
        </p:txBody>
      </p:sp>
      <p:sp>
        <p:nvSpPr>
          <p:cNvPr id="10" name="TextBox 9">
            <a:extLst>
              <a:ext uri="{FF2B5EF4-FFF2-40B4-BE49-F238E27FC236}">
                <a16:creationId xmlns:a16="http://schemas.microsoft.com/office/drawing/2014/main" id="{205C341A-AD53-B643-9E4F-0FB21A512C20}"/>
              </a:ext>
            </a:extLst>
          </p:cNvPr>
          <p:cNvSpPr txBox="1"/>
          <p:nvPr/>
        </p:nvSpPr>
        <p:spPr>
          <a:xfrm>
            <a:off x="0" y="6488668"/>
            <a:ext cx="1999586" cy="369332"/>
          </a:xfrm>
          <a:prstGeom prst="rect">
            <a:avLst/>
          </a:prstGeom>
          <a:noFill/>
        </p:spPr>
        <p:txBody>
          <a:bodyPr wrap="none" rtlCol="0">
            <a:spAutoFit/>
          </a:bodyPr>
          <a:lstStyle/>
          <a:p>
            <a:r>
              <a:rPr lang="en-US" dirty="0"/>
              <a:t>Shelley Moore, 2021</a:t>
            </a:r>
          </a:p>
        </p:txBody>
      </p:sp>
    </p:spTree>
    <p:extLst>
      <p:ext uri="{BB962C8B-B14F-4D97-AF65-F5344CB8AC3E}">
        <p14:creationId xmlns:p14="http://schemas.microsoft.com/office/powerpoint/2010/main" val="4256154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5708B-F640-0947-970A-F1D09C1FEED0}"/>
              </a:ext>
            </a:extLst>
          </p:cNvPr>
          <p:cNvSpPr>
            <a:spLocks noGrp="1"/>
          </p:cNvSpPr>
          <p:nvPr>
            <p:ph type="title"/>
          </p:nvPr>
        </p:nvSpPr>
        <p:spPr>
          <a:xfrm>
            <a:off x="185164" y="219910"/>
            <a:ext cx="11837960" cy="963827"/>
          </a:xfrm>
        </p:spPr>
        <p:txBody>
          <a:bodyPr>
            <a:noAutofit/>
          </a:bodyPr>
          <a:lstStyle/>
          <a:p>
            <a:r>
              <a:rPr lang="en-US" sz="3600" b="1" dirty="0"/>
              <a:t>What happens when there is a perception that students “can’t”</a:t>
            </a:r>
          </a:p>
        </p:txBody>
      </p:sp>
      <p:sp>
        <p:nvSpPr>
          <p:cNvPr id="5" name="Rectangle 4">
            <a:extLst>
              <a:ext uri="{FF2B5EF4-FFF2-40B4-BE49-F238E27FC236}">
                <a16:creationId xmlns:a16="http://schemas.microsoft.com/office/drawing/2014/main" id="{1AA034C8-32B6-804C-A6EE-298C22150A29}"/>
              </a:ext>
            </a:extLst>
          </p:cNvPr>
          <p:cNvSpPr/>
          <p:nvPr/>
        </p:nvSpPr>
        <p:spPr>
          <a:xfrm>
            <a:off x="4485701" y="1148140"/>
            <a:ext cx="2679389" cy="1569660"/>
          </a:xfrm>
          <a:prstGeom prst="rect">
            <a:avLst/>
          </a:prstGeom>
        </p:spPr>
        <p:txBody>
          <a:bodyPr wrap="square">
            <a:spAutoFit/>
          </a:bodyPr>
          <a:lstStyle/>
          <a:p>
            <a:pPr marL="49213" lvl="2"/>
            <a:r>
              <a:rPr lang="en-CA" sz="1600" dirty="0">
                <a:latin typeface="Calibri" panose="020F0502020204030204" pitchFamily="34" charset="0"/>
                <a:ea typeface="Calibri" panose="020F0502020204030204" pitchFamily="34" charset="0"/>
                <a:cs typeface="Times New Roman" panose="02020603050405020304" pitchFamily="18" charset="0"/>
              </a:rPr>
              <a:t>So we put students with disabilities into </a:t>
            </a:r>
            <a:r>
              <a:rPr lang="en-CA"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programs outside</a:t>
            </a:r>
            <a:r>
              <a:rPr lang="en-CA" sz="1600" dirty="0">
                <a:latin typeface="Calibri" panose="020F0502020204030204" pitchFamily="34" charset="0"/>
                <a:ea typeface="Calibri" panose="020F0502020204030204" pitchFamily="34" charset="0"/>
                <a:cs typeface="Times New Roman" panose="02020603050405020304" pitchFamily="18" charset="0"/>
              </a:rPr>
              <a:t> of the general education curriculum/ classroom for the majority of their day learning “</a:t>
            </a:r>
            <a:r>
              <a:rPr lang="en-CA"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life skills</a:t>
            </a:r>
            <a:r>
              <a:rPr lang="en-CA" sz="1600" dirty="0">
                <a:latin typeface="Calibri" panose="020F0502020204030204" pitchFamily="34" charset="0"/>
                <a:ea typeface="Calibri" panose="020F0502020204030204" pitchFamily="34" charset="0"/>
                <a:cs typeface="Times New Roman" panose="02020603050405020304" pitchFamily="18" charset="0"/>
              </a:rPr>
              <a:t>”</a:t>
            </a:r>
          </a:p>
        </p:txBody>
      </p:sp>
      <p:pic>
        <p:nvPicPr>
          <p:cNvPr id="7" name="Picture 6" descr="Icon&#10;&#10;Description automatically generated">
            <a:extLst>
              <a:ext uri="{FF2B5EF4-FFF2-40B4-BE49-F238E27FC236}">
                <a16:creationId xmlns:a16="http://schemas.microsoft.com/office/drawing/2014/main" id="{29B7D827-D937-1144-BE96-092CC0D97308}"/>
              </a:ext>
            </a:extLst>
          </p:cNvPr>
          <p:cNvPicPr>
            <a:picLocks noChangeAspect="1"/>
          </p:cNvPicPr>
          <p:nvPr/>
        </p:nvPicPr>
        <p:blipFill>
          <a:blip r:embed="rId2"/>
          <a:stretch>
            <a:fillRect/>
          </a:stretch>
        </p:blipFill>
        <p:spPr>
          <a:xfrm>
            <a:off x="3647206" y="2826618"/>
            <a:ext cx="4118628" cy="2627165"/>
          </a:xfrm>
          <a:prstGeom prst="rect">
            <a:avLst/>
          </a:prstGeom>
        </p:spPr>
      </p:pic>
      <p:sp>
        <p:nvSpPr>
          <p:cNvPr id="9" name="Rectangle 8">
            <a:extLst>
              <a:ext uri="{FF2B5EF4-FFF2-40B4-BE49-F238E27FC236}">
                <a16:creationId xmlns:a16="http://schemas.microsoft.com/office/drawing/2014/main" id="{39677F95-80A1-C24D-B526-994002156A2C}"/>
              </a:ext>
            </a:extLst>
          </p:cNvPr>
          <p:cNvSpPr/>
          <p:nvPr/>
        </p:nvSpPr>
        <p:spPr>
          <a:xfrm>
            <a:off x="1244600" y="4214831"/>
            <a:ext cx="2050879" cy="1323439"/>
          </a:xfrm>
          <a:prstGeom prst="rect">
            <a:avLst/>
          </a:prstGeom>
        </p:spPr>
        <p:txBody>
          <a:bodyPr wrap="square">
            <a:spAutoFit/>
          </a:bodyPr>
          <a:lstStyle/>
          <a:p>
            <a:pPr marL="184150" lvl="2"/>
            <a:r>
              <a:rPr lang="en-CA" sz="1600" dirty="0">
                <a:latin typeface="Calibri" panose="020F0502020204030204" pitchFamily="34" charset="0"/>
                <a:ea typeface="Calibri" panose="020F0502020204030204" pitchFamily="34" charset="0"/>
                <a:cs typeface="Times New Roman" panose="02020603050405020304" pitchFamily="18" charset="0"/>
              </a:rPr>
              <a:t>We </a:t>
            </a:r>
            <a:r>
              <a:rPr lang="en-CA"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assume</a:t>
            </a:r>
            <a:r>
              <a:rPr lang="en-CA" sz="1600" dirty="0">
                <a:latin typeface="Calibri" panose="020F0502020204030204" pitchFamily="34" charset="0"/>
                <a:ea typeface="Calibri" panose="020F0502020204030204" pitchFamily="34" charset="0"/>
                <a:cs typeface="Times New Roman" panose="02020603050405020304" pitchFamily="18" charset="0"/>
              </a:rPr>
              <a:t> that students with disabilities </a:t>
            </a:r>
            <a:r>
              <a:rPr lang="en-CA"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are unable to learn </a:t>
            </a:r>
            <a:r>
              <a:rPr lang="en-CA" sz="1600" dirty="0">
                <a:latin typeface="Calibri" panose="020F0502020204030204" pitchFamily="34" charset="0"/>
                <a:ea typeface="Calibri" panose="020F0502020204030204" pitchFamily="34" charset="0"/>
                <a:cs typeface="Times New Roman" panose="02020603050405020304" pitchFamily="18" charset="0"/>
              </a:rPr>
              <a:t>much curriculum</a:t>
            </a:r>
          </a:p>
        </p:txBody>
      </p:sp>
      <p:sp>
        <p:nvSpPr>
          <p:cNvPr id="11" name="Rectangle 10">
            <a:extLst>
              <a:ext uri="{FF2B5EF4-FFF2-40B4-BE49-F238E27FC236}">
                <a16:creationId xmlns:a16="http://schemas.microsoft.com/office/drawing/2014/main" id="{8ADD5222-39B2-424B-9353-C1136AFB0764}"/>
              </a:ext>
            </a:extLst>
          </p:cNvPr>
          <p:cNvSpPr/>
          <p:nvPr/>
        </p:nvSpPr>
        <p:spPr>
          <a:xfrm>
            <a:off x="8060573" y="1516773"/>
            <a:ext cx="2876222" cy="1815882"/>
          </a:xfrm>
          <a:prstGeom prst="rect">
            <a:avLst/>
          </a:prstGeom>
        </p:spPr>
        <p:txBody>
          <a:bodyPr wrap="square">
            <a:spAutoFit/>
          </a:bodyPr>
          <a:lstStyle/>
          <a:p>
            <a:pPr marL="11113" lvl="2"/>
            <a:r>
              <a:rPr lang="en-CA" sz="1600" dirty="0">
                <a:latin typeface="Calibri" panose="020F0502020204030204" pitchFamily="34" charset="0"/>
                <a:ea typeface="Calibri" panose="020F0502020204030204" pitchFamily="34" charset="0"/>
                <a:cs typeface="Times New Roman" panose="02020603050405020304" pitchFamily="18" charset="0"/>
              </a:rPr>
              <a:t>Even if students are enrolled in a class, they are </a:t>
            </a:r>
            <a:r>
              <a:rPr lang="en-CA"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still not often expected to access </a:t>
            </a:r>
            <a:r>
              <a:rPr lang="en-CA" sz="1600" dirty="0">
                <a:latin typeface="Calibri" panose="020F0502020204030204" pitchFamily="34" charset="0"/>
                <a:ea typeface="Calibri" panose="020F0502020204030204" pitchFamily="34" charset="0"/>
                <a:cs typeface="Times New Roman" panose="02020603050405020304" pitchFamily="18" charset="0"/>
              </a:rPr>
              <a:t>the general education curriculum, and focus is placed on social and/or </a:t>
            </a:r>
            <a:r>
              <a:rPr lang="en-CA"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behaviour skills aimed to normalize them</a:t>
            </a:r>
          </a:p>
        </p:txBody>
      </p:sp>
      <p:sp>
        <p:nvSpPr>
          <p:cNvPr id="12" name="Rectangle 11">
            <a:extLst>
              <a:ext uri="{FF2B5EF4-FFF2-40B4-BE49-F238E27FC236}">
                <a16:creationId xmlns:a16="http://schemas.microsoft.com/office/drawing/2014/main" id="{DCD32C60-C351-0144-A257-DBCB660BBB94}"/>
              </a:ext>
            </a:extLst>
          </p:cNvPr>
          <p:cNvSpPr/>
          <p:nvPr/>
        </p:nvSpPr>
        <p:spPr>
          <a:xfrm>
            <a:off x="1539339" y="1773751"/>
            <a:ext cx="2050879" cy="1569660"/>
          </a:xfrm>
          <a:prstGeom prst="rect">
            <a:avLst/>
          </a:prstGeom>
        </p:spPr>
        <p:txBody>
          <a:bodyPr wrap="square">
            <a:spAutoFit/>
          </a:bodyPr>
          <a:lstStyle/>
          <a:p>
            <a:pPr marL="184150" lvl="2"/>
            <a:r>
              <a:rPr lang="en-CA" sz="1600" dirty="0">
                <a:latin typeface="Calibri" panose="020F0502020204030204" pitchFamily="34" charset="0"/>
                <a:ea typeface="Calibri" panose="020F0502020204030204" pitchFamily="34" charset="0"/>
                <a:cs typeface="Times New Roman" panose="02020603050405020304" pitchFamily="18" charset="0"/>
              </a:rPr>
              <a:t>We </a:t>
            </a:r>
            <a:r>
              <a:rPr lang="en-CA"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assume</a:t>
            </a:r>
            <a:r>
              <a:rPr lang="en-CA" sz="1600" dirty="0">
                <a:latin typeface="Calibri" panose="020F0502020204030204" pitchFamily="34" charset="0"/>
                <a:ea typeface="Calibri" panose="020F0502020204030204" pitchFamily="34" charset="0"/>
                <a:cs typeface="Times New Roman" panose="02020603050405020304" pitchFamily="18" charset="0"/>
              </a:rPr>
              <a:t> that students with disabilities </a:t>
            </a:r>
            <a:r>
              <a:rPr lang="en-CA"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will not benefit</a:t>
            </a:r>
            <a:r>
              <a:rPr lang="en-CA" sz="1600" dirty="0">
                <a:latin typeface="Calibri" panose="020F0502020204030204" pitchFamily="34" charset="0"/>
                <a:ea typeface="Calibri" panose="020F0502020204030204" pitchFamily="34" charset="0"/>
                <a:cs typeface="Times New Roman" panose="02020603050405020304" pitchFamily="18" charset="0"/>
              </a:rPr>
              <a:t> from being in </a:t>
            </a:r>
            <a:r>
              <a:rPr lang="en-CA"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general education </a:t>
            </a:r>
            <a:r>
              <a:rPr lang="en-CA" sz="1600" dirty="0">
                <a:latin typeface="Calibri" panose="020F0502020204030204" pitchFamily="34" charset="0"/>
                <a:ea typeface="Calibri" panose="020F0502020204030204" pitchFamily="34" charset="0"/>
                <a:cs typeface="Times New Roman" panose="02020603050405020304" pitchFamily="18" charset="0"/>
              </a:rPr>
              <a:t>classes</a:t>
            </a:r>
          </a:p>
        </p:txBody>
      </p:sp>
      <p:sp>
        <p:nvSpPr>
          <p:cNvPr id="13" name="Rectangle 12">
            <a:extLst>
              <a:ext uri="{FF2B5EF4-FFF2-40B4-BE49-F238E27FC236}">
                <a16:creationId xmlns:a16="http://schemas.microsoft.com/office/drawing/2014/main" id="{DFA5861F-1AAB-E649-91DD-C513F05ADE13}"/>
              </a:ext>
            </a:extLst>
          </p:cNvPr>
          <p:cNvSpPr/>
          <p:nvPr/>
        </p:nvSpPr>
        <p:spPr>
          <a:xfrm>
            <a:off x="8376221" y="3842789"/>
            <a:ext cx="2876222" cy="1077218"/>
          </a:xfrm>
          <a:prstGeom prst="rect">
            <a:avLst/>
          </a:prstGeom>
        </p:spPr>
        <p:txBody>
          <a:bodyPr wrap="square">
            <a:spAutoFit/>
          </a:bodyPr>
          <a:lstStyle/>
          <a:p>
            <a:pPr marL="11113" lvl="2"/>
            <a:r>
              <a:rPr lang="en-CA" sz="1600" dirty="0">
                <a:latin typeface="Calibri" panose="020F0502020204030204" pitchFamily="34" charset="0"/>
                <a:ea typeface="Calibri" panose="020F0502020204030204" pitchFamily="34" charset="0"/>
                <a:cs typeface="Times New Roman" panose="02020603050405020304" pitchFamily="18" charset="0"/>
              </a:rPr>
              <a:t>Students with and without disabilities </a:t>
            </a:r>
            <a:r>
              <a:rPr lang="en-CA"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do not get </a:t>
            </a:r>
            <a:r>
              <a:rPr lang="en-CA" sz="1600" dirty="0">
                <a:latin typeface="Calibri" panose="020F0502020204030204" pitchFamily="34" charset="0"/>
                <a:ea typeface="Calibri" panose="020F0502020204030204" pitchFamily="34" charset="0"/>
                <a:cs typeface="Times New Roman" panose="02020603050405020304" pitchFamily="18" charset="0"/>
              </a:rPr>
              <a:t>the opportunity </a:t>
            </a:r>
            <a:r>
              <a:rPr lang="en-CA"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to learn with </a:t>
            </a:r>
            <a:r>
              <a:rPr lang="en-CA" sz="1600" dirty="0">
                <a:latin typeface="Calibri" panose="020F0502020204030204" pitchFamily="34" charset="0"/>
                <a:ea typeface="Calibri" panose="020F0502020204030204" pitchFamily="34" charset="0"/>
                <a:cs typeface="Times New Roman" panose="02020603050405020304" pitchFamily="18" charset="0"/>
              </a:rPr>
              <a:t>and from </a:t>
            </a:r>
            <a:r>
              <a:rPr lang="en-CA"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each other</a:t>
            </a:r>
          </a:p>
        </p:txBody>
      </p:sp>
      <p:sp>
        <p:nvSpPr>
          <p:cNvPr id="14" name="Rectangle 13">
            <a:extLst>
              <a:ext uri="{FF2B5EF4-FFF2-40B4-BE49-F238E27FC236}">
                <a16:creationId xmlns:a16="http://schemas.microsoft.com/office/drawing/2014/main" id="{3DDC8C4D-EFBE-2540-B9B7-FF6661DB7165}"/>
              </a:ext>
            </a:extLst>
          </p:cNvPr>
          <p:cNvSpPr/>
          <p:nvPr/>
        </p:nvSpPr>
        <p:spPr>
          <a:xfrm>
            <a:off x="3815829" y="5807093"/>
            <a:ext cx="2876222" cy="830997"/>
          </a:xfrm>
          <a:prstGeom prst="rect">
            <a:avLst/>
          </a:prstGeom>
        </p:spPr>
        <p:txBody>
          <a:bodyPr wrap="square">
            <a:spAutoFit/>
          </a:bodyPr>
          <a:lstStyle/>
          <a:p>
            <a:pPr marL="11113" lvl="2"/>
            <a:r>
              <a:rPr lang="en-CA" sz="1600" dirty="0">
                <a:latin typeface="Calibri" panose="020F0502020204030204" pitchFamily="34" charset="0"/>
                <a:ea typeface="Calibri" panose="020F0502020204030204" pitchFamily="34" charset="0"/>
                <a:cs typeface="Times New Roman" panose="02020603050405020304" pitchFamily="18" charset="0"/>
              </a:rPr>
              <a:t>Which would </a:t>
            </a:r>
            <a:r>
              <a:rPr lang="en-CA"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lead to a shift in perception</a:t>
            </a:r>
            <a:r>
              <a:rPr lang="en-CA" sz="1600" dirty="0">
                <a:latin typeface="Calibri" panose="020F0502020204030204" pitchFamily="34" charset="0"/>
                <a:ea typeface="Calibri" panose="020F0502020204030204" pitchFamily="34" charset="0"/>
                <a:cs typeface="Times New Roman" panose="02020603050405020304" pitchFamily="18" charset="0"/>
              </a:rPr>
              <a:t> in the competence of disability</a:t>
            </a:r>
          </a:p>
        </p:txBody>
      </p:sp>
      <p:sp>
        <p:nvSpPr>
          <p:cNvPr id="15" name="Rectangle 14">
            <a:extLst>
              <a:ext uri="{FF2B5EF4-FFF2-40B4-BE49-F238E27FC236}">
                <a16:creationId xmlns:a16="http://schemas.microsoft.com/office/drawing/2014/main" id="{D5D6268E-BA9B-0B46-A1D1-813A3E4B470C}"/>
              </a:ext>
            </a:extLst>
          </p:cNvPr>
          <p:cNvSpPr/>
          <p:nvPr/>
        </p:nvSpPr>
        <p:spPr>
          <a:xfrm>
            <a:off x="7547531" y="5637259"/>
            <a:ext cx="2876222" cy="830997"/>
          </a:xfrm>
          <a:prstGeom prst="rect">
            <a:avLst/>
          </a:prstGeom>
        </p:spPr>
        <p:txBody>
          <a:bodyPr wrap="square">
            <a:spAutoFit/>
          </a:bodyPr>
          <a:lstStyle/>
          <a:p>
            <a:pPr marL="11113" lvl="2"/>
            <a:r>
              <a:rPr lang="en-CA" sz="1600" dirty="0">
                <a:latin typeface="Calibri" panose="020F0502020204030204" pitchFamily="34" charset="0"/>
                <a:ea typeface="Calibri" panose="020F0502020204030204" pitchFamily="34" charset="0"/>
                <a:cs typeface="Times New Roman" panose="02020603050405020304" pitchFamily="18" charset="0"/>
              </a:rPr>
              <a:t>Teachers </a:t>
            </a:r>
            <a:r>
              <a:rPr lang="en-CA"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do not get </a:t>
            </a:r>
            <a:r>
              <a:rPr lang="en-CA" sz="1600" dirty="0">
                <a:latin typeface="Calibri" panose="020F0502020204030204" pitchFamily="34" charset="0"/>
                <a:ea typeface="Calibri" panose="020F0502020204030204" pitchFamily="34" charset="0"/>
                <a:cs typeface="Times New Roman" panose="02020603050405020304" pitchFamily="18" charset="0"/>
              </a:rPr>
              <a:t>to see what students with disabilities are </a:t>
            </a:r>
            <a:r>
              <a:rPr lang="en-CA"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capable of</a:t>
            </a:r>
          </a:p>
        </p:txBody>
      </p:sp>
      <p:sp>
        <p:nvSpPr>
          <p:cNvPr id="16" name="Right Arrow 15">
            <a:extLst>
              <a:ext uri="{FF2B5EF4-FFF2-40B4-BE49-F238E27FC236}">
                <a16:creationId xmlns:a16="http://schemas.microsoft.com/office/drawing/2014/main" id="{54F94C1F-3CF0-C042-B5FA-1CCFE547E4F1}"/>
              </a:ext>
            </a:extLst>
          </p:cNvPr>
          <p:cNvSpPr/>
          <p:nvPr/>
        </p:nvSpPr>
        <p:spPr>
          <a:xfrm rot="20717148">
            <a:off x="3733300" y="1596162"/>
            <a:ext cx="480264" cy="505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F65DE244-194D-1946-9893-0C9AEAF89C1E}"/>
              </a:ext>
            </a:extLst>
          </p:cNvPr>
          <p:cNvSpPr/>
          <p:nvPr/>
        </p:nvSpPr>
        <p:spPr>
          <a:xfrm rot="1343989">
            <a:off x="7307399" y="1649903"/>
            <a:ext cx="480264" cy="505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DF3DCE22-2994-D844-AAE8-EC7F2D89C089}"/>
              </a:ext>
            </a:extLst>
          </p:cNvPr>
          <p:cNvSpPr/>
          <p:nvPr/>
        </p:nvSpPr>
        <p:spPr>
          <a:xfrm rot="5400000">
            <a:off x="9826848" y="3255719"/>
            <a:ext cx="480264" cy="505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47759949-DCA0-AB42-8ED2-4844943FD419}"/>
              </a:ext>
            </a:extLst>
          </p:cNvPr>
          <p:cNvSpPr/>
          <p:nvPr/>
        </p:nvSpPr>
        <p:spPr>
          <a:xfrm rot="6420656">
            <a:off x="9767649" y="5012955"/>
            <a:ext cx="480264" cy="505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5D60EE91-91D0-CB4C-8BCA-E26CD2856F3B}"/>
              </a:ext>
            </a:extLst>
          </p:cNvPr>
          <p:cNvSpPr/>
          <p:nvPr/>
        </p:nvSpPr>
        <p:spPr>
          <a:xfrm rot="10800000">
            <a:off x="6610262" y="6075619"/>
            <a:ext cx="480264" cy="505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BDB4E2D8-52BE-CA4E-A6B5-83E27937A10D}"/>
              </a:ext>
            </a:extLst>
          </p:cNvPr>
          <p:cNvSpPr/>
          <p:nvPr/>
        </p:nvSpPr>
        <p:spPr>
          <a:xfrm rot="12543729">
            <a:off x="2907825" y="5667645"/>
            <a:ext cx="480264" cy="505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11814DF3-2808-2E42-8143-6BE8AA972C39}"/>
              </a:ext>
            </a:extLst>
          </p:cNvPr>
          <p:cNvSpPr/>
          <p:nvPr/>
        </p:nvSpPr>
        <p:spPr>
          <a:xfrm rot="16200000">
            <a:off x="1884888" y="3555588"/>
            <a:ext cx="480264" cy="505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50C1BAC-1271-5144-9166-0FE69F7DD11C}"/>
              </a:ext>
            </a:extLst>
          </p:cNvPr>
          <p:cNvSpPr txBox="1"/>
          <p:nvPr/>
        </p:nvSpPr>
        <p:spPr>
          <a:xfrm>
            <a:off x="0" y="6488668"/>
            <a:ext cx="1999586" cy="369332"/>
          </a:xfrm>
          <a:prstGeom prst="rect">
            <a:avLst/>
          </a:prstGeom>
          <a:noFill/>
        </p:spPr>
        <p:txBody>
          <a:bodyPr wrap="none" rtlCol="0">
            <a:spAutoFit/>
          </a:bodyPr>
          <a:lstStyle/>
          <a:p>
            <a:r>
              <a:rPr lang="en-US" dirty="0"/>
              <a:t>Shelley Moore, 2021</a:t>
            </a:r>
          </a:p>
        </p:txBody>
      </p:sp>
    </p:spTree>
    <p:extLst>
      <p:ext uri="{BB962C8B-B14F-4D97-AF65-F5344CB8AC3E}">
        <p14:creationId xmlns:p14="http://schemas.microsoft.com/office/powerpoint/2010/main" val="3270700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417603-A06D-7646-A3C1-96ADE208317E}"/>
              </a:ext>
            </a:extLst>
          </p:cNvPr>
          <p:cNvSpPr txBox="1"/>
          <p:nvPr/>
        </p:nvSpPr>
        <p:spPr>
          <a:xfrm>
            <a:off x="642996" y="0"/>
            <a:ext cx="10906008" cy="1115415"/>
          </a:xfrm>
          <a:prstGeom prst="rect">
            <a:avLst/>
          </a:prstGeom>
        </p:spPr>
        <p:txBody>
          <a:bodyPr vert="horz" lIns="91440" tIns="45720" rIns="91440" bIns="45720" rtlCol="0" anchor="b">
            <a:normAutofit fontScale="77500" lnSpcReduction="20000"/>
          </a:bodyPr>
          <a:lstStyle/>
          <a:p>
            <a:pPr algn="ctr" defTabSz="914400">
              <a:lnSpc>
                <a:spcPct val="90000"/>
              </a:lnSpc>
              <a:spcBef>
                <a:spcPct val="0"/>
              </a:spcBef>
              <a:spcAft>
                <a:spcPts val="600"/>
              </a:spcAft>
            </a:pPr>
            <a:r>
              <a:rPr lang="en-US" sz="6000" b="1" dirty="0">
                <a:latin typeface="+mj-lt"/>
                <a:ea typeface="+mj-ea"/>
                <a:cs typeface="+mj-cs"/>
              </a:rPr>
              <a:t>Why is Presuming Competence Important?</a:t>
            </a:r>
          </a:p>
        </p:txBody>
      </p:sp>
      <p:sp>
        <p:nvSpPr>
          <p:cNvPr id="3" name="Rectangle 2">
            <a:extLst>
              <a:ext uri="{FF2B5EF4-FFF2-40B4-BE49-F238E27FC236}">
                <a16:creationId xmlns:a16="http://schemas.microsoft.com/office/drawing/2014/main" id="{67CD10CD-B3F1-7B43-B7B8-CE10AB70BD5B}"/>
              </a:ext>
            </a:extLst>
          </p:cNvPr>
          <p:cNvSpPr/>
          <p:nvPr/>
        </p:nvSpPr>
        <p:spPr>
          <a:xfrm>
            <a:off x="858250" y="1658450"/>
            <a:ext cx="10906007" cy="4154984"/>
          </a:xfrm>
          <a:prstGeom prst="rect">
            <a:avLst/>
          </a:prstGeom>
        </p:spPr>
        <p:txBody>
          <a:bodyPr wrap="square">
            <a:spAutoFit/>
          </a:bodyPr>
          <a:lstStyle/>
          <a:p>
            <a:r>
              <a:rPr lang="en-CA" sz="4400" dirty="0"/>
              <a:t>“Even if </a:t>
            </a:r>
            <a:r>
              <a:rPr lang="en-CA" sz="4400" dirty="0">
                <a:solidFill>
                  <a:srgbClr val="FF0000"/>
                </a:solidFill>
              </a:rPr>
              <a:t>we are wrong </a:t>
            </a:r>
            <a:r>
              <a:rPr lang="en-CA" sz="4400" dirty="0"/>
              <a:t>about a students’ </a:t>
            </a:r>
            <a:r>
              <a:rPr lang="en-CA" sz="4400" dirty="0">
                <a:solidFill>
                  <a:srgbClr val="FF0000"/>
                </a:solidFill>
              </a:rPr>
              <a:t>capabilities</a:t>
            </a:r>
            <a:r>
              <a:rPr lang="en-CA" sz="4400" dirty="0"/>
              <a:t> to learn general education curriculum with their peers, </a:t>
            </a:r>
            <a:r>
              <a:rPr lang="en-CA" sz="4400" dirty="0">
                <a:solidFill>
                  <a:srgbClr val="FF0000"/>
                </a:solidFill>
              </a:rPr>
              <a:t>the consequences </a:t>
            </a:r>
            <a:r>
              <a:rPr lang="en-CA" sz="4400" dirty="0"/>
              <a:t>of that presumption </a:t>
            </a:r>
            <a:r>
              <a:rPr lang="en-CA" sz="4400" dirty="0">
                <a:solidFill>
                  <a:srgbClr val="FF0000"/>
                </a:solidFill>
              </a:rPr>
              <a:t>being wrong </a:t>
            </a:r>
            <a:r>
              <a:rPr lang="en-CA" sz="4400" dirty="0"/>
              <a:t>are </a:t>
            </a:r>
            <a:r>
              <a:rPr lang="en-CA" sz="4400" dirty="0">
                <a:solidFill>
                  <a:srgbClr val="FF0000"/>
                </a:solidFill>
              </a:rPr>
              <a:t>not as dangerous</a:t>
            </a:r>
            <a:r>
              <a:rPr lang="en-CA" sz="4400" dirty="0"/>
              <a:t> as the</a:t>
            </a:r>
            <a:r>
              <a:rPr lang="en-CA" sz="4400" dirty="0">
                <a:solidFill>
                  <a:srgbClr val="FF0000"/>
                </a:solidFill>
              </a:rPr>
              <a:t> alternative</a:t>
            </a:r>
            <a:r>
              <a:rPr lang="en-CA" sz="4400" dirty="0"/>
              <a:t>.”</a:t>
            </a:r>
          </a:p>
          <a:p>
            <a:pPr algn="r"/>
            <a:r>
              <a:rPr lang="en-CA" sz="4400" dirty="0"/>
              <a:t>Cheryl Jorgenson</a:t>
            </a:r>
          </a:p>
        </p:txBody>
      </p:sp>
      <p:sp>
        <p:nvSpPr>
          <p:cNvPr id="4" name="TextBox 3">
            <a:extLst>
              <a:ext uri="{FF2B5EF4-FFF2-40B4-BE49-F238E27FC236}">
                <a16:creationId xmlns:a16="http://schemas.microsoft.com/office/drawing/2014/main" id="{F28F7E74-F7F4-2547-A1BE-A81CC56A4E7C}"/>
              </a:ext>
            </a:extLst>
          </p:cNvPr>
          <p:cNvSpPr txBox="1"/>
          <p:nvPr/>
        </p:nvSpPr>
        <p:spPr>
          <a:xfrm>
            <a:off x="0" y="6488668"/>
            <a:ext cx="1999586" cy="369332"/>
          </a:xfrm>
          <a:prstGeom prst="rect">
            <a:avLst/>
          </a:prstGeom>
          <a:noFill/>
        </p:spPr>
        <p:txBody>
          <a:bodyPr wrap="none" rtlCol="0">
            <a:spAutoFit/>
          </a:bodyPr>
          <a:lstStyle/>
          <a:p>
            <a:r>
              <a:rPr lang="en-US" dirty="0"/>
              <a:t>Shelley Moore, 2021</a:t>
            </a:r>
          </a:p>
        </p:txBody>
      </p:sp>
    </p:spTree>
    <p:extLst>
      <p:ext uri="{BB962C8B-B14F-4D97-AF65-F5344CB8AC3E}">
        <p14:creationId xmlns:p14="http://schemas.microsoft.com/office/powerpoint/2010/main" val="1564058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with medium confidence">
            <a:extLst>
              <a:ext uri="{FF2B5EF4-FFF2-40B4-BE49-F238E27FC236}">
                <a16:creationId xmlns:a16="http://schemas.microsoft.com/office/drawing/2014/main" id="{DFCD73C6-8738-BE45-9298-CEC608DB80A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15151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417603-A06D-7646-A3C1-96ADE208317E}"/>
              </a:ext>
            </a:extLst>
          </p:cNvPr>
          <p:cNvSpPr txBox="1"/>
          <p:nvPr/>
        </p:nvSpPr>
        <p:spPr>
          <a:xfrm>
            <a:off x="642995" y="-258417"/>
            <a:ext cx="10906008" cy="1115415"/>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800" b="1" dirty="0">
                <a:latin typeface="+mj-lt"/>
                <a:ea typeface="+mj-ea"/>
                <a:cs typeface="+mj-cs"/>
              </a:rPr>
              <a:t>Presuming Protentional</a:t>
            </a:r>
          </a:p>
        </p:txBody>
      </p:sp>
      <p:sp>
        <p:nvSpPr>
          <p:cNvPr id="3" name="Rectangle 2">
            <a:extLst>
              <a:ext uri="{FF2B5EF4-FFF2-40B4-BE49-F238E27FC236}">
                <a16:creationId xmlns:a16="http://schemas.microsoft.com/office/drawing/2014/main" id="{67CD10CD-B3F1-7B43-B7B8-CE10AB70BD5B}"/>
              </a:ext>
            </a:extLst>
          </p:cNvPr>
          <p:cNvSpPr/>
          <p:nvPr/>
        </p:nvSpPr>
        <p:spPr>
          <a:xfrm>
            <a:off x="642996" y="856998"/>
            <a:ext cx="10906007" cy="6001643"/>
          </a:xfrm>
          <a:prstGeom prst="rect">
            <a:avLst/>
          </a:prstGeom>
        </p:spPr>
        <p:txBody>
          <a:bodyPr wrap="square">
            <a:spAutoFit/>
          </a:bodyPr>
          <a:lstStyle/>
          <a:p>
            <a:r>
              <a:rPr lang="en-CA" sz="2400" dirty="0"/>
              <a:t>“I thought I would explain that I will be using the term </a:t>
            </a:r>
            <a:r>
              <a:rPr lang="en-CA" sz="2400" dirty="0">
                <a:solidFill>
                  <a:srgbClr val="FF0000"/>
                </a:solidFill>
              </a:rPr>
              <a:t>presume potential </a:t>
            </a:r>
            <a:r>
              <a:rPr lang="en-CA" sz="2400" dirty="0"/>
              <a:t>instead of presume competence. I will quote AAC specialist Kate Ahern as she does an amazing job of explaining that this small wording difference can change the outcome for many students.  When we say presume competence people might give someone an AAC system and expect them to magically use it, without any real teaching. But when we say </a:t>
            </a:r>
            <a:r>
              <a:rPr lang="en-CA" sz="2400" dirty="0">
                <a:solidFill>
                  <a:srgbClr val="FF0000"/>
                </a:solidFill>
              </a:rPr>
              <a:t>presume potential </a:t>
            </a:r>
            <a:r>
              <a:rPr lang="en-CA" sz="2400" dirty="0"/>
              <a:t>we don’t give a pass to others, we are saying, like all people, this person has the capacity to learn and grow, they aren’t static and they won’t magically know how to do things they haven’t learned or been taught.</a:t>
            </a:r>
            <a:r>
              <a:rPr lang="en-CA" sz="2400" dirty="0">
                <a:solidFill>
                  <a:srgbClr val="FF0000"/>
                </a:solidFill>
              </a:rPr>
              <a:t> Presume potential </a:t>
            </a:r>
            <a:r>
              <a:rPr lang="en-CA" sz="2400" dirty="0"/>
              <a:t>puts the onus of teaching/learning on the teachers, therapists and caregivers instead of expecting the disabled individual to already know how to do things without education. </a:t>
            </a:r>
            <a:r>
              <a:rPr lang="en-CA" sz="2400" dirty="0">
                <a:solidFill>
                  <a:srgbClr val="FF0000"/>
                </a:solidFill>
              </a:rPr>
              <a:t>Presume potential </a:t>
            </a:r>
            <a:r>
              <a:rPr lang="en-CA" sz="2400" dirty="0"/>
              <a:t>is inclusion in the expectation of learning we place on ALL people. </a:t>
            </a:r>
            <a:r>
              <a:rPr lang="en-CA" sz="2400" dirty="0">
                <a:solidFill>
                  <a:srgbClr val="FF0000"/>
                </a:solidFill>
              </a:rPr>
              <a:t>Presume potential </a:t>
            </a:r>
            <a:r>
              <a:rPr lang="en-CA" sz="2400" dirty="0"/>
              <a:t>means we don’t dismiss anyone because we think their diagnosis means they can’t learn or because we think they are low. Instead we believe that just like all children and adults their brains are plastic and they have boundless potential with the right teaching, supports and high expectations.”         </a:t>
            </a:r>
          </a:p>
          <a:p>
            <a:pPr algn="r"/>
            <a:r>
              <a:rPr lang="en-CA" sz="2400" dirty="0"/>
              <a:t>Joanne Picard</a:t>
            </a:r>
          </a:p>
        </p:txBody>
      </p:sp>
      <p:sp>
        <p:nvSpPr>
          <p:cNvPr id="4" name="TextBox 3">
            <a:extLst>
              <a:ext uri="{FF2B5EF4-FFF2-40B4-BE49-F238E27FC236}">
                <a16:creationId xmlns:a16="http://schemas.microsoft.com/office/drawing/2014/main" id="{ED3E9A6E-C483-3A42-8C2F-01A04A2135F1}"/>
              </a:ext>
            </a:extLst>
          </p:cNvPr>
          <p:cNvSpPr txBox="1"/>
          <p:nvPr/>
        </p:nvSpPr>
        <p:spPr>
          <a:xfrm>
            <a:off x="0" y="6488668"/>
            <a:ext cx="1999586" cy="369332"/>
          </a:xfrm>
          <a:prstGeom prst="rect">
            <a:avLst/>
          </a:prstGeom>
          <a:noFill/>
        </p:spPr>
        <p:txBody>
          <a:bodyPr wrap="none" rtlCol="0">
            <a:spAutoFit/>
          </a:bodyPr>
          <a:lstStyle/>
          <a:p>
            <a:r>
              <a:rPr lang="en-US" dirty="0"/>
              <a:t>Shelley Moore, 2021</a:t>
            </a:r>
          </a:p>
        </p:txBody>
      </p:sp>
    </p:spTree>
    <p:extLst>
      <p:ext uri="{BB962C8B-B14F-4D97-AF65-F5344CB8AC3E}">
        <p14:creationId xmlns:p14="http://schemas.microsoft.com/office/powerpoint/2010/main" val="24421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3F52D06-AE69-6846-949F-2996B98D63BB}"/>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1417603-A06D-7646-A3C1-96ADE208317E}"/>
              </a:ext>
            </a:extLst>
          </p:cNvPr>
          <p:cNvSpPr txBox="1"/>
          <p:nvPr/>
        </p:nvSpPr>
        <p:spPr>
          <a:xfrm>
            <a:off x="3023303" y="894308"/>
            <a:ext cx="9168697" cy="5016758"/>
          </a:xfrm>
          <a:prstGeom prst="rect">
            <a:avLst/>
          </a:prstGeom>
          <a:noFill/>
        </p:spPr>
        <p:txBody>
          <a:bodyPr wrap="square" rtlCol="0">
            <a:spAutoFit/>
          </a:bodyPr>
          <a:lstStyle/>
          <a:p>
            <a:r>
              <a:rPr lang="en-US" sz="4000" dirty="0"/>
              <a:t>Our plan for today</a:t>
            </a:r>
          </a:p>
          <a:p>
            <a:pPr marL="857250" indent="-857250">
              <a:buFont typeface="Arial" panose="020B0604020202020204" pitchFamily="34" charset="0"/>
              <a:buChar char="•"/>
            </a:pPr>
            <a:r>
              <a:rPr lang="en-US" sz="4000" dirty="0"/>
              <a:t>Sharing Out</a:t>
            </a:r>
          </a:p>
          <a:p>
            <a:pPr marL="857250" indent="-857250">
              <a:buFont typeface="Arial" panose="020B0604020202020204" pitchFamily="34" charset="0"/>
              <a:buChar char="•"/>
            </a:pPr>
            <a:r>
              <a:rPr lang="en-US" sz="4000" dirty="0"/>
              <a:t>Participation Protocols</a:t>
            </a:r>
          </a:p>
          <a:p>
            <a:pPr marL="857250" indent="-857250">
              <a:buFont typeface="Arial" panose="020B0604020202020204" pitchFamily="34" charset="0"/>
              <a:buChar char="•"/>
            </a:pPr>
            <a:r>
              <a:rPr lang="en-US" sz="4000" dirty="0"/>
              <a:t>Quick Review</a:t>
            </a:r>
          </a:p>
          <a:p>
            <a:pPr marL="857250" indent="-857250">
              <a:buFont typeface="Arial" panose="020B0604020202020204" pitchFamily="34" charset="0"/>
              <a:buChar char="•"/>
            </a:pPr>
            <a:r>
              <a:rPr lang="en-US" sz="4000" dirty="0">
                <a:solidFill>
                  <a:srgbClr val="FF0000"/>
                </a:solidFill>
              </a:rPr>
              <a:t>P #2: The Importance of Place</a:t>
            </a:r>
          </a:p>
          <a:p>
            <a:pPr marL="857250" indent="-857250">
              <a:buFont typeface="Arial" panose="020B0604020202020204" pitchFamily="34" charset="0"/>
              <a:buChar char="•"/>
            </a:pPr>
            <a:r>
              <a:rPr lang="en-US" sz="4000" dirty="0"/>
              <a:t>Next Steps &amp; Action Plans</a:t>
            </a:r>
          </a:p>
          <a:p>
            <a:pPr marL="857250" indent="-857250">
              <a:buFont typeface="Arial" panose="020B0604020202020204" pitchFamily="34" charset="0"/>
              <a:buChar char="•"/>
            </a:pPr>
            <a:r>
              <a:rPr lang="en-US" sz="4000" dirty="0"/>
              <a:t>Resources</a:t>
            </a:r>
          </a:p>
          <a:p>
            <a:endParaRPr lang="en-US" sz="4000" dirty="0"/>
          </a:p>
        </p:txBody>
      </p:sp>
    </p:spTree>
    <p:extLst>
      <p:ext uri="{BB962C8B-B14F-4D97-AF65-F5344CB8AC3E}">
        <p14:creationId xmlns:p14="http://schemas.microsoft.com/office/powerpoint/2010/main" val="3134646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3F52D06-AE69-6846-949F-2996B98D63BB}"/>
              </a:ext>
            </a:extLst>
          </p:cNvPr>
          <p:cNvPicPr>
            <a:picLocks noChangeAspect="1"/>
          </p:cNvPicPr>
          <p:nvPr/>
        </p:nvPicPr>
        <p:blipFill>
          <a:blip r:embed="rId2"/>
          <a:stretch>
            <a:fillRect/>
          </a:stretch>
        </p:blipFill>
        <p:spPr>
          <a:xfrm>
            <a:off x="0" y="0"/>
            <a:ext cx="12192000" cy="6858000"/>
          </a:xfrm>
          <a:prstGeom prst="rect">
            <a:avLst/>
          </a:prstGeom>
        </p:spPr>
      </p:pic>
      <p:sp>
        <p:nvSpPr>
          <p:cNvPr id="4" name="Content Placeholder 2">
            <a:extLst>
              <a:ext uri="{FF2B5EF4-FFF2-40B4-BE49-F238E27FC236}">
                <a16:creationId xmlns:a16="http://schemas.microsoft.com/office/drawing/2014/main" id="{A3F7A30B-FFEF-CB46-A7CC-03510719019A}"/>
              </a:ext>
            </a:extLst>
          </p:cNvPr>
          <p:cNvSpPr>
            <a:spLocks noGrp="1"/>
          </p:cNvSpPr>
          <p:nvPr>
            <p:ph idx="1"/>
          </p:nvPr>
        </p:nvSpPr>
        <p:spPr>
          <a:xfrm>
            <a:off x="2870200" y="1560968"/>
            <a:ext cx="8470900" cy="4351338"/>
          </a:xfrm>
        </p:spPr>
        <p:txBody>
          <a:bodyPr>
            <a:normAutofit/>
          </a:bodyPr>
          <a:lstStyle/>
          <a:p>
            <a:r>
              <a:rPr lang="en-US" sz="6000" dirty="0"/>
              <a:t>What is the role of of </a:t>
            </a:r>
            <a:r>
              <a:rPr lang="en-US" sz="6000" dirty="0">
                <a:solidFill>
                  <a:srgbClr val="FF0000"/>
                </a:solidFill>
              </a:rPr>
              <a:t>place</a:t>
            </a:r>
            <a:r>
              <a:rPr lang="en-US" sz="6000" dirty="0"/>
              <a:t> in inclusive planning and infrastructure?</a:t>
            </a:r>
          </a:p>
          <a:p>
            <a:endParaRPr lang="en-US" sz="6000" dirty="0"/>
          </a:p>
          <a:p>
            <a:endParaRPr lang="en-US" sz="6000" dirty="0"/>
          </a:p>
        </p:txBody>
      </p:sp>
    </p:spTree>
    <p:extLst>
      <p:ext uri="{BB962C8B-B14F-4D97-AF65-F5344CB8AC3E}">
        <p14:creationId xmlns:p14="http://schemas.microsoft.com/office/powerpoint/2010/main" val="3846736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429B475-F7B0-A947-B9AD-E5F0DAC2CB5C}"/>
              </a:ext>
            </a:extLst>
          </p:cNvPr>
          <p:cNvSpPr txBox="1">
            <a:spLocks/>
          </p:cNvSpPr>
          <p:nvPr/>
        </p:nvSpPr>
        <p:spPr>
          <a:xfrm>
            <a:off x="1861785" y="154315"/>
            <a:ext cx="8395855" cy="7820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4000" b="1" dirty="0"/>
              <a:t>Why does </a:t>
            </a:r>
            <a:r>
              <a:rPr lang="en-CA" sz="4000" b="1" dirty="0">
                <a:solidFill>
                  <a:srgbClr val="FF0000"/>
                </a:solidFill>
              </a:rPr>
              <a:t>place</a:t>
            </a:r>
            <a:r>
              <a:rPr lang="en-CA" sz="4000" b="1" dirty="0"/>
              <a:t> matter?</a:t>
            </a:r>
            <a:endParaRPr lang="en-US" sz="4000" b="1" dirty="0"/>
          </a:p>
        </p:txBody>
      </p:sp>
      <p:sp>
        <p:nvSpPr>
          <p:cNvPr id="11" name="Rectangle 10">
            <a:extLst>
              <a:ext uri="{FF2B5EF4-FFF2-40B4-BE49-F238E27FC236}">
                <a16:creationId xmlns:a16="http://schemas.microsoft.com/office/drawing/2014/main" id="{9588ABD7-979A-A34B-B82A-C581213A600D}"/>
              </a:ext>
            </a:extLst>
          </p:cNvPr>
          <p:cNvSpPr/>
          <p:nvPr/>
        </p:nvSpPr>
        <p:spPr>
          <a:xfrm>
            <a:off x="1746273" y="877076"/>
            <a:ext cx="8704013" cy="5632311"/>
          </a:xfrm>
          <a:prstGeom prst="rect">
            <a:avLst/>
          </a:prstGeom>
        </p:spPr>
        <p:txBody>
          <a:bodyPr wrap="square">
            <a:spAutoFit/>
          </a:bodyPr>
          <a:lstStyle/>
          <a:p>
            <a:endParaRPr lang="en-US" sz="2400" dirty="0">
              <a:solidFill>
                <a:srgbClr val="FF0000"/>
              </a:solidFill>
            </a:endParaRPr>
          </a:p>
          <a:p>
            <a:pPr marL="885825" lvl="1" indent="-428625">
              <a:buFont typeface="Arial" panose="020B0604020202020204" pitchFamily="34" charset="0"/>
              <a:buChar char="•"/>
            </a:pPr>
            <a:r>
              <a:rPr lang="en-US" sz="2400" dirty="0"/>
              <a:t>Historically, Individual Education Plans (</a:t>
            </a:r>
            <a:r>
              <a:rPr lang="en-US" sz="2400" dirty="0">
                <a:solidFill>
                  <a:srgbClr val="FF0000"/>
                </a:solidFill>
              </a:rPr>
              <a:t>IEPs</a:t>
            </a:r>
            <a:r>
              <a:rPr lang="en-US" sz="2400" dirty="0"/>
              <a:t>) have </a:t>
            </a:r>
            <a:r>
              <a:rPr lang="en-US" sz="2400" dirty="0">
                <a:solidFill>
                  <a:srgbClr val="FF0000"/>
                </a:solidFill>
              </a:rPr>
              <a:t>not </a:t>
            </a:r>
            <a:r>
              <a:rPr lang="en-US" sz="2400" dirty="0"/>
              <a:t>been connected to </a:t>
            </a:r>
            <a:r>
              <a:rPr lang="en-US" sz="2400" dirty="0">
                <a:solidFill>
                  <a:srgbClr val="FF0000"/>
                </a:solidFill>
              </a:rPr>
              <a:t>place </a:t>
            </a:r>
            <a:r>
              <a:rPr lang="en-US" sz="2400" dirty="0"/>
              <a:t>and have historically been implemented in </a:t>
            </a:r>
            <a:r>
              <a:rPr lang="en-US" sz="2400" dirty="0">
                <a:solidFill>
                  <a:srgbClr val="FF0000"/>
                </a:solidFill>
              </a:rPr>
              <a:t>one place </a:t>
            </a:r>
            <a:r>
              <a:rPr lang="en-US" sz="2400" dirty="0"/>
              <a:t>(self contained or segregated setting)</a:t>
            </a:r>
          </a:p>
          <a:p>
            <a:pPr marL="885825" lvl="1" indent="-428625">
              <a:buFont typeface="Arial" panose="020B0604020202020204" pitchFamily="34" charset="0"/>
              <a:buChar char="•"/>
            </a:pPr>
            <a:endParaRPr lang="en-US" sz="2400" dirty="0"/>
          </a:p>
          <a:p>
            <a:pPr marL="885825" lvl="1" indent="-428625">
              <a:buFont typeface="Arial" panose="020B0604020202020204" pitchFamily="34" charset="0"/>
              <a:buChar char="•"/>
            </a:pPr>
            <a:r>
              <a:rPr lang="en-US" sz="2400" dirty="0">
                <a:solidFill>
                  <a:srgbClr val="FF0000"/>
                </a:solidFill>
              </a:rPr>
              <a:t>Place</a:t>
            </a:r>
            <a:r>
              <a:rPr lang="en-US" sz="2400" dirty="0"/>
              <a:t> connects individuals to others who are in the </a:t>
            </a:r>
            <a:r>
              <a:rPr lang="en-US" sz="2400" dirty="0">
                <a:solidFill>
                  <a:srgbClr val="FF0000"/>
                </a:solidFill>
              </a:rPr>
              <a:t>community</a:t>
            </a:r>
            <a:r>
              <a:rPr lang="en-US" sz="2400" dirty="0"/>
              <a:t> to learn with</a:t>
            </a:r>
          </a:p>
          <a:p>
            <a:pPr marL="885825" lvl="1" indent="-428625">
              <a:buFont typeface="Arial" panose="020B0604020202020204" pitchFamily="34" charset="0"/>
              <a:buChar char="•"/>
            </a:pPr>
            <a:endParaRPr lang="en-US" sz="2400" dirty="0"/>
          </a:p>
          <a:p>
            <a:pPr marL="885825" lvl="1" indent="-428625">
              <a:buFont typeface="Arial" panose="020B0604020202020204" pitchFamily="34" charset="0"/>
              <a:buChar char="•"/>
            </a:pPr>
            <a:r>
              <a:rPr lang="en-US" sz="2400" dirty="0">
                <a:solidFill>
                  <a:srgbClr val="FF0000"/>
                </a:solidFill>
              </a:rPr>
              <a:t>Place</a:t>
            </a:r>
            <a:r>
              <a:rPr lang="en-US" sz="2400" dirty="0"/>
              <a:t> can have a role in teaching and learning</a:t>
            </a:r>
          </a:p>
          <a:p>
            <a:pPr marL="885825" lvl="1" indent="-428625">
              <a:buFont typeface="Arial" panose="020B0604020202020204" pitchFamily="34" charset="0"/>
              <a:buChar char="•"/>
            </a:pPr>
            <a:endParaRPr lang="en-US" sz="2400" dirty="0"/>
          </a:p>
          <a:p>
            <a:pPr marL="885825" lvl="1" indent="-428625">
              <a:buFont typeface="Arial" panose="020B0604020202020204" pitchFamily="34" charset="0"/>
              <a:buChar char="•"/>
            </a:pPr>
            <a:r>
              <a:rPr lang="en-US" sz="2400" dirty="0">
                <a:solidFill>
                  <a:srgbClr val="FF0000"/>
                </a:solidFill>
              </a:rPr>
              <a:t>Place </a:t>
            </a:r>
            <a:r>
              <a:rPr lang="en-US" sz="2400" dirty="0"/>
              <a:t>can impact (and help navigate) barriers to learning</a:t>
            </a:r>
          </a:p>
          <a:p>
            <a:pPr lvl="1"/>
            <a:endParaRPr lang="en-US" sz="2400" dirty="0"/>
          </a:p>
          <a:p>
            <a:pPr marL="885825" lvl="1" indent="-428625">
              <a:buFont typeface="Arial" panose="020B0604020202020204" pitchFamily="34" charset="0"/>
              <a:buChar char="•"/>
            </a:pPr>
            <a:r>
              <a:rPr lang="en-US" sz="2400" dirty="0">
                <a:solidFill>
                  <a:srgbClr val="FF0000"/>
                </a:solidFill>
              </a:rPr>
              <a:t>Place</a:t>
            </a:r>
            <a:r>
              <a:rPr lang="en-US" sz="2400" dirty="0"/>
              <a:t> connects to an  </a:t>
            </a:r>
            <a:r>
              <a:rPr lang="en-US" sz="2400" dirty="0">
                <a:solidFill>
                  <a:srgbClr val="FF0000"/>
                </a:solidFill>
              </a:rPr>
              <a:t>inclusive vision </a:t>
            </a:r>
            <a:r>
              <a:rPr lang="en-US" sz="2400" dirty="0"/>
              <a:t>– the more places an individual is included in, with belonging, the better!</a:t>
            </a:r>
          </a:p>
          <a:p>
            <a:pPr marL="885825" lvl="1" indent="-428625">
              <a:buFont typeface="Arial" panose="020B0604020202020204" pitchFamily="34" charset="0"/>
              <a:buChar char="•"/>
            </a:pPr>
            <a:endParaRPr lang="en-US" sz="2400" dirty="0"/>
          </a:p>
        </p:txBody>
      </p:sp>
      <p:sp>
        <p:nvSpPr>
          <p:cNvPr id="5" name="Rounded Rectangle 4">
            <a:extLst>
              <a:ext uri="{FF2B5EF4-FFF2-40B4-BE49-F238E27FC236}">
                <a16:creationId xmlns:a16="http://schemas.microsoft.com/office/drawing/2014/main" id="{0D116E82-CFE7-0646-9557-2806CB903725}"/>
              </a:ext>
            </a:extLst>
          </p:cNvPr>
          <p:cNvSpPr/>
          <p:nvPr/>
        </p:nvSpPr>
        <p:spPr>
          <a:xfrm>
            <a:off x="1669143" y="1074058"/>
            <a:ext cx="8781143" cy="5506944"/>
          </a:xfrm>
          <a:prstGeom prst="roundRect">
            <a:avLst/>
          </a:prstGeom>
          <a:no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0" name="TextBox 9">
            <a:extLst>
              <a:ext uri="{FF2B5EF4-FFF2-40B4-BE49-F238E27FC236}">
                <a16:creationId xmlns:a16="http://schemas.microsoft.com/office/drawing/2014/main" id="{B9F9CC81-9687-D642-B0B9-4B50B903BFE4}"/>
              </a:ext>
            </a:extLst>
          </p:cNvPr>
          <p:cNvSpPr txBox="1"/>
          <p:nvPr/>
        </p:nvSpPr>
        <p:spPr>
          <a:xfrm>
            <a:off x="1524000" y="6587857"/>
            <a:ext cx="9143998" cy="307777"/>
          </a:xfrm>
          <a:prstGeom prst="rect">
            <a:avLst/>
          </a:prstGeom>
          <a:noFill/>
        </p:spPr>
        <p:txBody>
          <a:bodyPr wrap="square" rtlCol="0">
            <a:spAutoFit/>
          </a:bodyPr>
          <a:lstStyle/>
          <a:p>
            <a:r>
              <a:rPr lang="en-US" sz="1400" dirty="0"/>
              <a:t>I &amp; CBIEPs Session 2											 		  Shelley Moore, 2020</a:t>
            </a:r>
          </a:p>
        </p:txBody>
      </p:sp>
    </p:spTree>
    <p:extLst>
      <p:ext uri="{BB962C8B-B14F-4D97-AF65-F5344CB8AC3E}">
        <p14:creationId xmlns:p14="http://schemas.microsoft.com/office/powerpoint/2010/main" val="189310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BE647B-1606-1A4F-85FE-7D82BE39C41C}"/>
              </a:ext>
            </a:extLst>
          </p:cNvPr>
          <p:cNvSpPr>
            <a:spLocks noGrp="1"/>
          </p:cNvSpPr>
          <p:nvPr>
            <p:ph idx="1"/>
          </p:nvPr>
        </p:nvSpPr>
        <p:spPr>
          <a:xfrm>
            <a:off x="1842052" y="1056998"/>
            <a:ext cx="7886700" cy="891071"/>
          </a:xfrm>
        </p:spPr>
        <p:txBody>
          <a:bodyPr>
            <a:normAutofit lnSpcReduction="10000"/>
          </a:bodyPr>
          <a:lstStyle/>
          <a:p>
            <a:pPr marL="0" indent="0" algn="ctr">
              <a:buNone/>
            </a:pPr>
            <a:r>
              <a:rPr lang="en-US" sz="6000" dirty="0"/>
              <a:t>Location vs. Place</a:t>
            </a:r>
          </a:p>
          <a:p>
            <a:pPr marL="0" indent="0">
              <a:buNone/>
            </a:pPr>
            <a:endParaRPr lang="en-US" sz="6000" dirty="0"/>
          </a:p>
        </p:txBody>
      </p:sp>
      <p:sp>
        <p:nvSpPr>
          <p:cNvPr id="4" name="Content Placeholder 2">
            <a:extLst>
              <a:ext uri="{FF2B5EF4-FFF2-40B4-BE49-F238E27FC236}">
                <a16:creationId xmlns:a16="http://schemas.microsoft.com/office/drawing/2014/main" id="{889087DC-B1E8-A04C-B605-E1A3CF35A8AF}"/>
              </a:ext>
            </a:extLst>
          </p:cNvPr>
          <p:cNvSpPr txBox="1">
            <a:spLocks/>
          </p:cNvSpPr>
          <p:nvPr/>
        </p:nvSpPr>
        <p:spPr>
          <a:xfrm>
            <a:off x="2152650" y="4045366"/>
            <a:ext cx="7886700" cy="89107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0" dirty="0"/>
              <a:t>Existence vs. Belonging</a:t>
            </a:r>
          </a:p>
          <a:p>
            <a:pPr marL="0" indent="0">
              <a:buNone/>
            </a:pPr>
            <a:endParaRPr lang="en-US" sz="6000" dirty="0"/>
          </a:p>
        </p:txBody>
      </p:sp>
      <p:sp>
        <p:nvSpPr>
          <p:cNvPr id="5" name="Down Arrow 4">
            <a:extLst>
              <a:ext uri="{FF2B5EF4-FFF2-40B4-BE49-F238E27FC236}">
                <a16:creationId xmlns:a16="http://schemas.microsoft.com/office/drawing/2014/main" id="{1A9D2B76-8EFC-E349-B45B-E66D0DA4BCE2}"/>
              </a:ext>
            </a:extLst>
          </p:cNvPr>
          <p:cNvSpPr/>
          <p:nvPr/>
        </p:nvSpPr>
        <p:spPr>
          <a:xfrm>
            <a:off x="3896139" y="2208214"/>
            <a:ext cx="583096" cy="15770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a:extLst>
              <a:ext uri="{FF2B5EF4-FFF2-40B4-BE49-F238E27FC236}">
                <a16:creationId xmlns:a16="http://schemas.microsoft.com/office/drawing/2014/main" id="{2B281E2D-E0F6-6E40-AB75-009AFFE9CEF8}"/>
              </a:ext>
            </a:extLst>
          </p:cNvPr>
          <p:cNvSpPr/>
          <p:nvPr/>
        </p:nvSpPr>
        <p:spPr>
          <a:xfrm>
            <a:off x="7129671" y="2208213"/>
            <a:ext cx="583096" cy="15770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D5810C8-4C96-4441-BDEC-FD30838BF87D}"/>
              </a:ext>
            </a:extLst>
          </p:cNvPr>
          <p:cNvSpPr txBox="1"/>
          <p:nvPr/>
        </p:nvSpPr>
        <p:spPr>
          <a:xfrm>
            <a:off x="1524000" y="6587857"/>
            <a:ext cx="9143998" cy="307777"/>
          </a:xfrm>
          <a:prstGeom prst="rect">
            <a:avLst/>
          </a:prstGeom>
          <a:noFill/>
        </p:spPr>
        <p:txBody>
          <a:bodyPr wrap="square" rtlCol="0">
            <a:spAutoFit/>
          </a:bodyPr>
          <a:lstStyle/>
          <a:p>
            <a:r>
              <a:rPr lang="en-US" sz="1400" dirty="0"/>
              <a:t>I &amp; CBIEPs Session 2											 		  Shelley Moore, 2020</a:t>
            </a:r>
          </a:p>
        </p:txBody>
      </p:sp>
    </p:spTree>
    <p:extLst>
      <p:ext uri="{BB962C8B-B14F-4D97-AF65-F5344CB8AC3E}">
        <p14:creationId xmlns:p14="http://schemas.microsoft.com/office/powerpoint/2010/main" val="1541365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B45BAC-7682-E147-8372-29F6F9D46F4F}"/>
              </a:ext>
            </a:extLst>
          </p:cNvPr>
          <p:cNvSpPr>
            <a:spLocks noGrp="1"/>
          </p:cNvSpPr>
          <p:nvPr>
            <p:ph type="title"/>
          </p:nvPr>
        </p:nvSpPr>
        <p:spPr>
          <a:xfrm>
            <a:off x="1743978" y="179597"/>
            <a:ext cx="8704045" cy="854074"/>
          </a:xfrm>
        </p:spPr>
        <p:txBody>
          <a:bodyPr>
            <a:normAutofit/>
          </a:bodyPr>
          <a:lstStyle/>
          <a:p>
            <a:pPr algn="ctr"/>
            <a:r>
              <a:rPr lang="en-US" sz="4800" b="1" dirty="0"/>
              <a:t>Place Based Planning</a:t>
            </a:r>
          </a:p>
        </p:txBody>
      </p:sp>
      <p:graphicFrame>
        <p:nvGraphicFramePr>
          <p:cNvPr id="2" name="Diagram 1">
            <a:extLst>
              <a:ext uri="{FF2B5EF4-FFF2-40B4-BE49-F238E27FC236}">
                <a16:creationId xmlns:a16="http://schemas.microsoft.com/office/drawing/2014/main" id="{9370F8C5-C723-8040-A5E5-0861092A782D}"/>
              </a:ext>
            </a:extLst>
          </p:cNvPr>
          <p:cNvGraphicFramePr/>
          <p:nvPr>
            <p:extLst>
              <p:ext uri="{D42A27DB-BD31-4B8C-83A1-F6EECF244321}">
                <p14:modId xmlns:p14="http://schemas.microsoft.com/office/powerpoint/2010/main" val="1589090222"/>
              </p:ext>
            </p:extLst>
          </p:nvPr>
        </p:nvGraphicFramePr>
        <p:xfrm>
          <a:off x="2199861" y="1292089"/>
          <a:ext cx="7964556" cy="5340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7A875D7E-DDFA-6A42-AF11-8B1A0037C716}"/>
              </a:ext>
            </a:extLst>
          </p:cNvPr>
          <p:cNvSpPr txBox="1"/>
          <p:nvPr/>
        </p:nvSpPr>
        <p:spPr>
          <a:xfrm>
            <a:off x="1524000" y="6587857"/>
            <a:ext cx="9143998" cy="307777"/>
          </a:xfrm>
          <a:prstGeom prst="rect">
            <a:avLst/>
          </a:prstGeom>
          <a:noFill/>
        </p:spPr>
        <p:txBody>
          <a:bodyPr wrap="square" rtlCol="0">
            <a:spAutoFit/>
          </a:bodyPr>
          <a:lstStyle/>
          <a:p>
            <a:r>
              <a:rPr lang="en-US" sz="1400" dirty="0"/>
              <a:t>I &amp; CBIEPs Session 2											 		  Shelley Moore, 2020</a:t>
            </a:r>
          </a:p>
        </p:txBody>
      </p:sp>
    </p:spTree>
    <p:extLst>
      <p:ext uri="{BB962C8B-B14F-4D97-AF65-F5344CB8AC3E}">
        <p14:creationId xmlns:p14="http://schemas.microsoft.com/office/powerpoint/2010/main" val="3286197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B45BAC-7682-E147-8372-29F6F9D46F4F}"/>
              </a:ext>
            </a:extLst>
          </p:cNvPr>
          <p:cNvSpPr>
            <a:spLocks noGrp="1"/>
          </p:cNvSpPr>
          <p:nvPr>
            <p:ph type="title"/>
          </p:nvPr>
        </p:nvSpPr>
        <p:spPr>
          <a:xfrm>
            <a:off x="1743978" y="179597"/>
            <a:ext cx="8704045" cy="854074"/>
          </a:xfrm>
        </p:spPr>
        <p:txBody>
          <a:bodyPr>
            <a:normAutofit/>
          </a:bodyPr>
          <a:lstStyle/>
          <a:p>
            <a:pPr algn="ctr"/>
            <a:r>
              <a:rPr lang="en-US" sz="4800" b="1" dirty="0"/>
              <a:t>Understanding the Role of Place</a:t>
            </a:r>
          </a:p>
        </p:txBody>
      </p:sp>
      <p:graphicFrame>
        <p:nvGraphicFramePr>
          <p:cNvPr id="2" name="Diagram 1">
            <a:extLst>
              <a:ext uri="{FF2B5EF4-FFF2-40B4-BE49-F238E27FC236}">
                <a16:creationId xmlns:a16="http://schemas.microsoft.com/office/drawing/2014/main" id="{9370F8C5-C723-8040-A5E5-0861092A782D}"/>
              </a:ext>
            </a:extLst>
          </p:cNvPr>
          <p:cNvGraphicFramePr/>
          <p:nvPr>
            <p:extLst>
              <p:ext uri="{D42A27DB-BD31-4B8C-83A1-F6EECF244321}">
                <p14:modId xmlns:p14="http://schemas.microsoft.com/office/powerpoint/2010/main" val="389405943"/>
              </p:ext>
            </p:extLst>
          </p:nvPr>
        </p:nvGraphicFramePr>
        <p:xfrm>
          <a:off x="2199861" y="1212576"/>
          <a:ext cx="7964556" cy="5340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829C6088-E4DC-5045-89F2-3C4AB3B36DD7}"/>
              </a:ext>
            </a:extLst>
          </p:cNvPr>
          <p:cNvSpPr txBox="1"/>
          <p:nvPr/>
        </p:nvSpPr>
        <p:spPr>
          <a:xfrm>
            <a:off x="1524000" y="6587857"/>
            <a:ext cx="9143998" cy="307777"/>
          </a:xfrm>
          <a:prstGeom prst="rect">
            <a:avLst/>
          </a:prstGeom>
          <a:noFill/>
        </p:spPr>
        <p:txBody>
          <a:bodyPr wrap="square" rtlCol="0">
            <a:spAutoFit/>
          </a:bodyPr>
          <a:lstStyle/>
          <a:p>
            <a:r>
              <a:rPr lang="en-US" sz="1400" dirty="0"/>
              <a:t>I &amp; CBIEPs Session 2											 		  Shelley Moore, 2020</a:t>
            </a:r>
          </a:p>
        </p:txBody>
      </p:sp>
    </p:spTree>
    <p:extLst>
      <p:ext uri="{BB962C8B-B14F-4D97-AF65-F5344CB8AC3E}">
        <p14:creationId xmlns:p14="http://schemas.microsoft.com/office/powerpoint/2010/main" val="3349464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60A73E-55A1-9440-B281-738BCF101433}"/>
              </a:ext>
            </a:extLst>
          </p:cNvPr>
          <p:cNvSpPr>
            <a:spLocks noGrp="1"/>
          </p:cNvSpPr>
          <p:nvPr>
            <p:ph idx="1"/>
          </p:nvPr>
        </p:nvSpPr>
        <p:spPr>
          <a:xfrm>
            <a:off x="1861701" y="1517374"/>
            <a:ext cx="9143998" cy="5340626"/>
          </a:xfrm>
        </p:spPr>
        <p:txBody>
          <a:bodyPr>
            <a:noAutofit/>
          </a:bodyPr>
          <a:lstStyle/>
          <a:p>
            <a:pPr marL="0" indent="0">
              <a:buNone/>
            </a:pPr>
            <a:r>
              <a:rPr lang="en-US" sz="3200" b="1" dirty="0"/>
              <a:t>There are some</a:t>
            </a:r>
            <a:r>
              <a:rPr lang="en-US" sz="3200" b="1" dirty="0">
                <a:solidFill>
                  <a:srgbClr val="FF0000"/>
                </a:solidFill>
              </a:rPr>
              <a:t> </a:t>
            </a:r>
            <a:r>
              <a:rPr lang="en-US" sz="3200" b="1" dirty="0"/>
              <a:t>things</a:t>
            </a:r>
            <a:r>
              <a:rPr lang="en-US" sz="3200" b="1" dirty="0">
                <a:solidFill>
                  <a:srgbClr val="FF0000"/>
                </a:solidFill>
              </a:rPr>
              <a:t> </a:t>
            </a:r>
            <a:r>
              <a:rPr lang="en-US" sz="3200" b="1" dirty="0"/>
              <a:t>we need to understand:</a:t>
            </a:r>
          </a:p>
          <a:p>
            <a:pPr lvl="1"/>
            <a:r>
              <a:rPr lang="en-US" sz="3200" dirty="0"/>
              <a:t>Understand the </a:t>
            </a:r>
            <a:r>
              <a:rPr lang="en-US" sz="3200" dirty="0">
                <a:solidFill>
                  <a:schemeClr val="accent1"/>
                </a:solidFill>
              </a:rPr>
              <a:t>thinking shift </a:t>
            </a:r>
            <a:r>
              <a:rPr lang="en-US" sz="3200" dirty="0"/>
              <a:t>for how we view </a:t>
            </a:r>
            <a:r>
              <a:rPr lang="en-US" sz="3200" dirty="0">
                <a:solidFill>
                  <a:schemeClr val="accent1"/>
                </a:solidFill>
              </a:rPr>
              <a:t>individuals with Disabilities</a:t>
            </a:r>
          </a:p>
          <a:p>
            <a:pPr lvl="1"/>
            <a:endParaRPr lang="en-US" sz="3200" b="1" dirty="0">
              <a:solidFill>
                <a:srgbClr val="FF0000"/>
              </a:solidFill>
            </a:endParaRPr>
          </a:p>
          <a:p>
            <a:pPr lvl="1"/>
            <a:r>
              <a:rPr lang="en-US" sz="3200" dirty="0"/>
              <a:t>Understand the </a:t>
            </a:r>
            <a:r>
              <a:rPr lang="en-US" sz="3200" dirty="0">
                <a:solidFill>
                  <a:schemeClr val="accent1"/>
                </a:solidFill>
              </a:rPr>
              <a:t>role that a context </a:t>
            </a:r>
            <a:r>
              <a:rPr lang="en-US" sz="3200" dirty="0"/>
              <a:t>plays in </a:t>
            </a:r>
            <a:r>
              <a:rPr lang="en-US" sz="3200" dirty="0">
                <a:solidFill>
                  <a:schemeClr val="accent1"/>
                </a:solidFill>
              </a:rPr>
              <a:t>teaching </a:t>
            </a:r>
            <a:r>
              <a:rPr lang="en-US" sz="3200" dirty="0"/>
              <a:t>and in barriers that </a:t>
            </a:r>
            <a:r>
              <a:rPr lang="en-US" sz="3200" dirty="0">
                <a:solidFill>
                  <a:schemeClr val="accent1"/>
                </a:solidFill>
              </a:rPr>
              <a:t>limit individuals</a:t>
            </a:r>
          </a:p>
          <a:p>
            <a:pPr lvl="1"/>
            <a:endParaRPr lang="en-US" sz="3200" dirty="0">
              <a:solidFill>
                <a:srgbClr val="FF0000"/>
              </a:solidFill>
            </a:endParaRPr>
          </a:p>
          <a:p>
            <a:pPr lvl="1"/>
            <a:r>
              <a:rPr lang="en-US" sz="3200" dirty="0"/>
              <a:t>Understand that the</a:t>
            </a:r>
            <a:r>
              <a:rPr lang="en-US" sz="3200" dirty="0">
                <a:solidFill>
                  <a:schemeClr val="accent1"/>
                </a:solidFill>
              </a:rPr>
              <a:t> less </a:t>
            </a:r>
            <a:r>
              <a:rPr lang="en-US" sz="3200" dirty="0"/>
              <a:t>a context is </a:t>
            </a:r>
            <a:r>
              <a:rPr lang="en-US" sz="3200" dirty="0">
                <a:solidFill>
                  <a:schemeClr val="accent1"/>
                </a:solidFill>
              </a:rPr>
              <a:t>limiting</a:t>
            </a:r>
            <a:r>
              <a:rPr lang="en-US" sz="3200" dirty="0"/>
              <a:t>, the</a:t>
            </a:r>
            <a:r>
              <a:rPr lang="en-US" sz="3200" dirty="0">
                <a:solidFill>
                  <a:srgbClr val="FF0000"/>
                </a:solidFill>
              </a:rPr>
              <a:t> </a:t>
            </a:r>
            <a:r>
              <a:rPr lang="en-US" sz="3200" dirty="0">
                <a:solidFill>
                  <a:schemeClr val="accent1"/>
                </a:solidFill>
              </a:rPr>
              <a:t>less support </a:t>
            </a:r>
            <a:r>
              <a:rPr lang="en-US" sz="3200" dirty="0"/>
              <a:t>an individual needs</a:t>
            </a:r>
          </a:p>
        </p:txBody>
      </p:sp>
      <p:sp>
        <p:nvSpPr>
          <p:cNvPr id="4" name="Title 1">
            <a:extLst>
              <a:ext uri="{FF2B5EF4-FFF2-40B4-BE49-F238E27FC236}">
                <a16:creationId xmlns:a16="http://schemas.microsoft.com/office/drawing/2014/main" id="{31842206-7AA8-F34D-B4C7-F6F4DD016448}"/>
              </a:ext>
            </a:extLst>
          </p:cNvPr>
          <p:cNvSpPr txBox="1">
            <a:spLocks/>
          </p:cNvSpPr>
          <p:nvPr/>
        </p:nvSpPr>
        <p:spPr>
          <a:xfrm>
            <a:off x="1861701" y="820620"/>
            <a:ext cx="5915025" cy="443678"/>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A shift in thinking…</a:t>
            </a:r>
          </a:p>
        </p:txBody>
      </p:sp>
      <p:sp>
        <p:nvSpPr>
          <p:cNvPr id="6" name="TextBox 5">
            <a:extLst>
              <a:ext uri="{FF2B5EF4-FFF2-40B4-BE49-F238E27FC236}">
                <a16:creationId xmlns:a16="http://schemas.microsoft.com/office/drawing/2014/main" id="{A09BD54B-272F-1745-A423-A1E90F9816B1}"/>
              </a:ext>
            </a:extLst>
          </p:cNvPr>
          <p:cNvSpPr txBox="1"/>
          <p:nvPr/>
        </p:nvSpPr>
        <p:spPr>
          <a:xfrm>
            <a:off x="1524000" y="6587856"/>
            <a:ext cx="9143998" cy="523220"/>
          </a:xfrm>
          <a:prstGeom prst="rect">
            <a:avLst/>
          </a:prstGeom>
          <a:noFill/>
        </p:spPr>
        <p:txBody>
          <a:bodyPr wrap="square" rtlCol="0">
            <a:spAutoFit/>
          </a:bodyPr>
          <a:lstStyle/>
          <a:p>
            <a:r>
              <a:rPr lang="en-US" sz="1400" dirty="0"/>
              <a:t>I &amp; CBIEPs Session 2											 		  Shelley Moore, 2020</a:t>
            </a:r>
          </a:p>
        </p:txBody>
      </p:sp>
    </p:spTree>
    <p:extLst>
      <p:ext uri="{BB962C8B-B14F-4D97-AF65-F5344CB8AC3E}">
        <p14:creationId xmlns:p14="http://schemas.microsoft.com/office/powerpoint/2010/main" val="3391219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ED68D2-0A30-1748-81EC-D70798964CDF}"/>
              </a:ext>
            </a:extLst>
          </p:cNvPr>
          <p:cNvSpPr/>
          <p:nvPr/>
        </p:nvSpPr>
        <p:spPr>
          <a:xfrm>
            <a:off x="2014331" y="2543726"/>
            <a:ext cx="3949147" cy="3949148"/>
          </a:xfrm>
          <a:prstGeom prst="rect">
            <a:avLst/>
          </a:prstGeom>
          <a:ln w="762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3" name="Rectangle 2">
            <a:extLst>
              <a:ext uri="{FF2B5EF4-FFF2-40B4-BE49-F238E27FC236}">
                <a16:creationId xmlns:a16="http://schemas.microsoft.com/office/drawing/2014/main" id="{E1E2DF65-1E05-8845-B115-31B5E1C86309}"/>
              </a:ext>
            </a:extLst>
          </p:cNvPr>
          <p:cNvSpPr/>
          <p:nvPr/>
        </p:nvSpPr>
        <p:spPr>
          <a:xfrm>
            <a:off x="3648906" y="6013346"/>
            <a:ext cx="689612" cy="369332"/>
          </a:xfrm>
          <a:prstGeom prst="rect">
            <a:avLst/>
          </a:prstGeom>
        </p:spPr>
        <p:txBody>
          <a:bodyPr wrap="none">
            <a:spAutoFit/>
          </a:bodyPr>
          <a:lstStyle/>
          <a:p>
            <a:r>
              <a:rPr lang="en-US" b="1" dirty="0"/>
              <a:t>Place</a:t>
            </a:r>
          </a:p>
        </p:txBody>
      </p:sp>
      <p:sp>
        <p:nvSpPr>
          <p:cNvPr id="5" name="TextBox 4">
            <a:extLst>
              <a:ext uri="{FF2B5EF4-FFF2-40B4-BE49-F238E27FC236}">
                <a16:creationId xmlns:a16="http://schemas.microsoft.com/office/drawing/2014/main" id="{11A1ACE0-934D-E04B-901E-556078B776EB}"/>
              </a:ext>
            </a:extLst>
          </p:cNvPr>
          <p:cNvSpPr txBox="1"/>
          <p:nvPr/>
        </p:nvSpPr>
        <p:spPr>
          <a:xfrm>
            <a:off x="28974" y="6534675"/>
            <a:ext cx="12163026" cy="307777"/>
          </a:xfrm>
          <a:prstGeom prst="rect">
            <a:avLst/>
          </a:prstGeom>
          <a:noFill/>
        </p:spPr>
        <p:txBody>
          <a:bodyPr wrap="square" rtlCol="0">
            <a:spAutoFit/>
          </a:bodyPr>
          <a:lstStyle/>
          <a:p>
            <a:r>
              <a:rPr lang="en-US" sz="1400" dirty="0"/>
              <a:t>Shelley Moore, 2021</a:t>
            </a:r>
          </a:p>
        </p:txBody>
      </p:sp>
    </p:spTree>
    <p:extLst>
      <p:ext uri="{BB962C8B-B14F-4D97-AF65-F5344CB8AC3E}">
        <p14:creationId xmlns:p14="http://schemas.microsoft.com/office/powerpoint/2010/main" val="2039832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ED68D2-0A30-1748-81EC-D70798964CDF}"/>
              </a:ext>
            </a:extLst>
          </p:cNvPr>
          <p:cNvSpPr/>
          <p:nvPr/>
        </p:nvSpPr>
        <p:spPr>
          <a:xfrm>
            <a:off x="2014331" y="2543726"/>
            <a:ext cx="3949147" cy="3949148"/>
          </a:xfrm>
          <a:prstGeom prst="rect">
            <a:avLst/>
          </a:prstGeom>
          <a:ln w="762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3" name="Rectangle 2">
            <a:extLst>
              <a:ext uri="{FF2B5EF4-FFF2-40B4-BE49-F238E27FC236}">
                <a16:creationId xmlns:a16="http://schemas.microsoft.com/office/drawing/2014/main" id="{E1E2DF65-1E05-8845-B115-31B5E1C86309}"/>
              </a:ext>
            </a:extLst>
          </p:cNvPr>
          <p:cNvSpPr/>
          <p:nvPr/>
        </p:nvSpPr>
        <p:spPr>
          <a:xfrm>
            <a:off x="3648906" y="6013346"/>
            <a:ext cx="689612" cy="369332"/>
          </a:xfrm>
          <a:prstGeom prst="rect">
            <a:avLst/>
          </a:prstGeom>
        </p:spPr>
        <p:txBody>
          <a:bodyPr wrap="none">
            <a:spAutoFit/>
          </a:bodyPr>
          <a:lstStyle/>
          <a:p>
            <a:r>
              <a:rPr lang="en-US" b="1" dirty="0"/>
              <a:t>Place</a:t>
            </a:r>
          </a:p>
        </p:txBody>
      </p:sp>
      <p:sp>
        <p:nvSpPr>
          <p:cNvPr id="7" name="Title 1">
            <a:extLst>
              <a:ext uri="{FF2B5EF4-FFF2-40B4-BE49-F238E27FC236}">
                <a16:creationId xmlns:a16="http://schemas.microsoft.com/office/drawing/2014/main" id="{62D7DE3F-70AE-5D4F-833A-2194FCA3171B}"/>
              </a:ext>
            </a:extLst>
          </p:cNvPr>
          <p:cNvSpPr>
            <a:spLocks noGrp="1"/>
          </p:cNvSpPr>
          <p:nvPr>
            <p:ph type="title"/>
          </p:nvPr>
        </p:nvSpPr>
        <p:spPr>
          <a:xfrm>
            <a:off x="2152650" y="365127"/>
            <a:ext cx="7886700" cy="1325563"/>
          </a:xfrm>
        </p:spPr>
        <p:txBody>
          <a:bodyPr/>
          <a:lstStyle/>
          <a:p>
            <a:pPr algn="ctr"/>
            <a:r>
              <a:rPr lang="en-US" dirty="0"/>
              <a:t>Shifting the Paradigm: </a:t>
            </a:r>
            <a:br>
              <a:rPr lang="en-US" dirty="0"/>
            </a:br>
            <a:r>
              <a:rPr lang="en-US" b="1" dirty="0"/>
              <a:t>Medical Model </a:t>
            </a:r>
            <a:r>
              <a:rPr lang="en-US" dirty="0"/>
              <a:t>of </a:t>
            </a:r>
            <a:r>
              <a:rPr lang="en-US" u="sng" dirty="0"/>
              <a:t>Disability</a:t>
            </a:r>
          </a:p>
        </p:txBody>
      </p:sp>
      <p:sp>
        <p:nvSpPr>
          <p:cNvPr id="6" name="TextBox 5">
            <a:extLst>
              <a:ext uri="{FF2B5EF4-FFF2-40B4-BE49-F238E27FC236}">
                <a16:creationId xmlns:a16="http://schemas.microsoft.com/office/drawing/2014/main" id="{D4C67C9D-5102-0648-B507-B2CCAF41A0CA}"/>
              </a:ext>
            </a:extLst>
          </p:cNvPr>
          <p:cNvSpPr txBox="1"/>
          <p:nvPr/>
        </p:nvSpPr>
        <p:spPr>
          <a:xfrm>
            <a:off x="28974" y="6534675"/>
            <a:ext cx="12163026" cy="307777"/>
          </a:xfrm>
          <a:prstGeom prst="rect">
            <a:avLst/>
          </a:prstGeom>
          <a:noFill/>
        </p:spPr>
        <p:txBody>
          <a:bodyPr wrap="square" rtlCol="0">
            <a:spAutoFit/>
          </a:bodyPr>
          <a:lstStyle/>
          <a:p>
            <a:r>
              <a:rPr lang="en-US" sz="1400" dirty="0"/>
              <a:t>Shelley Moore, 2021</a:t>
            </a:r>
          </a:p>
        </p:txBody>
      </p:sp>
    </p:spTree>
    <p:extLst>
      <p:ext uri="{BB962C8B-B14F-4D97-AF65-F5344CB8AC3E}">
        <p14:creationId xmlns:p14="http://schemas.microsoft.com/office/powerpoint/2010/main" val="3470257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3F52D06-AE69-6846-949F-2996B98D63BB}"/>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1417603-A06D-7646-A3C1-96ADE208317E}"/>
              </a:ext>
            </a:extLst>
          </p:cNvPr>
          <p:cNvSpPr txBox="1"/>
          <p:nvPr/>
        </p:nvSpPr>
        <p:spPr>
          <a:xfrm>
            <a:off x="3023303" y="894308"/>
            <a:ext cx="9168697" cy="5632311"/>
          </a:xfrm>
          <a:prstGeom prst="rect">
            <a:avLst/>
          </a:prstGeom>
          <a:noFill/>
        </p:spPr>
        <p:txBody>
          <a:bodyPr wrap="square" rtlCol="0">
            <a:spAutoFit/>
          </a:bodyPr>
          <a:lstStyle/>
          <a:p>
            <a:r>
              <a:rPr lang="en-US" sz="4000" dirty="0"/>
              <a:t>Our plan for today</a:t>
            </a:r>
          </a:p>
          <a:p>
            <a:pPr marL="857250" indent="-857250">
              <a:buFont typeface="Arial" panose="020B0604020202020204" pitchFamily="34" charset="0"/>
              <a:buChar char="•"/>
            </a:pPr>
            <a:r>
              <a:rPr lang="en-US" sz="4000" dirty="0"/>
              <a:t>Sharing Out</a:t>
            </a:r>
          </a:p>
          <a:p>
            <a:pPr marL="857250" indent="-857250">
              <a:buFont typeface="Arial" panose="020B0604020202020204" pitchFamily="34" charset="0"/>
              <a:buChar char="•"/>
            </a:pPr>
            <a:r>
              <a:rPr lang="en-US" sz="4000" dirty="0"/>
              <a:t>Participation Protocols</a:t>
            </a:r>
          </a:p>
          <a:p>
            <a:pPr marL="857250" indent="-857250">
              <a:buFont typeface="Arial" panose="020B0604020202020204" pitchFamily="34" charset="0"/>
              <a:buChar char="•"/>
            </a:pPr>
            <a:r>
              <a:rPr lang="en-US" sz="4000" dirty="0"/>
              <a:t>Quick Review</a:t>
            </a:r>
          </a:p>
          <a:p>
            <a:pPr marL="857250" indent="-857250">
              <a:buFont typeface="Arial" panose="020B0604020202020204" pitchFamily="34" charset="0"/>
              <a:buChar char="•"/>
            </a:pPr>
            <a:r>
              <a:rPr lang="en-US" sz="4000" dirty="0"/>
              <a:t>P #2: The Importance of Place</a:t>
            </a:r>
          </a:p>
          <a:p>
            <a:pPr marL="857250" indent="-857250">
              <a:buFont typeface="Arial" panose="020B0604020202020204" pitchFamily="34" charset="0"/>
              <a:buChar char="•"/>
            </a:pPr>
            <a:r>
              <a:rPr lang="en-US" sz="4000" dirty="0"/>
              <a:t>Next Steps &amp; Action Plans</a:t>
            </a:r>
          </a:p>
          <a:p>
            <a:pPr marL="857250" indent="-857250">
              <a:buFont typeface="Arial" panose="020B0604020202020204" pitchFamily="34" charset="0"/>
              <a:buChar char="•"/>
            </a:pPr>
            <a:r>
              <a:rPr lang="en-US" sz="4000" dirty="0"/>
              <a:t>Resources</a:t>
            </a:r>
          </a:p>
          <a:p>
            <a:endParaRPr lang="en-US" sz="4000" dirty="0"/>
          </a:p>
        </p:txBody>
      </p:sp>
    </p:spTree>
    <p:extLst>
      <p:ext uri="{BB962C8B-B14F-4D97-AF65-F5344CB8AC3E}">
        <p14:creationId xmlns:p14="http://schemas.microsoft.com/office/powerpoint/2010/main" val="3084410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ED68D2-0A30-1748-81EC-D70798964CDF}"/>
              </a:ext>
            </a:extLst>
          </p:cNvPr>
          <p:cNvSpPr/>
          <p:nvPr/>
        </p:nvSpPr>
        <p:spPr>
          <a:xfrm>
            <a:off x="2014331" y="2543726"/>
            <a:ext cx="3949147" cy="3949148"/>
          </a:xfrm>
          <a:prstGeom prst="rect">
            <a:avLst/>
          </a:prstGeom>
          <a:ln w="762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3" name="Rectangle 2">
            <a:extLst>
              <a:ext uri="{FF2B5EF4-FFF2-40B4-BE49-F238E27FC236}">
                <a16:creationId xmlns:a16="http://schemas.microsoft.com/office/drawing/2014/main" id="{E1E2DF65-1E05-8845-B115-31B5E1C86309}"/>
              </a:ext>
            </a:extLst>
          </p:cNvPr>
          <p:cNvSpPr/>
          <p:nvPr/>
        </p:nvSpPr>
        <p:spPr>
          <a:xfrm>
            <a:off x="3648906" y="6013346"/>
            <a:ext cx="689612" cy="369332"/>
          </a:xfrm>
          <a:prstGeom prst="rect">
            <a:avLst/>
          </a:prstGeom>
        </p:spPr>
        <p:txBody>
          <a:bodyPr wrap="none">
            <a:spAutoFit/>
          </a:bodyPr>
          <a:lstStyle/>
          <a:p>
            <a:r>
              <a:rPr lang="en-US" b="1" dirty="0"/>
              <a:t>Place</a:t>
            </a:r>
          </a:p>
        </p:txBody>
      </p:sp>
      <p:sp>
        <p:nvSpPr>
          <p:cNvPr id="7" name="Title 1">
            <a:extLst>
              <a:ext uri="{FF2B5EF4-FFF2-40B4-BE49-F238E27FC236}">
                <a16:creationId xmlns:a16="http://schemas.microsoft.com/office/drawing/2014/main" id="{62D7DE3F-70AE-5D4F-833A-2194FCA3171B}"/>
              </a:ext>
            </a:extLst>
          </p:cNvPr>
          <p:cNvSpPr>
            <a:spLocks noGrp="1"/>
          </p:cNvSpPr>
          <p:nvPr>
            <p:ph type="title"/>
          </p:nvPr>
        </p:nvSpPr>
        <p:spPr>
          <a:xfrm>
            <a:off x="2152650" y="365127"/>
            <a:ext cx="7886700" cy="1325563"/>
          </a:xfrm>
        </p:spPr>
        <p:txBody>
          <a:bodyPr/>
          <a:lstStyle/>
          <a:p>
            <a:pPr algn="ctr"/>
            <a:r>
              <a:rPr lang="en-US" dirty="0"/>
              <a:t>Shifting the Paradigm: </a:t>
            </a:r>
            <a:br>
              <a:rPr lang="en-US" dirty="0"/>
            </a:br>
            <a:r>
              <a:rPr lang="en-US" b="1" dirty="0"/>
              <a:t>Medical Model </a:t>
            </a:r>
            <a:r>
              <a:rPr lang="en-US" dirty="0"/>
              <a:t>of </a:t>
            </a:r>
            <a:r>
              <a:rPr lang="en-US" u="sng" dirty="0"/>
              <a:t>Disability</a:t>
            </a:r>
          </a:p>
        </p:txBody>
      </p:sp>
      <p:pic>
        <p:nvPicPr>
          <p:cNvPr id="5" name="Picture 4" descr="Shape, icon, circle&#10;&#10;Description automatically generated">
            <a:extLst>
              <a:ext uri="{FF2B5EF4-FFF2-40B4-BE49-F238E27FC236}">
                <a16:creationId xmlns:a16="http://schemas.microsoft.com/office/drawing/2014/main" id="{DB2559F5-10D4-9D47-BCA9-B2747DB9336E}"/>
              </a:ext>
            </a:extLst>
          </p:cNvPr>
          <p:cNvPicPr>
            <a:picLocks noChangeAspect="1"/>
          </p:cNvPicPr>
          <p:nvPr/>
        </p:nvPicPr>
        <p:blipFill>
          <a:blip r:embed="rId2"/>
          <a:stretch>
            <a:fillRect/>
          </a:stretch>
        </p:blipFill>
        <p:spPr>
          <a:xfrm>
            <a:off x="3290403" y="3733662"/>
            <a:ext cx="1397000" cy="1409700"/>
          </a:xfrm>
          <a:prstGeom prst="rect">
            <a:avLst/>
          </a:prstGeom>
        </p:spPr>
      </p:pic>
      <p:sp>
        <p:nvSpPr>
          <p:cNvPr id="8" name="Rectangle 7">
            <a:extLst>
              <a:ext uri="{FF2B5EF4-FFF2-40B4-BE49-F238E27FC236}">
                <a16:creationId xmlns:a16="http://schemas.microsoft.com/office/drawing/2014/main" id="{9AE1867E-D332-BA4C-A30A-06F01D4A9604}"/>
              </a:ext>
            </a:extLst>
          </p:cNvPr>
          <p:cNvSpPr/>
          <p:nvPr/>
        </p:nvSpPr>
        <p:spPr>
          <a:xfrm>
            <a:off x="3423684" y="3342210"/>
            <a:ext cx="1130438" cy="369332"/>
          </a:xfrm>
          <a:prstGeom prst="rect">
            <a:avLst/>
          </a:prstGeom>
        </p:spPr>
        <p:txBody>
          <a:bodyPr wrap="none">
            <a:spAutoFit/>
          </a:bodyPr>
          <a:lstStyle/>
          <a:p>
            <a:r>
              <a:rPr lang="en-US" b="1" dirty="0"/>
              <a:t>Individual</a:t>
            </a:r>
          </a:p>
        </p:txBody>
      </p:sp>
      <p:sp>
        <p:nvSpPr>
          <p:cNvPr id="11" name="TextBox 10">
            <a:extLst>
              <a:ext uri="{FF2B5EF4-FFF2-40B4-BE49-F238E27FC236}">
                <a16:creationId xmlns:a16="http://schemas.microsoft.com/office/drawing/2014/main" id="{B7150198-361C-D245-B437-EBBFD1667073}"/>
              </a:ext>
            </a:extLst>
          </p:cNvPr>
          <p:cNvSpPr txBox="1"/>
          <p:nvPr/>
        </p:nvSpPr>
        <p:spPr>
          <a:xfrm>
            <a:off x="9621748" y="2718245"/>
            <a:ext cx="2421500" cy="3970318"/>
          </a:xfrm>
          <a:prstGeom prst="rect">
            <a:avLst/>
          </a:prstGeom>
          <a:noFill/>
        </p:spPr>
        <p:txBody>
          <a:bodyPr wrap="square" rtlCol="0">
            <a:spAutoFit/>
          </a:bodyPr>
          <a:lstStyle/>
          <a:p>
            <a:r>
              <a:rPr lang="en-US" dirty="0"/>
              <a:t>If individual isn’t successful</a:t>
            </a:r>
          </a:p>
          <a:p>
            <a:pPr marL="285750" indent="-285750">
              <a:buFont typeface="Arial" panose="020B0604020202020204" pitchFamily="34" charset="0"/>
              <a:buChar char="•"/>
            </a:pPr>
            <a:r>
              <a:rPr lang="en-US" dirty="0"/>
              <a:t>Remove the individual</a:t>
            </a:r>
          </a:p>
          <a:p>
            <a:pPr marL="285750" indent="-285750">
              <a:buFont typeface="Arial" panose="020B0604020202020204" pitchFamily="34" charset="0"/>
              <a:buChar char="•"/>
            </a:pPr>
            <a:r>
              <a:rPr lang="en-US" dirty="0"/>
              <a:t>Diagnose the problems in the individual</a:t>
            </a:r>
          </a:p>
          <a:p>
            <a:pPr marL="285750" indent="-285750">
              <a:buFont typeface="Arial" panose="020B0604020202020204" pitchFamily="34" charset="0"/>
              <a:buChar char="•"/>
            </a:pPr>
            <a:r>
              <a:rPr lang="en-US" dirty="0"/>
              <a:t>Fix the individual</a:t>
            </a:r>
          </a:p>
          <a:p>
            <a:pPr marL="285750" indent="-285750">
              <a:buFont typeface="Arial" panose="020B0604020202020204" pitchFamily="34" charset="0"/>
              <a:buChar char="•"/>
            </a:pPr>
            <a:r>
              <a:rPr lang="en-US" dirty="0"/>
              <a:t>Individual goes back when they are “ready”</a:t>
            </a:r>
          </a:p>
          <a:p>
            <a:pPr marL="285750" indent="-285750">
              <a:buFont typeface="Arial" panose="020B0604020202020204" pitchFamily="34" charset="0"/>
              <a:buChar char="•"/>
            </a:pPr>
            <a:r>
              <a:rPr lang="en-US" dirty="0"/>
              <a:t>IEPs are separate from the place</a:t>
            </a:r>
          </a:p>
          <a:p>
            <a:pPr marL="285750" indent="-285750">
              <a:buFont typeface="Arial" panose="020B0604020202020204" pitchFamily="34" charset="0"/>
              <a:buChar char="•"/>
            </a:pPr>
            <a:endParaRPr lang="en-US" dirty="0"/>
          </a:p>
        </p:txBody>
      </p:sp>
      <p:sp>
        <p:nvSpPr>
          <p:cNvPr id="12" name="Rectangle 11">
            <a:extLst>
              <a:ext uri="{FF2B5EF4-FFF2-40B4-BE49-F238E27FC236}">
                <a16:creationId xmlns:a16="http://schemas.microsoft.com/office/drawing/2014/main" id="{685130C1-C7D6-4E40-9CA4-A0227071526C}"/>
              </a:ext>
            </a:extLst>
          </p:cNvPr>
          <p:cNvSpPr/>
          <p:nvPr/>
        </p:nvSpPr>
        <p:spPr>
          <a:xfrm>
            <a:off x="9621748" y="2272915"/>
            <a:ext cx="1852943" cy="369332"/>
          </a:xfrm>
          <a:prstGeom prst="rect">
            <a:avLst/>
          </a:prstGeom>
        </p:spPr>
        <p:txBody>
          <a:bodyPr wrap="none">
            <a:spAutoFit/>
          </a:bodyPr>
          <a:lstStyle/>
          <a:p>
            <a:r>
              <a:rPr lang="en-US" b="1" dirty="0"/>
              <a:t>Special Education</a:t>
            </a:r>
          </a:p>
        </p:txBody>
      </p:sp>
      <p:sp>
        <p:nvSpPr>
          <p:cNvPr id="6" name="Rectangle 5">
            <a:extLst>
              <a:ext uri="{FF2B5EF4-FFF2-40B4-BE49-F238E27FC236}">
                <a16:creationId xmlns:a16="http://schemas.microsoft.com/office/drawing/2014/main" id="{55CA892C-94E1-DE4E-9236-A7DD4CD6567B}"/>
              </a:ext>
            </a:extLst>
          </p:cNvPr>
          <p:cNvSpPr/>
          <p:nvPr/>
        </p:nvSpPr>
        <p:spPr>
          <a:xfrm>
            <a:off x="7246870" y="5375514"/>
            <a:ext cx="702366" cy="1007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IEP</a:t>
            </a:r>
          </a:p>
        </p:txBody>
      </p:sp>
      <p:sp>
        <p:nvSpPr>
          <p:cNvPr id="14" name="TextBox 13">
            <a:extLst>
              <a:ext uri="{FF2B5EF4-FFF2-40B4-BE49-F238E27FC236}">
                <a16:creationId xmlns:a16="http://schemas.microsoft.com/office/drawing/2014/main" id="{3F4C1AF5-F576-4945-B805-D40EB0C098A4}"/>
              </a:ext>
            </a:extLst>
          </p:cNvPr>
          <p:cNvSpPr txBox="1"/>
          <p:nvPr/>
        </p:nvSpPr>
        <p:spPr>
          <a:xfrm>
            <a:off x="28974" y="6534675"/>
            <a:ext cx="12163026" cy="307777"/>
          </a:xfrm>
          <a:prstGeom prst="rect">
            <a:avLst/>
          </a:prstGeom>
          <a:noFill/>
        </p:spPr>
        <p:txBody>
          <a:bodyPr wrap="square" rtlCol="0">
            <a:spAutoFit/>
          </a:bodyPr>
          <a:lstStyle/>
          <a:p>
            <a:r>
              <a:rPr lang="en-US" sz="1400" dirty="0"/>
              <a:t>Shelley Moore, 2021</a:t>
            </a:r>
          </a:p>
        </p:txBody>
      </p:sp>
    </p:spTree>
    <p:extLst>
      <p:ext uri="{BB962C8B-B14F-4D97-AF65-F5344CB8AC3E}">
        <p14:creationId xmlns:p14="http://schemas.microsoft.com/office/powerpoint/2010/main" val="88554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36094 0 " pathEditMode="relative" ptsTypes="AA">
                                      <p:cBhvr>
                                        <p:cTn id="6" dur="2000" fill="hold"/>
                                        <p:tgtEl>
                                          <p:spTgt spid="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36094 0 " pathEditMode="relative" ptsTypes="AA">
                                      <p:cBhvr>
                                        <p:cTn id="8" dur="2000" fill="hold"/>
                                        <p:tgtEl>
                                          <p:spTgt spid="8"/>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ED68D2-0A30-1748-81EC-D70798964CDF}"/>
              </a:ext>
            </a:extLst>
          </p:cNvPr>
          <p:cNvSpPr/>
          <p:nvPr/>
        </p:nvSpPr>
        <p:spPr>
          <a:xfrm>
            <a:off x="2014331" y="2543726"/>
            <a:ext cx="3949147" cy="3949148"/>
          </a:xfrm>
          <a:prstGeom prst="rect">
            <a:avLst/>
          </a:prstGeom>
          <a:ln w="762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3" name="Rectangle 2">
            <a:extLst>
              <a:ext uri="{FF2B5EF4-FFF2-40B4-BE49-F238E27FC236}">
                <a16:creationId xmlns:a16="http://schemas.microsoft.com/office/drawing/2014/main" id="{E1E2DF65-1E05-8845-B115-31B5E1C86309}"/>
              </a:ext>
            </a:extLst>
          </p:cNvPr>
          <p:cNvSpPr/>
          <p:nvPr/>
        </p:nvSpPr>
        <p:spPr>
          <a:xfrm>
            <a:off x="3648906" y="6013346"/>
            <a:ext cx="689612" cy="369332"/>
          </a:xfrm>
          <a:prstGeom prst="rect">
            <a:avLst/>
          </a:prstGeom>
        </p:spPr>
        <p:txBody>
          <a:bodyPr wrap="none">
            <a:spAutoFit/>
          </a:bodyPr>
          <a:lstStyle/>
          <a:p>
            <a:r>
              <a:rPr lang="en-US" b="1" dirty="0"/>
              <a:t>Place</a:t>
            </a:r>
          </a:p>
        </p:txBody>
      </p:sp>
      <p:sp>
        <p:nvSpPr>
          <p:cNvPr id="7" name="Title 1">
            <a:extLst>
              <a:ext uri="{FF2B5EF4-FFF2-40B4-BE49-F238E27FC236}">
                <a16:creationId xmlns:a16="http://schemas.microsoft.com/office/drawing/2014/main" id="{62D7DE3F-70AE-5D4F-833A-2194FCA3171B}"/>
              </a:ext>
            </a:extLst>
          </p:cNvPr>
          <p:cNvSpPr>
            <a:spLocks noGrp="1"/>
          </p:cNvSpPr>
          <p:nvPr>
            <p:ph type="title"/>
          </p:nvPr>
        </p:nvSpPr>
        <p:spPr>
          <a:xfrm>
            <a:off x="2152650" y="365127"/>
            <a:ext cx="7886700" cy="1325563"/>
          </a:xfrm>
        </p:spPr>
        <p:txBody>
          <a:bodyPr/>
          <a:lstStyle/>
          <a:p>
            <a:pPr algn="ctr"/>
            <a:r>
              <a:rPr lang="en-US" dirty="0"/>
              <a:t>Shifting the Paradigm: </a:t>
            </a:r>
            <a:br>
              <a:rPr lang="en-US" dirty="0"/>
            </a:br>
            <a:r>
              <a:rPr lang="en-US" b="1" dirty="0"/>
              <a:t>Medical Model </a:t>
            </a:r>
            <a:r>
              <a:rPr lang="en-US" dirty="0"/>
              <a:t>of </a:t>
            </a:r>
            <a:r>
              <a:rPr lang="en-US" u="sng" dirty="0"/>
              <a:t>Disability</a:t>
            </a:r>
          </a:p>
        </p:txBody>
      </p:sp>
      <p:sp>
        <p:nvSpPr>
          <p:cNvPr id="8" name="Rectangle 7">
            <a:extLst>
              <a:ext uri="{FF2B5EF4-FFF2-40B4-BE49-F238E27FC236}">
                <a16:creationId xmlns:a16="http://schemas.microsoft.com/office/drawing/2014/main" id="{9AE1867E-D332-BA4C-A30A-06F01D4A9604}"/>
              </a:ext>
            </a:extLst>
          </p:cNvPr>
          <p:cNvSpPr/>
          <p:nvPr/>
        </p:nvSpPr>
        <p:spPr>
          <a:xfrm>
            <a:off x="6730650" y="3244334"/>
            <a:ext cx="1130438" cy="369332"/>
          </a:xfrm>
          <a:prstGeom prst="rect">
            <a:avLst/>
          </a:prstGeom>
        </p:spPr>
        <p:txBody>
          <a:bodyPr wrap="none">
            <a:spAutoFit/>
          </a:bodyPr>
          <a:lstStyle/>
          <a:p>
            <a:r>
              <a:rPr lang="en-US" b="1" dirty="0"/>
              <a:t>Individual</a:t>
            </a:r>
          </a:p>
        </p:txBody>
      </p:sp>
      <p:pic>
        <p:nvPicPr>
          <p:cNvPr id="6" name="Picture 5" descr="Shape&#10;&#10;Description automatically generated">
            <a:extLst>
              <a:ext uri="{FF2B5EF4-FFF2-40B4-BE49-F238E27FC236}">
                <a16:creationId xmlns:a16="http://schemas.microsoft.com/office/drawing/2014/main" id="{F7717D07-83CF-F44B-80B8-3C52C1240D1D}"/>
              </a:ext>
            </a:extLst>
          </p:cNvPr>
          <p:cNvPicPr>
            <a:picLocks noChangeAspect="1"/>
          </p:cNvPicPr>
          <p:nvPr/>
        </p:nvPicPr>
        <p:blipFill>
          <a:blip r:embed="rId2"/>
          <a:stretch>
            <a:fillRect/>
          </a:stretch>
        </p:blipFill>
        <p:spPr>
          <a:xfrm>
            <a:off x="6501579" y="3724759"/>
            <a:ext cx="1588583" cy="1587083"/>
          </a:xfrm>
          <a:prstGeom prst="rect">
            <a:avLst/>
          </a:prstGeom>
        </p:spPr>
      </p:pic>
      <p:sp>
        <p:nvSpPr>
          <p:cNvPr id="11" name="TextBox 10">
            <a:extLst>
              <a:ext uri="{FF2B5EF4-FFF2-40B4-BE49-F238E27FC236}">
                <a16:creationId xmlns:a16="http://schemas.microsoft.com/office/drawing/2014/main" id="{DC69C783-A41F-A947-986A-594A57AC6A15}"/>
              </a:ext>
            </a:extLst>
          </p:cNvPr>
          <p:cNvSpPr txBox="1"/>
          <p:nvPr/>
        </p:nvSpPr>
        <p:spPr>
          <a:xfrm>
            <a:off x="9373554" y="2717926"/>
            <a:ext cx="2421500" cy="3970318"/>
          </a:xfrm>
          <a:prstGeom prst="rect">
            <a:avLst/>
          </a:prstGeom>
          <a:noFill/>
        </p:spPr>
        <p:txBody>
          <a:bodyPr wrap="square" rtlCol="0">
            <a:spAutoFit/>
          </a:bodyPr>
          <a:lstStyle/>
          <a:p>
            <a:r>
              <a:rPr lang="en-US" dirty="0"/>
              <a:t>If individual isn’t successful</a:t>
            </a:r>
          </a:p>
          <a:p>
            <a:pPr marL="285750" indent="-285750">
              <a:buFont typeface="Arial" panose="020B0604020202020204" pitchFamily="34" charset="0"/>
              <a:buChar char="•"/>
            </a:pPr>
            <a:r>
              <a:rPr lang="en-US" dirty="0"/>
              <a:t>Remove the individual</a:t>
            </a:r>
          </a:p>
          <a:p>
            <a:pPr marL="285750" indent="-285750">
              <a:buFont typeface="Arial" panose="020B0604020202020204" pitchFamily="34" charset="0"/>
              <a:buChar char="•"/>
            </a:pPr>
            <a:r>
              <a:rPr lang="en-US" dirty="0"/>
              <a:t>Diagnose the problems in the individual</a:t>
            </a:r>
          </a:p>
          <a:p>
            <a:pPr marL="285750" indent="-285750">
              <a:buFont typeface="Arial" panose="020B0604020202020204" pitchFamily="34" charset="0"/>
              <a:buChar char="•"/>
            </a:pPr>
            <a:r>
              <a:rPr lang="en-US" dirty="0"/>
              <a:t>Fix the individual</a:t>
            </a:r>
          </a:p>
          <a:p>
            <a:pPr marL="285750" indent="-285750">
              <a:buFont typeface="Arial" panose="020B0604020202020204" pitchFamily="34" charset="0"/>
              <a:buChar char="•"/>
            </a:pPr>
            <a:r>
              <a:rPr lang="en-US" dirty="0"/>
              <a:t>Individual goes back when they are “ready”</a:t>
            </a:r>
          </a:p>
          <a:p>
            <a:pPr marL="285750" indent="-285750">
              <a:buFont typeface="Arial" panose="020B0604020202020204" pitchFamily="34" charset="0"/>
              <a:buChar char="•"/>
            </a:pPr>
            <a:r>
              <a:rPr lang="en-US" dirty="0"/>
              <a:t>IEPs are separate from the place</a:t>
            </a:r>
          </a:p>
          <a:p>
            <a:pPr marL="285750" indent="-285750">
              <a:buFont typeface="Arial" panose="020B0604020202020204" pitchFamily="34" charset="0"/>
              <a:buChar char="•"/>
            </a:pPr>
            <a:endParaRPr lang="en-US" dirty="0"/>
          </a:p>
        </p:txBody>
      </p:sp>
      <p:sp>
        <p:nvSpPr>
          <p:cNvPr id="12" name="Rectangle 11">
            <a:extLst>
              <a:ext uri="{FF2B5EF4-FFF2-40B4-BE49-F238E27FC236}">
                <a16:creationId xmlns:a16="http://schemas.microsoft.com/office/drawing/2014/main" id="{31AB66A4-59F0-B04D-8B6F-C31B3ED1AEB3}"/>
              </a:ext>
            </a:extLst>
          </p:cNvPr>
          <p:cNvSpPr/>
          <p:nvPr/>
        </p:nvSpPr>
        <p:spPr>
          <a:xfrm>
            <a:off x="9265178" y="2259814"/>
            <a:ext cx="1852943" cy="369332"/>
          </a:xfrm>
          <a:prstGeom prst="rect">
            <a:avLst/>
          </a:prstGeom>
        </p:spPr>
        <p:txBody>
          <a:bodyPr wrap="none">
            <a:spAutoFit/>
          </a:bodyPr>
          <a:lstStyle/>
          <a:p>
            <a:r>
              <a:rPr lang="en-US" b="1" dirty="0"/>
              <a:t>Special Education</a:t>
            </a:r>
          </a:p>
        </p:txBody>
      </p:sp>
      <p:sp>
        <p:nvSpPr>
          <p:cNvPr id="13" name="TextBox 12">
            <a:extLst>
              <a:ext uri="{FF2B5EF4-FFF2-40B4-BE49-F238E27FC236}">
                <a16:creationId xmlns:a16="http://schemas.microsoft.com/office/drawing/2014/main" id="{B6380F7B-A54B-F748-A240-6B8500718C24}"/>
              </a:ext>
            </a:extLst>
          </p:cNvPr>
          <p:cNvSpPr txBox="1"/>
          <p:nvPr/>
        </p:nvSpPr>
        <p:spPr>
          <a:xfrm>
            <a:off x="28974" y="6534675"/>
            <a:ext cx="12163026" cy="307777"/>
          </a:xfrm>
          <a:prstGeom prst="rect">
            <a:avLst/>
          </a:prstGeom>
          <a:noFill/>
        </p:spPr>
        <p:txBody>
          <a:bodyPr wrap="square" rtlCol="0">
            <a:spAutoFit/>
          </a:bodyPr>
          <a:lstStyle/>
          <a:p>
            <a:r>
              <a:rPr lang="en-US" sz="1400" dirty="0"/>
              <a:t>Shelley Moore, 2021</a:t>
            </a:r>
          </a:p>
        </p:txBody>
      </p:sp>
      <p:sp>
        <p:nvSpPr>
          <p:cNvPr id="14" name="Rectangle 13">
            <a:extLst>
              <a:ext uri="{FF2B5EF4-FFF2-40B4-BE49-F238E27FC236}">
                <a16:creationId xmlns:a16="http://schemas.microsoft.com/office/drawing/2014/main" id="{28DD2613-2C75-9E4F-9117-1FE37C0D57FD}"/>
              </a:ext>
            </a:extLst>
          </p:cNvPr>
          <p:cNvSpPr/>
          <p:nvPr/>
        </p:nvSpPr>
        <p:spPr>
          <a:xfrm>
            <a:off x="7246870" y="5375514"/>
            <a:ext cx="702366" cy="1007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IEP</a:t>
            </a:r>
          </a:p>
        </p:txBody>
      </p:sp>
    </p:spTree>
    <p:extLst>
      <p:ext uri="{BB962C8B-B14F-4D97-AF65-F5344CB8AC3E}">
        <p14:creationId xmlns:p14="http://schemas.microsoft.com/office/powerpoint/2010/main" val="50797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3434 0 " pathEditMode="relative" ptsTypes="AA">
                                      <p:cBhvr>
                                        <p:cTn id="6" dur="2000" fill="hold"/>
                                        <p:tgtEl>
                                          <p:spTgt spid="8"/>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3434 0 " pathEditMode="relative" ptsTypes="AA">
                                      <p:cBhvr>
                                        <p:cTn id="8"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0ED42-44D7-1F40-8089-59BE342384DE}"/>
              </a:ext>
            </a:extLst>
          </p:cNvPr>
          <p:cNvSpPr>
            <a:spLocks noGrp="1"/>
          </p:cNvSpPr>
          <p:nvPr>
            <p:ph type="title"/>
          </p:nvPr>
        </p:nvSpPr>
        <p:spPr>
          <a:xfrm>
            <a:off x="2152650" y="167038"/>
            <a:ext cx="7886700" cy="1325563"/>
          </a:xfrm>
        </p:spPr>
        <p:txBody>
          <a:bodyPr/>
          <a:lstStyle/>
          <a:p>
            <a:r>
              <a:rPr lang="en-US" dirty="0"/>
              <a:t>Wait a second….</a:t>
            </a:r>
            <a:br>
              <a:rPr lang="en-US" dirty="0"/>
            </a:br>
            <a:r>
              <a:rPr lang="en-US" dirty="0"/>
              <a:t>People with disabilities said:</a:t>
            </a:r>
          </a:p>
        </p:txBody>
      </p:sp>
      <p:pic>
        <p:nvPicPr>
          <p:cNvPr id="5" name="Picture 4" descr="Shape, icon, circle&#10;&#10;Description automatically generated">
            <a:extLst>
              <a:ext uri="{FF2B5EF4-FFF2-40B4-BE49-F238E27FC236}">
                <a16:creationId xmlns:a16="http://schemas.microsoft.com/office/drawing/2014/main" id="{D4095B53-321C-2048-B2C1-6440879EC79C}"/>
              </a:ext>
            </a:extLst>
          </p:cNvPr>
          <p:cNvPicPr>
            <a:picLocks noChangeAspect="1"/>
          </p:cNvPicPr>
          <p:nvPr/>
        </p:nvPicPr>
        <p:blipFill>
          <a:blip r:embed="rId2"/>
          <a:stretch>
            <a:fillRect/>
          </a:stretch>
        </p:blipFill>
        <p:spPr>
          <a:xfrm>
            <a:off x="2852924" y="1972849"/>
            <a:ext cx="2881826" cy="2908024"/>
          </a:xfrm>
          <a:prstGeom prst="rect">
            <a:avLst/>
          </a:prstGeom>
        </p:spPr>
      </p:pic>
      <p:pic>
        <p:nvPicPr>
          <p:cNvPr id="7" name="Picture 6" descr="Shape&#10;&#10;Description automatically generated">
            <a:extLst>
              <a:ext uri="{FF2B5EF4-FFF2-40B4-BE49-F238E27FC236}">
                <a16:creationId xmlns:a16="http://schemas.microsoft.com/office/drawing/2014/main" id="{8C95C4AD-B967-2E4A-8A1B-16411EFCBD4B}"/>
              </a:ext>
            </a:extLst>
          </p:cNvPr>
          <p:cNvPicPr>
            <a:picLocks noChangeAspect="1"/>
          </p:cNvPicPr>
          <p:nvPr/>
        </p:nvPicPr>
        <p:blipFill>
          <a:blip r:embed="rId3"/>
          <a:stretch>
            <a:fillRect/>
          </a:stretch>
        </p:blipFill>
        <p:spPr>
          <a:xfrm>
            <a:off x="6096000" y="1974228"/>
            <a:ext cx="3110572" cy="3107635"/>
          </a:xfrm>
          <a:prstGeom prst="rect">
            <a:avLst/>
          </a:prstGeom>
        </p:spPr>
      </p:pic>
      <p:sp>
        <p:nvSpPr>
          <p:cNvPr id="8" name="Title 1">
            <a:extLst>
              <a:ext uri="{FF2B5EF4-FFF2-40B4-BE49-F238E27FC236}">
                <a16:creationId xmlns:a16="http://schemas.microsoft.com/office/drawing/2014/main" id="{AE9C4AED-AE29-FC49-AACA-1A2FB65E098C}"/>
              </a:ext>
            </a:extLst>
          </p:cNvPr>
          <p:cNvSpPr txBox="1">
            <a:spLocks/>
          </p:cNvSpPr>
          <p:nvPr/>
        </p:nvSpPr>
        <p:spPr>
          <a:xfrm>
            <a:off x="2152650" y="5365401"/>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“I am not broken.” </a:t>
            </a:r>
          </a:p>
          <a:p>
            <a:pPr algn="ctr"/>
            <a:r>
              <a:rPr lang="en-US" dirty="0"/>
              <a:t>“I do not need to be fixed!”</a:t>
            </a:r>
          </a:p>
        </p:txBody>
      </p:sp>
      <p:sp>
        <p:nvSpPr>
          <p:cNvPr id="10" name="TextBox 9">
            <a:extLst>
              <a:ext uri="{FF2B5EF4-FFF2-40B4-BE49-F238E27FC236}">
                <a16:creationId xmlns:a16="http://schemas.microsoft.com/office/drawing/2014/main" id="{780719A5-959B-A145-B9B9-14B246E444B2}"/>
              </a:ext>
            </a:extLst>
          </p:cNvPr>
          <p:cNvSpPr txBox="1"/>
          <p:nvPr/>
        </p:nvSpPr>
        <p:spPr>
          <a:xfrm>
            <a:off x="28974" y="6534675"/>
            <a:ext cx="12163026" cy="307777"/>
          </a:xfrm>
          <a:prstGeom prst="rect">
            <a:avLst/>
          </a:prstGeom>
          <a:noFill/>
        </p:spPr>
        <p:txBody>
          <a:bodyPr wrap="square" rtlCol="0">
            <a:spAutoFit/>
          </a:bodyPr>
          <a:lstStyle/>
          <a:p>
            <a:r>
              <a:rPr lang="en-US" sz="1400" dirty="0"/>
              <a:t>Shelley Moore, 2021</a:t>
            </a:r>
          </a:p>
        </p:txBody>
      </p:sp>
    </p:spTree>
    <p:extLst>
      <p:ext uri="{BB962C8B-B14F-4D97-AF65-F5344CB8AC3E}">
        <p14:creationId xmlns:p14="http://schemas.microsoft.com/office/powerpoint/2010/main" val="37130406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ED68D2-0A30-1748-81EC-D70798964CDF}"/>
              </a:ext>
            </a:extLst>
          </p:cNvPr>
          <p:cNvSpPr/>
          <p:nvPr/>
        </p:nvSpPr>
        <p:spPr>
          <a:xfrm>
            <a:off x="2014331" y="2543726"/>
            <a:ext cx="3949147" cy="3949148"/>
          </a:xfrm>
          <a:prstGeom prst="rect">
            <a:avLst/>
          </a:prstGeom>
          <a:ln w="762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3" name="Rectangle 2">
            <a:extLst>
              <a:ext uri="{FF2B5EF4-FFF2-40B4-BE49-F238E27FC236}">
                <a16:creationId xmlns:a16="http://schemas.microsoft.com/office/drawing/2014/main" id="{E1E2DF65-1E05-8845-B115-31B5E1C86309}"/>
              </a:ext>
            </a:extLst>
          </p:cNvPr>
          <p:cNvSpPr/>
          <p:nvPr/>
        </p:nvSpPr>
        <p:spPr>
          <a:xfrm>
            <a:off x="3648906" y="6013346"/>
            <a:ext cx="689612" cy="369332"/>
          </a:xfrm>
          <a:prstGeom prst="rect">
            <a:avLst/>
          </a:prstGeom>
        </p:spPr>
        <p:txBody>
          <a:bodyPr wrap="none">
            <a:spAutoFit/>
          </a:bodyPr>
          <a:lstStyle/>
          <a:p>
            <a:r>
              <a:rPr lang="en-US" b="1" dirty="0"/>
              <a:t>Place</a:t>
            </a:r>
          </a:p>
        </p:txBody>
      </p:sp>
      <p:sp>
        <p:nvSpPr>
          <p:cNvPr id="7" name="Title 1">
            <a:extLst>
              <a:ext uri="{FF2B5EF4-FFF2-40B4-BE49-F238E27FC236}">
                <a16:creationId xmlns:a16="http://schemas.microsoft.com/office/drawing/2014/main" id="{62D7DE3F-70AE-5D4F-833A-2194FCA3171B}"/>
              </a:ext>
            </a:extLst>
          </p:cNvPr>
          <p:cNvSpPr>
            <a:spLocks noGrp="1"/>
          </p:cNvSpPr>
          <p:nvPr>
            <p:ph type="title"/>
          </p:nvPr>
        </p:nvSpPr>
        <p:spPr>
          <a:xfrm>
            <a:off x="2152650" y="365127"/>
            <a:ext cx="7886700" cy="1325563"/>
          </a:xfrm>
        </p:spPr>
        <p:txBody>
          <a:bodyPr/>
          <a:lstStyle/>
          <a:p>
            <a:pPr algn="ctr"/>
            <a:r>
              <a:rPr lang="en-US" dirty="0"/>
              <a:t>Shifting the Paradigm: </a:t>
            </a:r>
            <a:br>
              <a:rPr lang="en-US" dirty="0"/>
            </a:br>
            <a:r>
              <a:rPr lang="en-US" b="1" dirty="0"/>
              <a:t>Social Model </a:t>
            </a:r>
            <a:r>
              <a:rPr lang="en-US" dirty="0"/>
              <a:t>of </a:t>
            </a:r>
            <a:r>
              <a:rPr lang="en-US" u="sng" dirty="0"/>
              <a:t>Disability</a:t>
            </a:r>
          </a:p>
        </p:txBody>
      </p:sp>
      <p:pic>
        <p:nvPicPr>
          <p:cNvPr id="5" name="Picture 4" descr="Shape, icon, circle&#10;&#10;Description automatically generated">
            <a:extLst>
              <a:ext uri="{FF2B5EF4-FFF2-40B4-BE49-F238E27FC236}">
                <a16:creationId xmlns:a16="http://schemas.microsoft.com/office/drawing/2014/main" id="{DB2559F5-10D4-9D47-BCA9-B2747DB9336E}"/>
              </a:ext>
            </a:extLst>
          </p:cNvPr>
          <p:cNvPicPr>
            <a:picLocks noChangeAspect="1"/>
          </p:cNvPicPr>
          <p:nvPr/>
        </p:nvPicPr>
        <p:blipFill>
          <a:blip r:embed="rId2"/>
          <a:stretch>
            <a:fillRect/>
          </a:stretch>
        </p:blipFill>
        <p:spPr>
          <a:xfrm>
            <a:off x="3290403" y="3733662"/>
            <a:ext cx="1397000" cy="1409700"/>
          </a:xfrm>
          <a:prstGeom prst="rect">
            <a:avLst/>
          </a:prstGeom>
        </p:spPr>
      </p:pic>
      <p:sp>
        <p:nvSpPr>
          <p:cNvPr id="8" name="Rectangle 7">
            <a:extLst>
              <a:ext uri="{FF2B5EF4-FFF2-40B4-BE49-F238E27FC236}">
                <a16:creationId xmlns:a16="http://schemas.microsoft.com/office/drawing/2014/main" id="{9AE1867E-D332-BA4C-A30A-06F01D4A9604}"/>
              </a:ext>
            </a:extLst>
          </p:cNvPr>
          <p:cNvSpPr/>
          <p:nvPr/>
        </p:nvSpPr>
        <p:spPr>
          <a:xfrm>
            <a:off x="3423684" y="3342210"/>
            <a:ext cx="1130438" cy="369332"/>
          </a:xfrm>
          <a:prstGeom prst="rect">
            <a:avLst/>
          </a:prstGeom>
        </p:spPr>
        <p:txBody>
          <a:bodyPr wrap="none">
            <a:spAutoFit/>
          </a:bodyPr>
          <a:lstStyle/>
          <a:p>
            <a:r>
              <a:rPr lang="en-US" b="1" dirty="0"/>
              <a:t>Individual</a:t>
            </a:r>
          </a:p>
        </p:txBody>
      </p:sp>
      <p:sp>
        <p:nvSpPr>
          <p:cNvPr id="12" name="TextBox 11">
            <a:extLst>
              <a:ext uri="{FF2B5EF4-FFF2-40B4-BE49-F238E27FC236}">
                <a16:creationId xmlns:a16="http://schemas.microsoft.com/office/drawing/2014/main" id="{2FCC4FCF-62F1-2043-9660-7CB68688C5FE}"/>
              </a:ext>
            </a:extLst>
          </p:cNvPr>
          <p:cNvSpPr txBox="1"/>
          <p:nvPr/>
        </p:nvSpPr>
        <p:spPr>
          <a:xfrm>
            <a:off x="6480314" y="3568897"/>
            <a:ext cx="4187687" cy="1477328"/>
          </a:xfrm>
          <a:prstGeom prst="rect">
            <a:avLst/>
          </a:prstGeom>
          <a:noFill/>
        </p:spPr>
        <p:txBody>
          <a:bodyPr wrap="square" rtlCol="0">
            <a:spAutoFit/>
          </a:bodyPr>
          <a:lstStyle/>
          <a:p>
            <a:r>
              <a:rPr lang="en-US" dirty="0"/>
              <a:t>If individual isn’t successful</a:t>
            </a:r>
          </a:p>
          <a:p>
            <a:pPr marL="285750" indent="-285750">
              <a:buFont typeface="Arial" panose="020B0604020202020204" pitchFamily="34" charset="0"/>
              <a:buChar char="•"/>
            </a:pPr>
            <a:r>
              <a:rPr lang="en-US" dirty="0"/>
              <a:t>Diagnose the problems in the place</a:t>
            </a:r>
          </a:p>
          <a:p>
            <a:pPr marL="285750" indent="-285750">
              <a:buFont typeface="Arial" panose="020B0604020202020204" pitchFamily="34" charset="0"/>
              <a:buChar char="•"/>
            </a:pPr>
            <a:r>
              <a:rPr lang="en-US" dirty="0"/>
              <a:t>Fix the place</a:t>
            </a:r>
          </a:p>
          <a:p>
            <a:pPr marL="285750" indent="-285750">
              <a:buFont typeface="Arial" panose="020B0604020202020204" pitchFamily="34" charset="0"/>
              <a:buChar char="•"/>
            </a:pPr>
            <a:r>
              <a:rPr lang="en-US" dirty="0"/>
              <a:t>Support everyone in the place</a:t>
            </a:r>
          </a:p>
          <a:p>
            <a:pPr marL="285750" indent="-285750">
              <a:buFont typeface="Arial" panose="020B0604020202020204" pitchFamily="34" charset="0"/>
              <a:buChar char="•"/>
            </a:pPr>
            <a:endParaRPr lang="en-US" dirty="0"/>
          </a:p>
        </p:txBody>
      </p:sp>
      <p:sp>
        <p:nvSpPr>
          <p:cNvPr id="13" name="Rectangle 12">
            <a:extLst>
              <a:ext uri="{FF2B5EF4-FFF2-40B4-BE49-F238E27FC236}">
                <a16:creationId xmlns:a16="http://schemas.microsoft.com/office/drawing/2014/main" id="{F2B0C20A-322D-9A47-8151-3C14E29D9649}"/>
              </a:ext>
            </a:extLst>
          </p:cNvPr>
          <p:cNvSpPr/>
          <p:nvPr/>
        </p:nvSpPr>
        <p:spPr>
          <a:xfrm>
            <a:off x="6480313" y="3157544"/>
            <a:ext cx="1411412" cy="369332"/>
          </a:xfrm>
          <a:prstGeom prst="rect">
            <a:avLst/>
          </a:prstGeom>
        </p:spPr>
        <p:txBody>
          <a:bodyPr wrap="none">
            <a:spAutoFit/>
          </a:bodyPr>
          <a:lstStyle/>
          <a:p>
            <a:r>
              <a:rPr lang="en-US" b="1" dirty="0"/>
              <a:t>Social Model</a:t>
            </a:r>
          </a:p>
        </p:txBody>
      </p:sp>
      <p:sp>
        <p:nvSpPr>
          <p:cNvPr id="10" name="TextBox 9">
            <a:extLst>
              <a:ext uri="{FF2B5EF4-FFF2-40B4-BE49-F238E27FC236}">
                <a16:creationId xmlns:a16="http://schemas.microsoft.com/office/drawing/2014/main" id="{260AF3B7-C166-F447-A474-C45D10209CEC}"/>
              </a:ext>
            </a:extLst>
          </p:cNvPr>
          <p:cNvSpPr txBox="1"/>
          <p:nvPr/>
        </p:nvSpPr>
        <p:spPr>
          <a:xfrm>
            <a:off x="28974" y="6534675"/>
            <a:ext cx="12163026" cy="307777"/>
          </a:xfrm>
          <a:prstGeom prst="rect">
            <a:avLst/>
          </a:prstGeom>
          <a:noFill/>
        </p:spPr>
        <p:txBody>
          <a:bodyPr wrap="square" rtlCol="0">
            <a:spAutoFit/>
          </a:bodyPr>
          <a:lstStyle/>
          <a:p>
            <a:r>
              <a:rPr lang="en-US" sz="1400" dirty="0"/>
              <a:t>Shelley Moore, 2021</a:t>
            </a:r>
          </a:p>
        </p:txBody>
      </p:sp>
    </p:spTree>
    <p:extLst>
      <p:ext uri="{BB962C8B-B14F-4D97-AF65-F5344CB8AC3E}">
        <p14:creationId xmlns:p14="http://schemas.microsoft.com/office/powerpoint/2010/main" val="14620109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ED68D2-0A30-1748-81EC-D70798964CDF}"/>
              </a:ext>
            </a:extLst>
          </p:cNvPr>
          <p:cNvSpPr/>
          <p:nvPr/>
        </p:nvSpPr>
        <p:spPr>
          <a:xfrm>
            <a:off x="2014331" y="2543726"/>
            <a:ext cx="3949147" cy="3949148"/>
          </a:xfrm>
          <a:prstGeom prst="rect">
            <a:avLst/>
          </a:prstGeom>
          <a:ln w="76200">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3" name="Rectangle 2">
            <a:extLst>
              <a:ext uri="{FF2B5EF4-FFF2-40B4-BE49-F238E27FC236}">
                <a16:creationId xmlns:a16="http://schemas.microsoft.com/office/drawing/2014/main" id="{E1E2DF65-1E05-8845-B115-31B5E1C86309}"/>
              </a:ext>
            </a:extLst>
          </p:cNvPr>
          <p:cNvSpPr/>
          <p:nvPr/>
        </p:nvSpPr>
        <p:spPr>
          <a:xfrm>
            <a:off x="3648906" y="6013346"/>
            <a:ext cx="689612" cy="369332"/>
          </a:xfrm>
          <a:prstGeom prst="rect">
            <a:avLst/>
          </a:prstGeom>
        </p:spPr>
        <p:txBody>
          <a:bodyPr wrap="none">
            <a:spAutoFit/>
          </a:bodyPr>
          <a:lstStyle/>
          <a:p>
            <a:r>
              <a:rPr lang="en-US" b="1" dirty="0"/>
              <a:t>Place</a:t>
            </a:r>
          </a:p>
        </p:txBody>
      </p:sp>
      <p:sp>
        <p:nvSpPr>
          <p:cNvPr id="7" name="Title 1">
            <a:extLst>
              <a:ext uri="{FF2B5EF4-FFF2-40B4-BE49-F238E27FC236}">
                <a16:creationId xmlns:a16="http://schemas.microsoft.com/office/drawing/2014/main" id="{62D7DE3F-70AE-5D4F-833A-2194FCA3171B}"/>
              </a:ext>
            </a:extLst>
          </p:cNvPr>
          <p:cNvSpPr>
            <a:spLocks noGrp="1"/>
          </p:cNvSpPr>
          <p:nvPr>
            <p:ph type="title"/>
          </p:nvPr>
        </p:nvSpPr>
        <p:spPr>
          <a:xfrm>
            <a:off x="2152650" y="365127"/>
            <a:ext cx="7886700" cy="1325563"/>
          </a:xfrm>
        </p:spPr>
        <p:txBody>
          <a:bodyPr/>
          <a:lstStyle/>
          <a:p>
            <a:pPr algn="ctr"/>
            <a:r>
              <a:rPr lang="en-US" dirty="0"/>
              <a:t>Shifting the Paradigm: </a:t>
            </a:r>
            <a:br>
              <a:rPr lang="en-US" dirty="0"/>
            </a:br>
            <a:r>
              <a:rPr lang="en-US" b="1" dirty="0"/>
              <a:t>Social Model </a:t>
            </a:r>
            <a:r>
              <a:rPr lang="en-US" dirty="0"/>
              <a:t>of </a:t>
            </a:r>
            <a:r>
              <a:rPr lang="en-US" u="sng" dirty="0"/>
              <a:t>Disability</a:t>
            </a:r>
          </a:p>
        </p:txBody>
      </p:sp>
      <p:pic>
        <p:nvPicPr>
          <p:cNvPr id="5" name="Picture 4" descr="Shape, icon, circle&#10;&#10;Description automatically generated">
            <a:extLst>
              <a:ext uri="{FF2B5EF4-FFF2-40B4-BE49-F238E27FC236}">
                <a16:creationId xmlns:a16="http://schemas.microsoft.com/office/drawing/2014/main" id="{DB2559F5-10D4-9D47-BCA9-B2747DB9336E}"/>
              </a:ext>
            </a:extLst>
          </p:cNvPr>
          <p:cNvPicPr>
            <a:picLocks noChangeAspect="1"/>
          </p:cNvPicPr>
          <p:nvPr/>
        </p:nvPicPr>
        <p:blipFill>
          <a:blip r:embed="rId2"/>
          <a:stretch>
            <a:fillRect/>
          </a:stretch>
        </p:blipFill>
        <p:spPr>
          <a:xfrm>
            <a:off x="3290403" y="3733662"/>
            <a:ext cx="1397000" cy="1409700"/>
          </a:xfrm>
          <a:prstGeom prst="rect">
            <a:avLst/>
          </a:prstGeom>
        </p:spPr>
      </p:pic>
      <p:sp>
        <p:nvSpPr>
          <p:cNvPr id="8" name="Rectangle 7">
            <a:extLst>
              <a:ext uri="{FF2B5EF4-FFF2-40B4-BE49-F238E27FC236}">
                <a16:creationId xmlns:a16="http://schemas.microsoft.com/office/drawing/2014/main" id="{9AE1867E-D332-BA4C-A30A-06F01D4A9604}"/>
              </a:ext>
            </a:extLst>
          </p:cNvPr>
          <p:cNvSpPr/>
          <p:nvPr/>
        </p:nvSpPr>
        <p:spPr>
          <a:xfrm>
            <a:off x="3423684" y="3342210"/>
            <a:ext cx="1130438" cy="369332"/>
          </a:xfrm>
          <a:prstGeom prst="rect">
            <a:avLst/>
          </a:prstGeom>
        </p:spPr>
        <p:txBody>
          <a:bodyPr wrap="none">
            <a:spAutoFit/>
          </a:bodyPr>
          <a:lstStyle/>
          <a:p>
            <a:r>
              <a:rPr lang="en-US" b="1" dirty="0"/>
              <a:t>Individual</a:t>
            </a:r>
          </a:p>
        </p:txBody>
      </p:sp>
      <p:sp>
        <p:nvSpPr>
          <p:cNvPr id="9" name="TextBox 8">
            <a:extLst>
              <a:ext uri="{FF2B5EF4-FFF2-40B4-BE49-F238E27FC236}">
                <a16:creationId xmlns:a16="http://schemas.microsoft.com/office/drawing/2014/main" id="{318CB84F-5A32-1348-B869-B3E4D4745569}"/>
              </a:ext>
            </a:extLst>
          </p:cNvPr>
          <p:cNvSpPr txBox="1"/>
          <p:nvPr/>
        </p:nvSpPr>
        <p:spPr>
          <a:xfrm>
            <a:off x="6480314" y="3568897"/>
            <a:ext cx="4187687" cy="1477328"/>
          </a:xfrm>
          <a:prstGeom prst="rect">
            <a:avLst/>
          </a:prstGeom>
          <a:noFill/>
        </p:spPr>
        <p:txBody>
          <a:bodyPr wrap="square" rtlCol="0">
            <a:spAutoFit/>
          </a:bodyPr>
          <a:lstStyle/>
          <a:p>
            <a:r>
              <a:rPr lang="en-US" dirty="0"/>
              <a:t>If individual isn’t successful</a:t>
            </a:r>
          </a:p>
          <a:p>
            <a:pPr marL="285750" indent="-285750">
              <a:buFont typeface="Arial" panose="020B0604020202020204" pitchFamily="34" charset="0"/>
              <a:buChar char="•"/>
            </a:pPr>
            <a:r>
              <a:rPr lang="en-US" dirty="0"/>
              <a:t>Diagnose the problems in the place</a:t>
            </a:r>
          </a:p>
          <a:p>
            <a:pPr marL="285750" indent="-285750">
              <a:buFont typeface="Arial" panose="020B0604020202020204" pitchFamily="34" charset="0"/>
              <a:buChar char="•"/>
            </a:pPr>
            <a:r>
              <a:rPr lang="en-US" dirty="0"/>
              <a:t>Fix the place</a:t>
            </a:r>
          </a:p>
          <a:p>
            <a:pPr marL="285750" indent="-285750">
              <a:buFont typeface="Arial" panose="020B0604020202020204" pitchFamily="34" charset="0"/>
              <a:buChar char="•"/>
            </a:pPr>
            <a:r>
              <a:rPr lang="en-US" dirty="0"/>
              <a:t>Support everyone in the place</a:t>
            </a:r>
          </a:p>
          <a:p>
            <a:pPr marL="285750" indent="-285750">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F56DF925-8ECD-D747-ADC9-C2C725690FD6}"/>
              </a:ext>
            </a:extLst>
          </p:cNvPr>
          <p:cNvSpPr/>
          <p:nvPr/>
        </p:nvSpPr>
        <p:spPr>
          <a:xfrm>
            <a:off x="6480313" y="3157544"/>
            <a:ext cx="1411412" cy="369332"/>
          </a:xfrm>
          <a:prstGeom prst="rect">
            <a:avLst/>
          </a:prstGeom>
        </p:spPr>
        <p:txBody>
          <a:bodyPr wrap="none">
            <a:spAutoFit/>
          </a:bodyPr>
          <a:lstStyle/>
          <a:p>
            <a:r>
              <a:rPr lang="en-US" b="1" dirty="0"/>
              <a:t>Social Model</a:t>
            </a:r>
          </a:p>
        </p:txBody>
      </p:sp>
      <p:sp>
        <p:nvSpPr>
          <p:cNvPr id="12" name="TextBox 11">
            <a:extLst>
              <a:ext uri="{FF2B5EF4-FFF2-40B4-BE49-F238E27FC236}">
                <a16:creationId xmlns:a16="http://schemas.microsoft.com/office/drawing/2014/main" id="{FC45531B-28CB-7F4B-8764-C733DD3D121F}"/>
              </a:ext>
            </a:extLst>
          </p:cNvPr>
          <p:cNvSpPr txBox="1"/>
          <p:nvPr/>
        </p:nvSpPr>
        <p:spPr>
          <a:xfrm>
            <a:off x="28974" y="6534675"/>
            <a:ext cx="12163026" cy="307777"/>
          </a:xfrm>
          <a:prstGeom prst="rect">
            <a:avLst/>
          </a:prstGeom>
          <a:noFill/>
        </p:spPr>
        <p:txBody>
          <a:bodyPr wrap="square" rtlCol="0">
            <a:spAutoFit/>
          </a:bodyPr>
          <a:lstStyle/>
          <a:p>
            <a:r>
              <a:rPr lang="en-US" sz="1400" dirty="0"/>
              <a:t>Shelley Moore, 2021</a:t>
            </a:r>
          </a:p>
        </p:txBody>
      </p:sp>
    </p:spTree>
    <p:extLst>
      <p:ext uri="{BB962C8B-B14F-4D97-AF65-F5344CB8AC3E}">
        <p14:creationId xmlns:p14="http://schemas.microsoft.com/office/powerpoint/2010/main" val="16447502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ED68D2-0A30-1748-81EC-D70798964CDF}"/>
              </a:ext>
            </a:extLst>
          </p:cNvPr>
          <p:cNvSpPr/>
          <p:nvPr/>
        </p:nvSpPr>
        <p:spPr>
          <a:xfrm>
            <a:off x="2014331" y="2543726"/>
            <a:ext cx="3949147" cy="3949148"/>
          </a:xfrm>
          <a:prstGeom prst="rect">
            <a:avLst/>
          </a:prstGeom>
          <a:ln w="76200">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3" name="Rectangle 2">
            <a:extLst>
              <a:ext uri="{FF2B5EF4-FFF2-40B4-BE49-F238E27FC236}">
                <a16:creationId xmlns:a16="http://schemas.microsoft.com/office/drawing/2014/main" id="{E1E2DF65-1E05-8845-B115-31B5E1C86309}"/>
              </a:ext>
            </a:extLst>
          </p:cNvPr>
          <p:cNvSpPr/>
          <p:nvPr/>
        </p:nvSpPr>
        <p:spPr>
          <a:xfrm>
            <a:off x="3648906" y="6013346"/>
            <a:ext cx="689612" cy="369332"/>
          </a:xfrm>
          <a:prstGeom prst="rect">
            <a:avLst/>
          </a:prstGeom>
        </p:spPr>
        <p:txBody>
          <a:bodyPr wrap="none">
            <a:spAutoFit/>
          </a:bodyPr>
          <a:lstStyle/>
          <a:p>
            <a:r>
              <a:rPr lang="en-US" b="1" dirty="0"/>
              <a:t>Place</a:t>
            </a:r>
          </a:p>
        </p:txBody>
      </p:sp>
      <p:sp>
        <p:nvSpPr>
          <p:cNvPr id="7" name="Title 1">
            <a:extLst>
              <a:ext uri="{FF2B5EF4-FFF2-40B4-BE49-F238E27FC236}">
                <a16:creationId xmlns:a16="http://schemas.microsoft.com/office/drawing/2014/main" id="{62D7DE3F-70AE-5D4F-833A-2194FCA3171B}"/>
              </a:ext>
            </a:extLst>
          </p:cNvPr>
          <p:cNvSpPr>
            <a:spLocks noGrp="1"/>
          </p:cNvSpPr>
          <p:nvPr>
            <p:ph type="title"/>
          </p:nvPr>
        </p:nvSpPr>
        <p:spPr>
          <a:xfrm>
            <a:off x="2152650" y="365127"/>
            <a:ext cx="7886700" cy="1325563"/>
          </a:xfrm>
        </p:spPr>
        <p:txBody>
          <a:bodyPr/>
          <a:lstStyle/>
          <a:p>
            <a:pPr algn="ctr"/>
            <a:r>
              <a:rPr lang="en-US" dirty="0"/>
              <a:t>Shifting the Paradigm: </a:t>
            </a:r>
            <a:br>
              <a:rPr lang="en-US" dirty="0"/>
            </a:br>
            <a:r>
              <a:rPr lang="en-US" b="1" dirty="0"/>
              <a:t>Social Model </a:t>
            </a:r>
            <a:r>
              <a:rPr lang="en-US" dirty="0"/>
              <a:t>of </a:t>
            </a:r>
            <a:r>
              <a:rPr lang="en-US" u="sng" dirty="0"/>
              <a:t>Disability</a:t>
            </a:r>
          </a:p>
        </p:txBody>
      </p:sp>
      <p:sp>
        <p:nvSpPr>
          <p:cNvPr id="8" name="Rectangle 7">
            <a:extLst>
              <a:ext uri="{FF2B5EF4-FFF2-40B4-BE49-F238E27FC236}">
                <a16:creationId xmlns:a16="http://schemas.microsoft.com/office/drawing/2014/main" id="{9AE1867E-D332-BA4C-A30A-06F01D4A9604}"/>
              </a:ext>
            </a:extLst>
          </p:cNvPr>
          <p:cNvSpPr/>
          <p:nvPr/>
        </p:nvSpPr>
        <p:spPr>
          <a:xfrm>
            <a:off x="3423684" y="3342210"/>
            <a:ext cx="1130438" cy="369332"/>
          </a:xfrm>
          <a:prstGeom prst="rect">
            <a:avLst/>
          </a:prstGeom>
        </p:spPr>
        <p:txBody>
          <a:bodyPr wrap="none">
            <a:spAutoFit/>
          </a:bodyPr>
          <a:lstStyle/>
          <a:p>
            <a:r>
              <a:rPr lang="en-US" b="1" dirty="0"/>
              <a:t>Individual</a:t>
            </a:r>
          </a:p>
        </p:txBody>
      </p:sp>
      <p:pic>
        <p:nvPicPr>
          <p:cNvPr id="6" name="Picture 5" descr="Shape&#10;&#10;Description automatically generated">
            <a:extLst>
              <a:ext uri="{FF2B5EF4-FFF2-40B4-BE49-F238E27FC236}">
                <a16:creationId xmlns:a16="http://schemas.microsoft.com/office/drawing/2014/main" id="{A1F1DC27-0CF9-2941-ADF3-6DF74015F991}"/>
              </a:ext>
            </a:extLst>
          </p:cNvPr>
          <p:cNvPicPr>
            <a:picLocks noChangeAspect="1"/>
          </p:cNvPicPr>
          <p:nvPr/>
        </p:nvPicPr>
        <p:blipFill>
          <a:blip r:embed="rId2"/>
          <a:stretch>
            <a:fillRect/>
          </a:stretch>
        </p:blipFill>
        <p:spPr>
          <a:xfrm>
            <a:off x="3196337" y="3726483"/>
            <a:ext cx="1585132" cy="1583635"/>
          </a:xfrm>
          <a:prstGeom prst="rect">
            <a:avLst/>
          </a:prstGeom>
        </p:spPr>
      </p:pic>
      <p:pic>
        <p:nvPicPr>
          <p:cNvPr id="11" name="Picture 10" descr="Shape&#10;&#10;Description automatically generated">
            <a:extLst>
              <a:ext uri="{FF2B5EF4-FFF2-40B4-BE49-F238E27FC236}">
                <a16:creationId xmlns:a16="http://schemas.microsoft.com/office/drawing/2014/main" id="{B6289584-95B2-014F-9AD2-C598A8E12121}"/>
              </a:ext>
            </a:extLst>
          </p:cNvPr>
          <p:cNvPicPr>
            <a:picLocks noChangeAspect="1"/>
          </p:cNvPicPr>
          <p:nvPr/>
        </p:nvPicPr>
        <p:blipFill>
          <a:blip r:embed="rId2"/>
          <a:stretch>
            <a:fillRect/>
          </a:stretch>
        </p:blipFill>
        <p:spPr>
          <a:xfrm>
            <a:off x="2421333" y="2902171"/>
            <a:ext cx="595351" cy="594789"/>
          </a:xfrm>
          <a:prstGeom prst="rect">
            <a:avLst/>
          </a:prstGeom>
        </p:spPr>
      </p:pic>
      <p:pic>
        <p:nvPicPr>
          <p:cNvPr id="12" name="Picture 11" descr="Shape&#10;&#10;Description automatically generated">
            <a:extLst>
              <a:ext uri="{FF2B5EF4-FFF2-40B4-BE49-F238E27FC236}">
                <a16:creationId xmlns:a16="http://schemas.microsoft.com/office/drawing/2014/main" id="{88BB46B1-5BCE-B540-94E8-A7E15441BE4A}"/>
              </a:ext>
            </a:extLst>
          </p:cNvPr>
          <p:cNvPicPr>
            <a:picLocks noChangeAspect="1"/>
          </p:cNvPicPr>
          <p:nvPr/>
        </p:nvPicPr>
        <p:blipFill>
          <a:blip r:embed="rId2"/>
          <a:stretch>
            <a:fillRect/>
          </a:stretch>
        </p:blipFill>
        <p:spPr>
          <a:xfrm>
            <a:off x="2179267" y="4220905"/>
            <a:ext cx="595351" cy="594789"/>
          </a:xfrm>
          <a:prstGeom prst="rect">
            <a:avLst/>
          </a:prstGeom>
        </p:spPr>
      </p:pic>
      <p:pic>
        <p:nvPicPr>
          <p:cNvPr id="13" name="Picture 12" descr="Shape&#10;&#10;Description automatically generated">
            <a:extLst>
              <a:ext uri="{FF2B5EF4-FFF2-40B4-BE49-F238E27FC236}">
                <a16:creationId xmlns:a16="http://schemas.microsoft.com/office/drawing/2014/main" id="{9144DCA4-2F20-8043-9DC5-5DEE6AD69085}"/>
              </a:ext>
            </a:extLst>
          </p:cNvPr>
          <p:cNvPicPr>
            <a:picLocks noChangeAspect="1"/>
          </p:cNvPicPr>
          <p:nvPr/>
        </p:nvPicPr>
        <p:blipFill>
          <a:blip r:embed="rId2"/>
          <a:stretch>
            <a:fillRect/>
          </a:stretch>
        </p:blipFill>
        <p:spPr>
          <a:xfrm>
            <a:off x="3743168" y="2709116"/>
            <a:ext cx="595351" cy="594789"/>
          </a:xfrm>
          <a:prstGeom prst="rect">
            <a:avLst/>
          </a:prstGeom>
        </p:spPr>
      </p:pic>
      <p:pic>
        <p:nvPicPr>
          <p:cNvPr id="14" name="Picture 13" descr="Shape&#10;&#10;Description automatically generated">
            <a:extLst>
              <a:ext uri="{FF2B5EF4-FFF2-40B4-BE49-F238E27FC236}">
                <a16:creationId xmlns:a16="http://schemas.microsoft.com/office/drawing/2014/main" id="{3C4126A4-7D1A-304D-B4EB-95C569A29A30}"/>
              </a:ext>
            </a:extLst>
          </p:cNvPr>
          <p:cNvPicPr>
            <a:picLocks noChangeAspect="1"/>
          </p:cNvPicPr>
          <p:nvPr/>
        </p:nvPicPr>
        <p:blipFill>
          <a:blip r:embed="rId2"/>
          <a:stretch>
            <a:fillRect/>
          </a:stretch>
        </p:blipFill>
        <p:spPr>
          <a:xfrm>
            <a:off x="2600987" y="5273890"/>
            <a:ext cx="595351" cy="594789"/>
          </a:xfrm>
          <a:prstGeom prst="rect">
            <a:avLst/>
          </a:prstGeom>
        </p:spPr>
      </p:pic>
      <p:pic>
        <p:nvPicPr>
          <p:cNvPr id="15" name="Picture 14" descr="Shape&#10;&#10;Description automatically generated">
            <a:extLst>
              <a:ext uri="{FF2B5EF4-FFF2-40B4-BE49-F238E27FC236}">
                <a16:creationId xmlns:a16="http://schemas.microsoft.com/office/drawing/2014/main" id="{D7D0A18E-0533-D945-9825-A31DBCE4BF55}"/>
              </a:ext>
            </a:extLst>
          </p:cNvPr>
          <p:cNvPicPr>
            <a:picLocks noChangeAspect="1"/>
          </p:cNvPicPr>
          <p:nvPr/>
        </p:nvPicPr>
        <p:blipFill>
          <a:blip r:embed="rId2"/>
          <a:stretch>
            <a:fillRect/>
          </a:stretch>
        </p:blipFill>
        <p:spPr>
          <a:xfrm>
            <a:off x="5018716" y="3384232"/>
            <a:ext cx="595351" cy="594789"/>
          </a:xfrm>
          <a:prstGeom prst="rect">
            <a:avLst/>
          </a:prstGeom>
        </p:spPr>
      </p:pic>
      <p:pic>
        <p:nvPicPr>
          <p:cNvPr id="16" name="Picture 15" descr="Shape&#10;&#10;Description automatically generated">
            <a:extLst>
              <a:ext uri="{FF2B5EF4-FFF2-40B4-BE49-F238E27FC236}">
                <a16:creationId xmlns:a16="http://schemas.microsoft.com/office/drawing/2014/main" id="{FD220ABC-85DC-A54A-992E-79D2F4A599A3}"/>
              </a:ext>
            </a:extLst>
          </p:cNvPr>
          <p:cNvPicPr>
            <a:picLocks noChangeAspect="1"/>
          </p:cNvPicPr>
          <p:nvPr/>
        </p:nvPicPr>
        <p:blipFill>
          <a:blip r:embed="rId2"/>
          <a:stretch>
            <a:fillRect/>
          </a:stretch>
        </p:blipFill>
        <p:spPr>
          <a:xfrm>
            <a:off x="5018716" y="4798230"/>
            <a:ext cx="595351" cy="594789"/>
          </a:xfrm>
          <a:prstGeom prst="rect">
            <a:avLst/>
          </a:prstGeom>
        </p:spPr>
      </p:pic>
      <p:pic>
        <p:nvPicPr>
          <p:cNvPr id="17" name="Picture 16" descr="Shape&#10;&#10;Description automatically generated">
            <a:extLst>
              <a:ext uri="{FF2B5EF4-FFF2-40B4-BE49-F238E27FC236}">
                <a16:creationId xmlns:a16="http://schemas.microsoft.com/office/drawing/2014/main" id="{0CA646BF-E537-7147-96A0-F7924DF10410}"/>
              </a:ext>
            </a:extLst>
          </p:cNvPr>
          <p:cNvPicPr>
            <a:picLocks noChangeAspect="1"/>
          </p:cNvPicPr>
          <p:nvPr/>
        </p:nvPicPr>
        <p:blipFill>
          <a:blip r:embed="rId2"/>
          <a:stretch>
            <a:fillRect/>
          </a:stretch>
        </p:blipFill>
        <p:spPr>
          <a:xfrm>
            <a:off x="4338519" y="5545594"/>
            <a:ext cx="595351" cy="594789"/>
          </a:xfrm>
          <a:prstGeom prst="rect">
            <a:avLst/>
          </a:prstGeom>
        </p:spPr>
      </p:pic>
      <p:sp>
        <p:nvSpPr>
          <p:cNvPr id="19" name="TextBox 18">
            <a:extLst>
              <a:ext uri="{FF2B5EF4-FFF2-40B4-BE49-F238E27FC236}">
                <a16:creationId xmlns:a16="http://schemas.microsoft.com/office/drawing/2014/main" id="{6AAC2E4A-994B-FD4B-9401-038A4CFE9151}"/>
              </a:ext>
            </a:extLst>
          </p:cNvPr>
          <p:cNvSpPr txBox="1"/>
          <p:nvPr/>
        </p:nvSpPr>
        <p:spPr>
          <a:xfrm>
            <a:off x="6480314" y="3568897"/>
            <a:ext cx="4187687" cy="1477328"/>
          </a:xfrm>
          <a:prstGeom prst="rect">
            <a:avLst/>
          </a:prstGeom>
          <a:noFill/>
        </p:spPr>
        <p:txBody>
          <a:bodyPr wrap="square" rtlCol="0">
            <a:spAutoFit/>
          </a:bodyPr>
          <a:lstStyle/>
          <a:p>
            <a:r>
              <a:rPr lang="en-US" dirty="0"/>
              <a:t>If individual isn’t successful</a:t>
            </a:r>
          </a:p>
          <a:p>
            <a:pPr marL="285750" indent="-285750">
              <a:buFont typeface="Arial" panose="020B0604020202020204" pitchFamily="34" charset="0"/>
              <a:buChar char="•"/>
            </a:pPr>
            <a:r>
              <a:rPr lang="en-US" dirty="0"/>
              <a:t>Diagnose the problems in the place</a:t>
            </a:r>
          </a:p>
          <a:p>
            <a:pPr marL="285750" indent="-285750">
              <a:buFont typeface="Arial" panose="020B0604020202020204" pitchFamily="34" charset="0"/>
              <a:buChar char="•"/>
            </a:pPr>
            <a:r>
              <a:rPr lang="en-US" dirty="0"/>
              <a:t>Fix the place</a:t>
            </a:r>
          </a:p>
          <a:p>
            <a:pPr marL="285750" indent="-285750">
              <a:buFont typeface="Arial" panose="020B0604020202020204" pitchFamily="34" charset="0"/>
              <a:buChar char="•"/>
            </a:pPr>
            <a:r>
              <a:rPr lang="en-US" dirty="0"/>
              <a:t>Support everyone in the place</a:t>
            </a:r>
          </a:p>
          <a:p>
            <a:pPr marL="285750" indent="-285750">
              <a:buFont typeface="Arial" panose="020B0604020202020204" pitchFamily="34" charset="0"/>
              <a:buChar char="•"/>
            </a:pPr>
            <a:endParaRPr lang="en-US" dirty="0"/>
          </a:p>
        </p:txBody>
      </p:sp>
      <p:sp>
        <p:nvSpPr>
          <p:cNvPr id="20" name="Rectangle 19">
            <a:extLst>
              <a:ext uri="{FF2B5EF4-FFF2-40B4-BE49-F238E27FC236}">
                <a16:creationId xmlns:a16="http://schemas.microsoft.com/office/drawing/2014/main" id="{9717221A-6228-1A4F-B731-D459740097E2}"/>
              </a:ext>
            </a:extLst>
          </p:cNvPr>
          <p:cNvSpPr/>
          <p:nvPr/>
        </p:nvSpPr>
        <p:spPr>
          <a:xfrm>
            <a:off x="6480313" y="3157544"/>
            <a:ext cx="1411412" cy="369332"/>
          </a:xfrm>
          <a:prstGeom prst="rect">
            <a:avLst/>
          </a:prstGeom>
        </p:spPr>
        <p:txBody>
          <a:bodyPr wrap="none">
            <a:spAutoFit/>
          </a:bodyPr>
          <a:lstStyle/>
          <a:p>
            <a:r>
              <a:rPr lang="en-US" b="1" dirty="0"/>
              <a:t>Social Model</a:t>
            </a:r>
          </a:p>
        </p:txBody>
      </p:sp>
      <p:sp>
        <p:nvSpPr>
          <p:cNvPr id="21" name="TextBox 20">
            <a:extLst>
              <a:ext uri="{FF2B5EF4-FFF2-40B4-BE49-F238E27FC236}">
                <a16:creationId xmlns:a16="http://schemas.microsoft.com/office/drawing/2014/main" id="{66D97553-073D-5F42-825D-153BED9A5F24}"/>
              </a:ext>
            </a:extLst>
          </p:cNvPr>
          <p:cNvSpPr txBox="1"/>
          <p:nvPr/>
        </p:nvSpPr>
        <p:spPr>
          <a:xfrm>
            <a:off x="28974" y="6534675"/>
            <a:ext cx="12163026" cy="307777"/>
          </a:xfrm>
          <a:prstGeom prst="rect">
            <a:avLst/>
          </a:prstGeom>
          <a:noFill/>
        </p:spPr>
        <p:txBody>
          <a:bodyPr wrap="square" rtlCol="0">
            <a:spAutoFit/>
          </a:bodyPr>
          <a:lstStyle/>
          <a:p>
            <a:r>
              <a:rPr lang="en-US" sz="1400" dirty="0"/>
              <a:t>Shelley Moore, 2021</a:t>
            </a:r>
          </a:p>
        </p:txBody>
      </p:sp>
    </p:spTree>
    <p:extLst>
      <p:ext uri="{BB962C8B-B14F-4D97-AF65-F5344CB8AC3E}">
        <p14:creationId xmlns:p14="http://schemas.microsoft.com/office/powerpoint/2010/main" val="459000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0ED42-44D7-1F40-8089-59BE342384DE}"/>
              </a:ext>
            </a:extLst>
          </p:cNvPr>
          <p:cNvSpPr>
            <a:spLocks noGrp="1"/>
          </p:cNvSpPr>
          <p:nvPr>
            <p:ph type="title"/>
          </p:nvPr>
        </p:nvSpPr>
        <p:spPr>
          <a:xfrm>
            <a:off x="1952022" y="216537"/>
            <a:ext cx="7886700" cy="1325563"/>
          </a:xfrm>
        </p:spPr>
        <p:txBody>
          <a:bodyPr/>
          <a:lstStyle/>
          <a:p>
            <a:r>
              <a:rPr lang="en-US" dirty="0"/>
              <a:t>Wait a second….</a:t>
            </a:r>
            <a:br>
              <a:rPr lang="en-US" dirty="0"/>
            </a:br>
            <a:r>
              <a:rPr lang="en-US" dirty="0"/>
              <a:t>Teachers said:</a:t>
            </a:r>
          </a:p>
        </p:txBody>
      </p:sp>
      <p:pic>
        <p:nvPicPr>
          <p:cNvPr id="7" name="Picture 6" descr="Shape&#10;&#10;Description automatically generated">
            <a:extLst>
              <a:ext uri="{FF2B5EF4-FFF2-40B4-BE49-F238E27FC236}">
                <a16:creationId xmlns:a16="http://schemas.microsoft.com/office/drawing/2014/main" id="{8C95C4AD-B967-2E4A-8A1B-16411EFCBD4B}"/>
              </a:ext>
            </a:extLst>
          </p:cNvPr>
          <p:cNvPicPr>
            <a:picLocks noChangeAspect="1"/>
          </p:cNvPicPr>
          <p:nvPr/>
        </p:nvPicPr>
        <p:blipFill>
          <a:blip r:embed="rId2"/>
          <a:stretch>
            <a:fillRect/>
          </a:stretch>
        </p:blipFill>
        <p:spPr>
          <a:xfrm>
            <a:off x="4214191" y="1814359"/>
            <a:ext cx="1029981" cy="1029008"/>
          </a:xfrm>
          <a:prstGeom prst="rect">
            <a:avLst/>
          </a:prstGeom>
        </p:spPr>
      </p:pic>
      <p:sp>
        <p:nvSpPr>
          <p:cNvPr id="8" name="Title 1">
            <a:extLst>
              <a:ext uri="{FF2B5EF4-FFF2-40B4-BE49-F238E27FC236}">
                <a16:creationId xmlns:a16="http://schemas.microsoft.com/office/drawing/2014/main" id="{AE9C4AED-AE29-FC49-AACA-1A2FB65E098C}"/>
              </a:ext>
            </a:extLst>
          </p:cNvPr>
          <p:cNvSpPr txBox="1">
            <a:spLocks/>
          </p:cNvSpPr>
          <p:nvPr/>
        </p:nvSpPr>
        <p:spPr>
          <a:xfrm>
            <a:off x="2152650" y="5365401"/>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“What about all the individual needs in a shared place”</a:t>
            </a:r>
          </a:p>
        </p:txBody>
      </p:sp>
      <p:pic>
        <p:nvPicPr>
          <p:cNvPr id="4" name="Picture 3" descr="A picture containing text, clipart&#10;&#10;Description automatically generated">
            <a:extLst>
              <a:ext uri="{FF2B5EF4-FFF2-40B4-BE49-F238E27FC236}">
                <a16:creationId xmlns:a16="http://schemas.microsoft.com/office/drawing/2014/main" id="{9CED3DAC-8337-3043-BD42-16561E05FA31}"/>
              </a:ext>
            </a:extLst>
          </p:cNvPr>
          <p:cNvPicPr>
            <a:picLocks noChangeAspect="1"/>
          </p:cNvPicPr>
          <p:nvPr/>
        </p:nvPicPr>
        <p:blipFill>
          <a:blip r:embed="rId3"/>
          <a:stretch>
            <a:fillRect/>
          </a:stretch>
        </p:blipFill>
        <p:spPr>
          <a:xfrm>
            <a:off x="5635487" y="2184071"/>
            <a:ext cx="659296" cy="659296"/>
          </a:xfrm>
          <a:prstGeom prst="rect">
            <a:avLst/>
          </a:prstGeom>
        </p:spPr>
      </p:pic>
      <p:pic>
        <p:nvPicPr>
          <p:cNvPr id="9" name="Picture 8" descr="Shape, icon, circle&#10;&#10;Description automatically generated">
            <a:extLst>
              <a:ext uri="{FF2B5EF4-FFF2-40B4-BE49-F238E27FC236}">
                <a16:creationId xmlns:a16="http://schemas.microsoft.com/office/drawing/2014/main" id="{9AD9DAF1-8FF2-AC4C-A666-7C5F53994E01}"/>
              </a:ext>
            </a:extLst>
          </p:cNvPr>
          <p:cNvPicPr>
            <a:picLocks noChangeAspect="1"/>
          </p:cNvPicPr>
          <p:nvPr/>
        </p:nvPicPr>
        <p:blipFill>
          <a:blip r:embed="rId4"/>
          <a:stretch>
            <a:fillRect/>
          </a:stretch>
        </p:blipFill>
        <p:spPr>
          <a:xfrm>
            <a:off x="6031584" y="2971294"/>
            <a:ext cx="1029980" cy="1041888"/>
          </a:xfrm>
          <a:prstGeom prst="rect">
            <a:avLst/>
          </a:prstGeom>
        </p:spPr>
      </p:pic>
      <p:pic>
        <p:nvPicPr>
          <p:cNvPr id="11" name="Picture 10" descr="A picture containing clipart, vector graphics&#10;&#10;Description automatically generated">
            <a:extLst>
              <a:ext uri="{FF2B5EF4-FFF2-40B4-BE49-F238E27FC236}">
                <a16:creationId xmlns:a16="http://schemas.microsoft.com/office/drawing/2014/main" id="{0C530471-B8E0-BA48-A141-F049FFFDA24A}"/>
              </a:ext>
            </a:extLst>
          </p:cNvPr>
          <p:cNvPicPr>
            <a:picLocks noChangeAspect="1"/>
          </p:cNvPicPr>
          <p:nvPr/>
        </p:nvPicPr>
        <p:blipFill>
          <a:blip r:embed="rId5"/>
          <a:stretch>
            <a:fillRect/>
          </a:stretch>
        </p:blipFill>
        <p:spPr>
          <a:xfrm>
            <a:off x="4729181" y="2983202"/>
            <a:ext cx="1029980" cy="1029980"/>
          </a:xfrm>
          <a:prstGeom prst="rect">
            <a:avLst/>
          </a:prstGeom>
        </p:spPr>
      </p:pic>
      <p:pic>
        <p:nvPicPr>
          <p:cNvPr id="12" name="Picture 11" descr="Shape, icon, circle&#10;&#10;Description automatically generated">
            <a:extLst>
              <a:ext uri="{FF2B5EF4-FFF2-40B4-BE49-F238E27FC236}">
                <a16:creationId xmlns:a16="http://schemas.microsoft.com/office/drawing/2014/main" id="{B117510C-06F7-7148-AFF3-B6C9C42F206D}"/>
              </a:ext>
            </a:extLst>
          </p:cNvPr>
          <p:cNvPicPr>
            <a:picLocks noChangeAspect="1"/>
          </p:cNvPicPr>
          <p:nvPr/>
        </p:nvPicPr>
        <p:blipFill>
          <a:blip r:embed="rId4"/>
          <a:stretch>
            <a:fillRect/>
          </a:stretch>
        </p:blipFill>
        <p:spPr>
          <a:xfrm>
            <a:off x="6486697" y="2054275"/>
            <a:ext cx="736880" cy="745399"/>
          </a:xfrm>
          <a:prstGeom prst="rect">
            <a:avLst/>
          </a:prstGeom>
        </p:spPr>
      </p:pic>
      <p:pic>
        <p:nvPicPr>
          <p:cNvPr id="13" name="Picture 12" descr="Shape&#10;&#10;Description automatically generated">
            <a:extLst>
              <a:ext uri="{FF2B5EF4-FFF2-40B4-BE49-F238E27FC236}">
                <a16:creationId xmlns:a16="http://schemas.microsoft.com/office/drawing/2014/main" id="{9C63DFF0-EF0C-8D4E-9432-A970A289177F}"/>
              </a:ext>
            </a:extLst>
          </p:cNvPr>
          <p:cNvPicPr>
            <a:picLocks noChangeAspect="1"/>
          </p:cNvPicPr>
          <p:nvPr/>
        </p:nvPicPr>
        <p:blipFill>
          <a:blip r:embed="rId2"/>
          <a:stretch>
            <a:fillRect/>
          </a:stretch>
        </p:blipFill>
        <p:spPr>
          <a:xfrm>
            <a:off x="5565414" y="4013182"/>
            <a:ext cx="659919" cy="659296"/>
          </a:xfrm>
          <a:prstGeom prst="rect">
            <a:avLst/>
          </a:prstGeom>
        </p:spPr>
      </p:pic>
      <p:pic>
        <p:nvPicPr>
          <p:cNvPr id="14" name="Picture 13" descr="A picture containing clipart, vector graphics&#10;&#10;Description automatically generated">
            <a:extLst>
              <a:ext uri="{FF2B5EF4-FFF2-40B4-BE49-F238E27FC236}">
                <a16:creationId xmlns:a16="http://schemas.microsoft.com/office/drawing/2014/main" id="{5E01EDA8-885F-584E-9664-863CD1F0C039}"/>
              </a:ext>
            </a:extLst>
          </p:cNvPr>
          <p:cNvPicPr>
            <a:picLocks noChangeAspect="1"/>
          </p:cNvPicPr>
          <p:nvPr/>
        </p:nvPicPr>
        <p:blipFill>
          <a:blip r:embed="rId5"/>
          <a:stretch>
            <a:fillRect/>
          </a:stretch>
        </p:blipFill>
        <p:spPr>
          <a:xfrm>
            <a:off x="6573218" y="4207720"/>
            <a:ext cx="563839" cy="563839"/>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97E0F72A-9D02-C644-83F3-2BA42218B358}"/>
              </a:ext>
            </a:extLst>
          </p:cNvPr>
          <p:cNvPicPr>
            <a:picLocks noChangeAspect="1"/>
          </p:cNvPicPr>
          <p:nvPr/>
        </p:nvPicPr>
        <p:blipFill>
          <a:blip r:embed="rId3"/>
          <a:stretch>
            <a:fillRect/>
          </a:stretch>
        </p:blipFill>
        <p:spPr>
          <a:xfrm>
            <a:off x="3147439" y="2905361"/>
            <a:ext cx="1435690" cy="1435690"/>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BAF2986E-C84B-F041-BF99-9C299FED8B59}"/>
              </a:ext>
            </a:extLst>
          </p:cNvPr>
          <p:cNvPicPr>
            <a:picLocks noChangeAspect="1"/>
          </p:cNvPicPr>
          <p:nvPr/>
        </p:nvPicPr>
        <p:blipFill>
          <a:blip r:embed="rId3"/>
          <a:stretch>
            <a:fillRect/>
          </a:stretch>
        </p:blipFill>
        <p:spPr>
          <a:xfrm>
            <a:off x="7287129" y="2426973"/>
            <a:ext cx="1435690" cy="1435690"/>
          </a:xfrm>
          <a:prstGeom prst="rect">
            <a:avLst/>
          </a:prstGeom>
        </p:spPr>
      </p:pic>
      <p:sp>
        <p:nvSpPr>
          <p:cNvPr id="18" name="TextBox 17">
            <a:extLst>
              <a:ext uri="{FF2B5EF4-FFF2-40B4-BE49-F238E27FC236}">
                <a16:creationId xmlns:a16="http://schemas.microsoft.com/office/drawing/2014/main" id="{941BFB49-6BC3-B44E-9783-E4968FE9C25C}"/>
              </a:ext>
            </a:extLst>
          </p:cNvPr>
          <p:cNvSpPr txBox="1"/>
          <p:nvPr/>
        </p:nvSpPr>
        <p:spPr>
          <a:xfrm>
            <a:off x="28974" y="6534675"/>
            <a:ext cx="12163026" cy="307777"/>
          </a:xfrm>
          <a:prstGeom prst="rect">
            <a:avLst/>
          </a:prstGeom>
          <a:noFill/>
        </p:spPr>
        <p:txBody>
          <a:bodyPr wrap="square" rtlCol="0">
            <a:spAutoFit/>
          </a:bodyPr>
          <a:lstStyle/>
          <a:p>
            <a:r>
              <a:rPr lang="en-US" sz="1400" dirty="0"/>
              <a:t>Shelley Moore, 2021</a:t>
            </a:r>
          </a:p>
        </p:txBody>
      </p:sp>
    </p:spTree>
    <p:extLst>
      <p:ext uri="{BB962C8B-B14F-4D97-AF65-F5344CB8AC3E}">
        <p14:creationId xmlns:p14="http://schemas.microsoft.com/office/powerpoint/2010/main" val="2158361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ED68D2-0A30-1748-81EC-D70798964CDF}"/>
              </a:ext>
            </a:extLst>
          </p:cNvPr>
          <p:cNvSpPr/>
          <p:nvPr/>
        </p:nvSpPr>
        <p:spPr>
          <a:xfrm>
            <a:off x="2014331" y="2543726"/>
            <a:ext cx="3949147" cy="3949148"/>
          </a:xfrm>
          <a:prstGeom prst="rect">
            <a:avLst/>
          </a:prstGeom>
          <a:ln w="762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3" name="Rectangle 2">
            <a:extLst>
              <a:ext uri="{FF2B5EF4-FFF2-40B4-BE49-F238E27FC236}">
                <a16:creationId xmlns:a16="http://schemas.microsoft.com/office/drawing/2014/main" id="{E1E2DF65-1E05-8845-B115-31B5E1C86309}"/>
              </a:ext>
            </a:extLst>
          </p:cNvPr>
          <p:cNvSpPr/>
          <p:nvPr/>
        </p:nvSpPr>
        <p:spPr>
          <a:xfrm>
            <a:off x="3648906" y="6013346"/>
            <a:ext cx="689612" cy="369332"/>
          </a:xfrm>
          <a:prstGeom prst="rect">
            <a:avLst/>
          </a:prstGeom>
        </p:spPr>
        <p:txBody>
          <a:bodyPr wrap="none">
            <a:spAutoFit/>
          </a:bodyPr>
          <a:lstStyle/>
          <a:p>
            <a:r>
              <a:rPr lang="en-US" b="1" dirty="0"/>
              <a:t>Place</a:t>
            </a:r>
          </a:p>
        </p:txBody>
      </p:sp>
      <p:sp>
        <p:nvSpPr>
          <p:cNvPr id="7" name="Title 1">
            <a:extLst>
              <a:ext uri="{FF2B5EF4-FFF2-40B4-BE49-F238E27FC236}">
                <a16:creationId xmlns:a16="http://schemas.microsoft.com/office/drawing/2014/main" id="{62D7DE3F-70AE-5D4F-833A-2194FCA3171B}"/>
              </a:ext>
            </a:extLst>
          </p:cNvPr>
          <p:cNvSpPr>
            <a:spLocks noGrp="1"/>
          </p:cNvSpPr>
          <p:nvPr>
            <p:ph type="title"/>
          </p:nvPr>
        </p:nvSpPr>
        <p:spPr>
          <a:xfrm>
            <a:off x="2152650" y="365127"/>
            <a:ext cx="7886700" cy="1325563"/>
          </a:xfrm>
        </p:spPr>
        <p:txBody>
          <a:bodyPr/>
          <a:lstStyle/>
          <a:p>
            <a:pPr algn="ctr"/>
            <a:r>
              <a:rPr lang="en-US" dirty="0"/>
              <a:t>Shifting the Paradigm: </a:t>
            </a:r>
            <a:br>
              <a:rPr lang="en-US" dirty="0"/>
            </a:br>
            <a:r>
              <a:rPr lang="en-US" b="1" dirty="0"/>
              <a:t>Person-Place Model </a:t>
            </a:r>
            <a:r>
              <a:rPr lang="en-US" dirty="0"/>
              <a:t>of </a:t>
            </a:r>
            <a:r>
              <a:rPr lang="en-US" u="sng" dirty="0"/>
              <a:t>Need</a:t>
            </a:r>
          </a:p>
        </p:txBody>
      </p:sp>
      <p:pic>
        <p:nvPicPr>
          <p:cNvPr id="5" name="Picture 4" descr="Shape, icon, circle&#10;&#10;Description automatically generated">
            <a:extLst>
              <a:ext uri="{FF2B5EF4-FFF2-40B4-BE49-F238E27FC236}">
                <a16:creationId xmlns:a16="http://schemas.microsoft.com/office/drawing/2014/main" id="{DB2559F5-10D4-9D47-BCA9-B2747DB9336E}"/>
              </a:ext>
            </a:extLst>
          </p:cNvPr>
          <p:cNvPicPr>
            <a:picLocks noChangeAspect="1"/>
          </p:cNvPicPr>
          <p:nvPr/>
        </p:nvPicPr>
        <p:blipFill>
          <a:blip r:embed="rId2"/>
          <a:stretch>
            <a:fillRect/>
          </a:stretch>
        </p:blipFill>
        <p:spPr>
          <a:xfrm>
            <a:off x="3290403" y="3733662"/>
            <a:ext cx="1397000" cy="1409700"/>
          </a:xfrm>
          <a:prstGeom prst="rect">
            <a:avLst/>
          </a:prstGeom>
        </p:spPr>
      </p:pic>
      <p:sp>
        <p:nvSpPr>
          <p:cNvPr id="8" name="Rectangle 7">
            <a:extLst>
              <a:ext uri="{FF2B5EF4-FFF2-40B4-BE49-F238E27FC236}">
                <a16:creationId xmlns:a16="http://schemas.microsoft.com/office/drawing/2014/main" id="{9AE1867E-D332-BA4C-A30A-06F01D4A9604}"/>
              </a:ext>
            </a:extLst>
          </p:cNvPr>
          <p:cNvSpPr/>
          <p:nvPr/>
        </p:nvSpPr>
        <p:spPr>
          <a:xfrm>
            <a:off x="3423684" y="3342210"/>
            <a:ext cx="1130438" cy="369332"/>
          </a:xfrm>
          <a:prstGeom prst="rect">
            <a:avLst/>
          </a:prstGeom>
        </p:spPr>
        <p:txBody>
          <a:bodyPr wrap="none">
            <a:spAutoFit/>
          </a:bodyPr>
          <a:lstStyle/>
          <a:p>
            <a:r>
              <a:rPr lang="en-US" b="1" dirty="0"/>
              <a:t>Individual</a:t>
            </a:r>
          </a:p>
        </p:txBody>
      </p:sp>
      <p:sp>
        <p:nvSpPr>
          <p:cNvPr id="13" name="TextBox 12">
            <a:extLst>
              <a:ext uri="{FF2B5EF4-FFF2-40B4-BE49-F238E27FC236}">
                <a16:creationId xmlns:a16="http://schemas.microsoft.com/office/drawing/2014/main" id="{1492C099-7DBF-EF49-B6A7-C4C3B382F6D1}"/>
              </a:ext>
            </a:extLst>
          </p:cNvPr>
          <p:cNvSpPr txBox="1"/>
          <p:nvPr/>
        </p:nvSpPr>
        <p:spPr>
          <a:xfrm>
            <a:off x="6612245" y="2096642"/>
            <a:ext cx="3949147" cy="2308324"/>
          </a:xfrm>
          <a:prstGeom prst="rect">
            <a:avLst/>
          </a:prstGeom>
          <a:noFill/>
        </p:spPr>
        <p:txBody>
          <a:bodyPr wrap="square" rtlCol="0">
            <a:spAutoFit/>
          </a:bodyPr>
          <a:lstStyle/>
          <a:p>
            <a:r>
              <a:rPr lang="en-US" dirty="0"/>
              <a:t>If an individual isn’t successful</a:t>
            </a:r>
          </a:p>
          <a:p>
            <a:pPr marL="285750" indent="-285750">
              <a:buFont typeface="Arial" panose="020B0604020202020204" pitchFamily="34" charset="0"/>
              <a:buChar char="•"/>
            </a:pPr>
            <a:r>
              <a:rPr lang="en-US" dirty="0"/>
              <a:t>Determine barriers in place</a:t>
            </a:r>
          </a:p>
          <a:p>
            <a:pPr marL="285750" indent="-285750">
              <a:buFont typeface="Arial" panose="020B0604020202020204" pitchFamily="34" charset="0"/>
              <a:buChar char="•"/>
            </a:pPr>
            <a:r>
              <a:rPr lang="en-US" dirty="0"/>
              <a:t>Determine needs of the community</a:t>
            </a:r>
          </a:p>
          <a:p>
            <a:pPr marL="285750" indent="-285750">
              <a:buFont typeface="Arial" panose="020B0604020202020204" pitchFamily="34" charset="0"/>
              <a:buChar char="•"/>
            </a:pPr>
            <a:r>
              <a:rPr lang="en-US" dirty="0"/>
              <a:t>Anticipate supports &amp; strategies based on needs</a:t>
            </a:r>
          </a:p>
          <a:p>
            <a:pPr marL="285750" indent="-285750">
              <a:buFont typeface="Arial" panose="020B0604020202020204" pitchFamily="34" charset="0"/>
              <a:buChar char="•"/>
            </a:pPr>
            <a:r>
              <a:rPr lang="en-US" dirty="0"/>
              <a:t>Universally apply supports and strategies to ALL</a:t>
            </a:r>
          </a:p>
          <a:p>
            <a:pPr marL="285750" indent="-285750">
              <a:buFont typeface="Arial" panose="020B0604020202020204" pitchFamily="34" charset="0"/>
              <a:buChar char="•"/>
            </a:pPr>
            <a:endParaRPr lang="en-US" dirty="0"/>
          </a:p>
        </p:txBody>
      </p:sp>
      <p:sp>
        <p:nvSpPr>
          <p:cNvPr id="14" name="Rectangle 13">
            <a:extLst>
              <a:ext uri="{FF2B5EF4-FFF2-40B4-BE49-F238E27FC236}">
                <a16:creationId xmlns:a16="http://schemas.microsoft.com/office/drawing/2014/main" id="{E1FAA013-65F7-3F40-850A-6CA0B43DEEEC}"/>
              </a:ext>
            </a:extLst>
          </p:cNvPr>
          <p:cNvSpPr/>
          <p:nvPr/>
        </p:nvSpPr>
        <p:spPr>
          <a:xfrm>
            <a:off x="6574087" y="1727310"/>
            <a:ext cx="2012730" cy="369332"/>
          </a:xfrm>
          <a:prstGeom prst="rect">
            <a:avLst/>
          </a:prstGeom>
        </p:spPr>
        <p:txBody>
          <a:bodyPr wrap="none">
            <a:spAutoFit/>
          </a:bodyPr>
          <a:lstStyle/>
          <a:p>
            <a:r>
              <a:rPr lang="en-US" b="1" dirty="0"/>
              <a:t>Inclusive Education</a:t>
            </a:r>
          </a:p>
        </p:txBody>
      </p:sp>
      <p:sp>
        <p:nvSpPr>
          <p:cNvPr id="10" name="TextBox 9">
            <a:extLst>
              <a:ext uri="{FF2B5EF4-FFF2-40B4-BE49-F238E27FC236}">
                <a16:creationId xmlns:a16="http://schemas.microsoft.com/office/drawing/2014/main" id="{09A90AD7-B59B-3C4F-B769-EFF42D527BA8}"/>
              </a:ext>
            </a:extLst>
          </p:cNvPr>
          <p:cNvSpPr txBox="1"/>
          <p:nvPr/>
        </p:nvSpPr>
        <p:spPr>
          <a:xfrm>
            <a:off x="28974" y="6534675"/>
            <a:ext cx="12163026" cy="307777"/>
          </a:xfrm>
          <a:prstGeom prst="rect">
            <a:avLst/>
          </a:prstGeom>
          <a:noFill/>
        </p:spPr>
        <p:txBody>
          <a:bodyPr wrap="square" rtlCol="0">
            <a:spAutoFit/>
          </a:bodyPr>
          <a:lstStyle/>
          <a:p>
            <a:r>
              <a:rPr lang="en-US" sz="1400" dirty="0"/>
              <a:t>Shelley Moore, 2021</a:t>
            </a:r>
          </a:p>
        </p:txBody>
      </p:sp>
    </p:spTree>
    <p:extLst>
      <p:ext uri="{BB962C8B-B14F-4D97-AF65-F5344CB8AC3E}">
        <p14:creationId xmlns:p14="http://schemas.microsoft.com/office/powerpoint/2010/main" val="935505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ED68D2-0A30-1748-81EC-D70798964CDF}"/>
              </a:ext>
            </a:extLst>
          </p:cNvPr>
          <p:cNvSpPr/>
          <p:nvPr/>
        </p:nvSpPr>
        <p:spPr>
          <a:xfrm>
            <a:off x="2014331" y="2543726"/>
            <a:ext cx="3949147" cy="3949148"/>
          </a:xfrm>
          <a:prstGeom prst="rect">
            <a:avLst/>
          </a:prstGeom>
          <a:ln w="762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3" name="Rectangle 2">
            <a:extLst>
              <a:ext uri="{FF2B5EF4-FFF2-40B4-BE49-F238E27FC236}">
                <a16:creationId xmlns:a16="http://schemas.microsoft.com/office/drawing/2014/main" id="{E1E2DF65-1E05-8845-B115-31B5E1C86309}"/>
              </a:ext>
            </a:extLst>
          </p:cNvPr>
          <p:cNvSpPr/>
          <p:nvPr/>
        </p:nvSpPr>
        <p:spPr>
          <a:xfrm>
            <a:off x="3648906" y="6013346"/>
            <a:ext cx="689612" cy="369332"/>
          </a:xfrm>
          <a:prstGeom prst="rect">
            <a:avLst/>
          </a:prstGeom>
        </p:spPr>
        <p:txBody>
          <a:bodyPr wrap="none">
            <a:spAutoFit/>
          </a:bodyPr>
          <a:lstStyle/>
          <a:p>
            <a:r>
              <a:rPr lang="en-US" b="1" dirty="0"/>
              <a:t>Place</a:t>
            </a:r>
          </a:p>
        </p:txBody>
      </p:sp>
      <p:sp>
        <p:nvSpPr>
          <p:cNvPr id="7" name="Title 1">
            <a:extLst>
              <a:ext uri="{FF2B5EF4-FFF2-40B4-BE49-F238E27FC236}">
                <a16:creationId xmlns:a16="http://schemas.microsoft.com/office/drawing/2014/main" id="{62D7DE3F-70AE-5D4F-833A-2194FCA3171B}"/>
              </a:ext>
            </a:extLst>
          </p:cNvPr>
          <p:cNvSpPr>
            <a:spLocks noGrp="1"/>
          </p:cNvSpPr>
          <p:nvPr>
            <p:ph type="title"/>
          </p:nvPr>
        </p:nvSpPr>
        <p:spPr>
          <a:xfrm>
            <a:off x="2152650" y="365127"/>
            <a:ext cx="7886700" cy="1325563"/>
          </a:xfrm>
        </p:spPr>
        <p:txBody>
          <a:bodyPr/>
          <a:lstStyle/>
          <a:p>
            <a:pPr algn="ctr"/>
            <a:r>
              <a:rPr lang="en-US" dirty="0"/>
              <a:t>Shifting the Paradigm: </a:t>
            </a:r>
            <a:br>
              <a:rPr lang="en-US" dirty="0"/>
            </a:br>
            <a:r>
              <a:rPr lang="en-US" b="1" dirty="0"/>
              <a:t>Person-Place Model </a:t>
            </a:r>
            <a:r>
              <a:rPr lang="en-US" dirty="0"/>
              <a:t>of </a:t>
            </a:r>
            <a:r>
              <a:rPr lang="en-US" u="sng" dirty="0"/>
              <a:t>Need</a:t>
            </a:r>
          </a:p>
        </p:txBody>
      </p:sp>
      <p:pic>
        <p:nvPicPr>
          <p:cNvPr id="5" name="Picture 4" descr="Shape, icon, circle&#10;&#10;Description automatically generated">
            <a:extLst>
              <a:ext uri="{FF2B5EF4-FFF2-40B4-BE49-F238E27FC236}">
                <a16:creationId xmlns:a16="http://schemas.microsoft.com/office/drawing/2014/main" id="{DB2559F5-10D4-9D47-BCA9-B2747DB9336E}"/>
              </a:ext>
            </a:extLst>
          </p:cNvPr>
          <p:cNvPicPr>
            <a:picLocks noChangeAspect="1"/>
          </p:cNvPicPr>
          <p:nvPr/>
        </p:nvPicPr>
        <p:blipFill>
          <a:blip r:embed="rId2"/>
          <a:stretch>
            <a:fillRect/>
          </a:stretch>
        </p:blipFill>
        <p:spPr>
          <a:xfrm>
            <a:off x="3290403" y="3733662"/>
            <a:ext cx="1397000" cy="1409700"/>
          </a:xfrm>
          <a:prstGeom prst="rect">
            <a:avLst/>
          </a:prstGeom>
        </p:spPr>
      </p:pic>
      <p:sp>
        <p:nvSpPr>
          <p:cNvPr id="8" name="Rectangle 7">
            <a:extLst>
              <a:ext uri="{FF2B5EF4-FFF2-40B4-BE49-F238E27FC236}">
                <a16:creationId xmlns:a16="http://schemas.microsoft.com/office/drawing/2014/main" id="{9AE1867E-D332-BA4C-A30A-06F01D4A9604}"/>
              </a:ext>
            </a:extLst>
          </p:cNvPr>
          <p:cNvSpPr/>
          <p:nvPr/>
        </p:nvSpPr>
        <p:spPr>
          <a:xfrm>
            <a:off x="3423684" y="3342210"/>
            <a:ext cx="1130438" cy="369332"/>
          </a:xfrm>
          <a:prstGeom prst="rect">
            <a:avLst/>
          </a:prstGeom>
        </p:spPr>
        <p:txBody>
          <a:bodyPr wrap="none">
            <a:spAutoFit/>
          </a:bodyPr>
          <a:lstStyle/>
          <a:p>
            <a:r>
              <a:rPr lang="en-US" b="1" dirty="0"/>
              <a:t>Individual</a:t>
            </a:r>
          </a:p>
        </p:txBody>
      </p:sp>
      <p:pic>
        <p:nvPicPr>
          <p:cNvPr id="11" name="Picture 10" descr="Shape, icon, circle&#10;&#10;Description automatically generated">
            <a:extLst>
              <a:ext uri="{FF2B5EF4-FFF2-40B4-BE49-F238E27FC236}">
                <a16:creationId xmlns:a16="http://schemas.microsoft.com/office/drawing/2014/main" id="{27F974DE-2E7B-8641-9278-994A273AF5AA}"/>
              </a:ext>
            </a:extLst>
          </p:cNvPr>
          <p:cNvPicPr>
            <a:picLocks noChangeAspect="1"/>
          </p:cNvPicPr>
          <p:nvPr/>
        </p:nvPicPr>
        <p:blipFill>
          <a:blip r:embed="rId2"/>
          <a:stretch>
            <a:fillRect/>
          </a:stretch>
        </p:blipFill>
        <p:spPr>
          <a:xfrm>
            <a:off x="2560841" y="3021034"/>
            <a:ext cx="501285" cy="505842"/>
          </a:xfrm>
          <a:prstGeom prst="rect">
            <a:avLst/>
          </a:prstGeom>
        </p:spPr>
      </p:pic>
      <p:pic>
        <p:nvPicPr>
          <p:cNvPr id="12" name="Picture 11" descr="Shape, icon, circle&#10;&#10;Description automatically generated">
            <a:extLst>
              <a:ext uri="{FF2B5EF4-FFF2-40B4-BE49-F238E27FC236}">
                <a16:creationId xmlns:a16="http://schemas.microsoft.com/office/drawing/2014/main" id="{934BE3EA-15F0-464B-8CC7-8B314B147FC5}"/>
              </a:ext>
            </a:extLst>
          </p:cNvPr>
          <p:cNvPicPr>
            <a:picLocks noChangeAspect="1"/>
          </p:cNvPicPr>
          <p:nvPr/>
        </p:nvPicPr>
        <p:blipFill>
          <a:blip r:embed="rId2"/>
          <a:stretch>
            <a:fillRect/>
          </a:stretch>
        </p:blipFill>
        <p:spPr>
          <a:xfrm>
            <a:off x="2560841" y="4251112"/>
            <a:ext cx="501285" cy="505842"/>
          </a:xfrm>
          <a:prstGeom prst="rect">
            <a:avLst/>
          </a:prstGeom>
        </p:spPr>
      </p:pic>
      <p:pic>
        <p:nvPicPr>
          <p:cNvPr id="13" name="Picture 12" descr="Shape, icon, circle&#10;&#10;Description automatically generated">
            <a:extLst>
              <a:ext uri="{FF2B5EF4-FFF2-40B4-BE49-F238E27FC236}">
                <a16:creationId xmlns:a16="http://schemas.microsoft.com/office/drawing/2014/main" id="{94A16B5C-B070-604F-92BF-51C55C35E420}"/>
              </a:ext>
            </a:extLst>
          </p:cNvPr>
          <p:cNvPicPr>
            <a:picLocks noChangeAspect="1"/>
          </p:cNvPicPr>
          <p:nvPr/>
        </p:nvPicPr>
        <p:blipFill>
          <a:blip r:embed="rId2"/>
          <a:stretch>
            <a:fillRect/>
          </a:stretch>
        </p:blipFill>
        <p:spPr>
          <a:xfrm>
            <a:off x="3960449" y="2768781"/>
            <a:ext cx="501285" cy="505842"/>
          </a:xfrm>
          <a:prstGeom prst="rect">
            <a:avLst/>
          </a:prstGeom>
        </p:spPr>
      </p:pic>
      <p:pic>
        <p:nvPicPr>
          <p:cNvPr id="14" name="Picture 13" descr="Shape, icon, circle&#10;&#10;Description automatically generated">
            <a:extLst>
              <a:ext uri="{FF2B5EF4-FFF2-40B4-BE49-F238E27FC236}">
                <a16:creationId xmlns:a16="http://schemas.microsoft.com/office/drawing/2014/main" id="{61031D3B-DEE8-8C4E-834E-E8625C38232C}"/>
              </a:ext>
            </a:extLst>
          </p:cNvPr>
          <p:cNvPicPr>
            <a:picLocks noChangeAspect="1"/>
          </p:cNvPicPr>
          <p:nvPr/>
        </p:nvPicPr>
        <p:blipFill>
          <a:blip r:embed="rId2"/>
          <a:stretch>
            <a:fillRect/>
          </a:stretch>
        </p:blipFill>
        <p:spPr>
          <a:xfrm>
            <a:off x="2922400" y="5477973"/>
            <a:ext cx="501285" cy="505842"/>
          </a:xfrm>
          <a:prstGeom prst="rect">
            <a:avLst/>
          </a:prstGeom>
        </p:spPr>
      </p:pic>
      <p:pic>
        <p:nvPicPr>
          <p:cNvPr id="15" name="Picture 14" descr="Shape, icon, circle&#10;&#10;Description automatically generated">
            <a:extLst>
              <a:ext uri="{FF2B5EF4-FFF2-40B4-BE49-F238E27FC236}">
                <a16:creationId xmlns:a16="http://schemas.microsoft.com/office/drawing/2014/main" id="{5D257479-BE13-CF49-AC73-C530A9F1453C}"/>
              </a:ext>
            </a:extLst>
          </p:cNvPr>
          <p:cNvPicPr>
            <a:picLocks noChangeAspect="1"/>
          </p:cNvPicPr>
          <p:nvPr/>
        </p:nvPicPr>
        <p:blipFill>
          <a:blip r:embed="rId2"/>
          <a:stretch>
            <a:fillRect/>
          </a:stretch>
        </p:blipFill>
        <p:spPr>
          <a:xfrm>
            <a:off x="4962359" y="3480741"/>
            <a:ext cx="501285" cy="505842"/>
          </a:xfrm>
          <a:prstGeom prst="rect">
            <a:avLst/>
          </a:prstGeom>
        </p:spPr>
      </p:pic>
      <p:pic>
        <p:nvPicPr>
          <p:cNvPr id="16" name="Picture 15" descr="Shape, icon, circle&#10;&#10;Description automatically generated">
            <a:extLst>
              <a:ext uri="{FF2B5EF4-FFF2-40B4-BE49-F238E27FC236}">
                <a16:creationId xmlns:a16="http://schemas.microsoft.com/office/drawing/2014/main" id="{ECC8B040-1CB3-D543-9EC7-747A60BEE631}"/>
              </a:ext>
            </a:extLst>
          </p:cNvPr>
          <p:cNvPicPr>
            <a:picLocks noChangeAspect="1"/>
          </p:cNvPicPr>
          <p:nvPr/>
        </p:nvPicPr>
        <p:blipFill>
          <a:blip r:embed="rId2"/>
          <a:stretch>
            <a:fillRect/>
          </a:stretch>
        </p:blipFill>
        <p:spPr>
          <a:xfrm>
            <a:off x="4982532" y="4972131"/>
            <a:ext cx="501285" cy="505842"/>
          </a:xfrm>
          <a:prstGeom prst="rect">
            <a:avLst/>
          </a:prstGeom>
        </p:spPr>
      </p:pic>
      <p:sp>
        <p:nvSpPr>
          <p:cNvPr id="17" name="Rectangle 16">
            <a:extLst>
              <a:ext uri="{FF2B5EF4-FFF2-40B4-BE49-F238E27FC236}">
                <a16:creationId xmlns:a16="http://schemas.microsoft.com/office/drawing/2014/main" id="{7A6D69B5-0724-CE44-9936-B63AFDD9BA6E}"/>
              </a:ext>
            </a:extLst>
          </p:cNvPr>
          <p:cNvSpPr/>
          <p:nvPr/>
        </p:nvSpPr>
        <p:spPr>
          <a:xfrm>
            <a:off x="2197464" y="2606888"/>
            <a:ext cx="1297150" cy="369332"/>
          </a:xfrm>
          <a:prstGeom prst="rect">
            <a:avLst/>
          </a:prstGeom>
        </p:spPr>
        <p:txBody>
          <a:bodyPr wrap="none">
            <a:spAutoFit/>
          </a:bodyPr>
          <a:lstStyle/>
          <a:p>
            <a:r>
              <a:rPr lang="en-US" b="1" dirty="0"/>
              <a:t>Community</a:t>
            </a:r>
          </a:p>
        </p:txBody>
      </p:sp>
      <p:sp>
        <p:nvSpPr>
          <p:cNvPr id="20" name="TextBox 19">
            <a:extLst>
              <a:ext uri="{FF2B5EF4-FFF2-40B4-BE49-F238E27FC236}">
                <a16:creationId xmlns:a16="http://schemas.microsoft.com/office/drawing/2014/main" id="{9DC0EC70-FAB6-324E-9D0B-131C5E3CF3CA}"/>
              </a:ext>
            </a:extLst>
          </p:cNvPr>
          <p:cNvSpPr txBox="1"/>
          <p:nvPr/>
        </p:nvSpPr>
        <p:spPr>
          <a:xfrm>
            <a:off x="6612245" y="2096642"/>
            <a:ext cx="3949147" cy="2308324"/>
          </a:xfrm>
          <a:prstGeom prst="rect">
            <a:avLst/>
          </a:prstGeom>
          <a:noFill/>
        </p:spPr>
        <p:txBody>
          <a:bodyPr wrap="square" rtlCol="0">
            <a:spAutoFit/>
          </a:bodyPr>
          <a:lstStyle/>
          <a:p>
            <a:r>
              <a:rPr lang="en-US" dirty="0"/>
              <a:t>If an individual isn’t successful</a:t>
            </a:r>
          </a:p>
          <a:p>
            <a:pPr marL="285750" indent="-285750">
              <a:buFont typeface="Arial" panose="020B0604020202020204" pitchFamily="34" charset="0"/>
              <a:buChar char="•"/>
            </a:pPr>
            <a:r>
              <a:rPr lang="en-US" dirty="0"/>
              <a:t>Determine barriers in place</a:t>
            </a:r>
          </a:p>
          <a:p>
            <a:pPr marL="285750" indent="-285750">
              <a:buFont typeface="Arial" panose="020B0604020202020204" pitchFamily="34" charset="0"/>
              <a:buChar char="•"/>
            </a:pPr>
            <a:r>
              <a:rPr lang="en-US" dirty="0"/>
              <a:t>Determine needs of the community</a:t>
            </a:r>
          </a:p>
          <a:p>
            <a:pPr marL="285750" indent="-285750">
              <a:buFont typeface="Arial" panose="020B0604020202020204" pitchFamily="34" charset="0"/>
              <a:buChar char="•"/>
            </a:pPr>
            <a:r>
              <a:rPr lang="en-US" dirty="0"/>
              <a:t>Anticipate supports &amp; strategies based on needs</a:t>
            </a:r>
          </a:p>
          <a:p>
            <a:pPr marL="285750" indent="-285750">
              <a:buFont typeface="Arial" panose="020B0604020202020204" pitchFamily="34" charset="0"/>
              <a:buChar char="•"/>
            </a:pPr>
            <a:r>
              <a:rPr lang="en-US" dirty="0"/>
              <a:t>Universally apply supports and strategies to ALL</a:t>
            </a:r>
          </a:p>
          <a:p>
            <a:pPr marL="285750" indent="-285750">
              <a:buFont typeface="Arial" panose="020B0604020202020204" pitchFamily="34" charset="0"/>
              <a:buChar char="•"/>
            </a:pPr>
            <a:endParaRPr lang="en-US" dirty="0"/>
          </a:p>
        </p:txBody>
      </p:sp>
      <p:sp>
        <p:nvSpPr>
          <p:cNvPr id="21" name="Rectangle 20">
            <a:extLst>
              <a:ext uri="{FF2B5EF4-FFF2-40B4-BE49-F238E27FC236}">
                <a16:creationId xmlns:a16="http://schemas.microsoft.com/office/drawing/2014/main" id="{8CD882D2-389B-7D4C-A43E-42D80E9164C0}"/>
              </a:ext>
            </a:extLst>
          </p:cNvPr>
          <p:cNvSpPr/>
          <p:nvPr/>
        </p:nvSpPr>
        <p:spPr>
          <a:xfrm>
            <a:off x="6574087" y="1727310"/>
            <a:ext cx="2012730" cy="369332"/>
          </a:xfrm>
          <a:prstGeom prst="rect">
            <a:avLst/>
          </a:prstGeom>
        </p:spPr>
        <p:txBody>
          <a:bodyPr wrap="none">
            <a:spAutoFit/>
          </a:bodyPr>
          <a:lstStyle/>
          <a:p>
            <a:r>
              <a:rPr lang="en-US" b="1" dirty="0"/>
              <a:t>Inclusive Education</a:t>
            </a:r>
          </a:p>
        </p:txBody>
      </p:sp>
      <p:sp>
        <p:nvSpPr>
          <p:cNvPr id="18" name="TextBox 17">
            <a:extLst>
              <a:ext uri="{FF2B5EF4-FFF2-40B4-BE49-F238E27FC236}">
                <a16:creationId xmlns:a16="http://schemas.microsoft.com/office/drawing/2014/main" id="{46B721F3-670E-8C4D-8987-CE84BC8BE8C8}"/>
              </a:ext>
            </a:extLst>
          </p:cNvPr>
          <p:cNvSpPr txBox="1"/>
          <p:nvPr/>
        </p:nvSpPr>
        <p:spPr>
          <a:xfrm>
            <a:off x="28974" y="6534675"/>
            <a:ext cx="12163026" cy="307777"/>
          </a:xfrm>
          <a:prstGeom prst="rect">
            <a:avLst/>
          </a:prstGeom>
          <a:noFill/>
        </p:spPr>
        <p:txBody>
          <a:bodyPr wrap="square" rtlCol="0">
            <a:spAutoFit/>
          </a:bodyPr>
          <a:lstStyle/>
          <a:p>
            <a:r>
              <a:rPr lang="en-US" sz="1400" dirty="0"/>
              <a:t>Shelley Moore, 2021</a:t>
            </a:r>
          </a:p>
        </p:txBody>
      </p:sp>
    </p:spTree>
    <p:extLst>
      <p:ext uri="{BB962C8B-B14F-4D97-AF65-F5344CB8AC3E}">
        <p14:creationId xmlns:p14="http://schemas.microsoft.com/office/powerpoint/2010/main" val="295271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ED68D2-0A30-1748-81EC-D70798964CDF}"/>
              </a:ext>
            </a:extLst>
          </p:cNvPr>
          <p:cNvSpPr/>
          <p:nvPr/>
        </p:nvSpPr>
        <p:spPr>
          <a:xfrm>
            <a:off x="2014331" y="2543726"/>
            <a:ext cx="3949147" cy="3949148"/>
          </a:xfrm>
          <a:prstGeom prst="rect">
            <a:avLst/>
          </a:prstGeom>
          <a:ln w="76200">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3" name="Rectangle 2">
            <a:extLst>
              <a:ext uri="{FF2B5EF4-FFF2-40B4-BE49-F238E27FC236}">
                <a16:creationId xmlns:a16="http://schemas.microsoft.com/office/drawing/2014/main" id="{E1E2DF65-1E05-8845-B115-31B5E1C86309}"/>
              </a:ext>
            </a:extLst>
          </p:cNvPr>
          <p:cNvSpPr/>
          <p:nvPr/>
        </p:nvSpPr>
        <p:spPr>
          <a:xfrm>
            <a:off x="3648906" y="6013346"/>
            <a:ext cx="689612" cy="369332"/>
          </a:xfrm>
          <a:prstGeom prst="rect">
            <a:avLst/>
          </a:prstGeom>
        </p:spPr>
        <p:txBody>
          <a:bodyPr wrap="none">
            <a:spAutoFit/>
          </a:bodyPr>
          <a:lstStyle/>
          <a:p>
            <a:r>
              <a:rPr lang="en-US" b="1" dirty="0"/>
              <a:t>Place</a:t>
            </a:r>
          </a:p>
        </p:txBody>
      </p:sp>
      <p:sp>
        <p:nvSpPr>
          <p:cNvPr id="7" name="Title 1">
            <a:extLst>
              <a:ext uri="{FF2B5EF4-FFF2-40B4-BE49-F238E27FC236}">
                <a16:creationId xmlns:a16="http://schemas.microsoft.com/office/drawing/2014/main" id="{62D7DE3F-70AE-5D4F-833A-2194FCA3171B}"/>
              </a:ext>
            </a:extLst>
          </p:cNvPr>
          <p:cNvSpPr>
            <a:spLocks noGrp="1"/>
          </p:cNvSpPr>
          <p:nvPr>
            <p:ph type="title"/>
          </p:nvPr>
        </p:nvSpPr>
        <p:spPr>
          <a:xfrm>
            <a:off x="2152650" y="365127"/>
            <a:ext cx="7886700" cy="1325563"/>
          </a:xfrm>
        </p:spPr>
        <p:txBody>
          <a:bodyPr/>
          <a:lstStyle/>
          <a:p>
            <a:pPr algn="ctr"/>
            <a:r>
              <a:rPr lang="en-US" dirty="0"/>
              <a:t>Shifting the Paradigm: </a:t>
            </a:r>
            <a:br>
              <a:rPr lang="en-US" dirty="0"/>
            </a:br>
            <a:r>
              <a:rPr lang="en-US" b="1" dirty="0"/>
              <a:t>Person-Place Model </a:t>
            </a:r>
            <a:r>
              <a:rPr lang="en-US" dirty="0"/>
              <a:t>of </a:t>
            </a:r>
            <a:r>
              <a:rPr lang="en-US" u="sng" dirty="0"/>
              <a:t>Need</a:t>
            </a:r>
          </a:p>
        </p:txBody>
      </p:sp>
      <p:pic>
        <p:nvPicPr>
          <p:cNvPr id="5" name="Picture 4" descr="Shape, icon, circle&#10;&#10;Description automatically generated">
            <a:extLst>
              <a:ext uri="{FF2B5EF4-FFF2-40B4-BE49-F238E27FC236}">
                <a16:creationId xmlns:a16="http://schemas.microsoft.com/office/drawing/2014/main" id="{DB2559F5-10D4-9D47-BCA9-B2747DB9336E}"/>
              </a:ext>
            </a:extLst>
          </p:cNvPr>
          <p:cNvPicPr>
            <a:picLocks noChangeAspect="1"/>
          </p:cNvPicPr>
          <p:nvPr/>
        </p:nvPicPr>
        <p:blipFill>
          <a:blip r:embed="rId2"/>
          <a:stretch>
            <a:fillRect/>
          </a:stretch>
        </p:blipFill>
        <p:spPr>
          <a:xfrm>
            <a:off x="3290403" y="3733662"/>
            <a:ext cx="1397000" cy="1409700"/>
          </a:xfrm>
          <a:prstGeom prst="rect">
            <a:avLst/>
          </a:prstGeom>
        </p:spPr>
      </p:pic>
      <p:sp>
        <p:nvSpPr>
          <p:cNvPr id="8" name="Rectangle 7">
            <a:extLst>
              <a:ext uri="{FF2B5EF4-FFF2-40B4-BE49-F238E27FC236}">
                <a16:creationId xmlns:a16="http://schemas.microsoft.com/office/drawing/2014/main" id="{9AE1867E-D332-BA4C-A30A-06F01D4A9604}"/>
              </a:ext>
            </a:extLst>
          </p:cNvPr>
          <p:cNvSpPr/>
          <p:nvPr/>
        </p:nvSpPr>
        <p:spPr>
          <a:xfrm>
            <a:off x="3423684" y="3342210"/>
            <a:ext cx="1130438" cy="369332"/>
          </a:xfrm>
          <a:prstGeom prst="rect">
            <a:avLst/>
          </a:prstGeom>
        </p:spPr>
        <p:txBody>
          <a:bodyPr wrap="none">
            <a:spAutoFit/>
          </a:bodyPr>
          <a:lstStyle/>
          <a:p>
            <a:r>
              <a:rPr lang="en-US" b="1" dirty="0"/>
              <a:t>Individual</a:t>
            </a:r>
          </a:p>
        </p:txBody>
      </p:sp>
      <p:pic>
        <p:nvPicPr>
          <p:cNvPr id="11" name="Picture 10" descr="Shape, icon, circle&#10;&#10;Description automatically generated">
            <a:extLst>
              <a:ext uri="{FF2B5EF4-FFF2-40B4-BE49-F238E27FC236}">
                <a16:creationId xmlns:a16="http://schemas.microsoft.com/office/drawing/2014/main" id="{27F974DE-2E7B-8641-9278-994A273AF5AA}"/>
              </a:ext>
            </a:extLst>
          </p:cNvPr>
          <p:cNvPicPr>
            <a:picLocks noChangeAspect="1"/>
          </p:cNvPicPr>
          <p:nvPr/>
        </p:nvPicPr>
        <p:blipFill>
          <a:blip r:embed="rId2"/>
          <a:stretch>
            <a:fillRect/>
          </a:stretch>
        </p:blipFill>
        <p:spPr>
          <a:xfrm>
            <a:off x="2560841" y="3021034"/>
            <a:ext cx="501285" cy="505842"/>
          </a:xfrm>
          <a:prstGeom prst="rect">
            <a:avLst/>
          </a:prstGeom>
        </p:spPr>
      </p:pic>
      <p:pic>
        <p:nvPicPr>
          <p:cNvPr id="12" name="Picture 11" descr="Shape, icon, circle&#10;&#10;Description automatically generated">
            <a:extLst>
              <a:ext uri="{FF2B5EF4-FFF2-40B4-BE49-F238E27FC236}">
                <a16:creationId xmlns:a16="http://schemas.microsoft.com/office/drawing/2014/main" id="{934BE3EA-15F0-464B-8CC7-8B314B147FC5}"/>
              </a:ext>
            </a:extLst>
          </p:cNvPr>
          <p:cNvPicPr>
            <a:picLocks noChangeAspect="1"/>
          </p:cNvPicPr>
          <p:nvPr/>
        </p:nvPicPr>
        <p:blipFill>
          <a:blip r:embed="rId2"/>
          <a:stretch>
            <a:fillRect/>
          </a:stretch>
        </p:blipFill>
        <p:spPr>
          <a:xfrm>
            <a:off x="2560841" y="4251112"/>
            <a:ext cx="501285" cy="505842"/>
          </a:xfrm>
          <a:prstGeom prst="rect">
            <a:avLst/>
          </a:prstGeom>
        </p:spPr>
      </p:pic>
      <p:pic>
        <p:nvPicPr>
          <p:cNvPr id="13" name="Picture 12" descr="Shape, icon, circle&#10;&#10;Description automatically generated">
            <a:extLst>
              <a:ext uri="{FF2B5EF4-FFF2-40B4-BE49-F238E27FC236}">
                <a16:creationId xmlns:a16="http://schemas.microsoft.com/office/drawing/2014/main" id="{94A16B5C-B070-604F-92BF-51C55C35E420}"/>
              </a:ext>
            </a:extLst>
          </p:cNvPr>
          <p:cNvPicPr>
            <a:picLocks noChangeAspect="1"/>
          </p:cNvPicPr>
          <p:nvPr/>
        </p:nvPicPr>
        <p:blipFill>
          <a:blip r:embed="rId2"/>
          <a:stretch>
            <a:fillRect/>
          </a:stretch>
        </p:blipFill>
        <p:spPr>
          <a:xfrm>
            <a:off x="3960449" y="2768781"/>
            <a:ext cx="501285" cy="505842"/>
          </a:xfrm>
          <a:prstGeom prst="rect">
            <a:avLst/>
          </a:prstGeom>
        </p:spPr>
      </p:pic>
      <p:pic>
        <p:nvPicPr>
          <p:cNvPr id="14" name="Picture 13" descr="Shape, icon, circle&#10;&#10;Description automatically generated">
            <a:extLst>
              <a:ext uri="{FF2B5EF4-FFF2-40B4-BE49-F238E27FC236}">
                <a16:creationId xmlns:a16="http://schemas.microsoft.com/office/drawing/2014/main" id="{61031D3B-DEE8-8C4E-834E-E8625C38232C}"/>
              </a:ext>
            </a:extLst>
          </p:cNvPr>
          <p:cNvPicPr>
            <a:picLocks noChangeAspect="1"/>
          </p:cNvPicPr>
          <p:nvPr/>
        </p:nvPicPr>
        <p:blipFill>
          <a:blip r:embed="rId2"/>
          <a:stretch>
            <a:fillRect/>
          </a:stretch>
        </p:blipFill>
        <p:spPr>
          <a:xfrm>
            <a:off x="2922400" y="5477973"/>
            <a:ext cx="501285" cy="505842"/>
          </a:xfrm>
          <a:prstGeom prst="rect">
            <a:avLst/>
          </a:prstGeom>
        </p:spPr>
      </p:pic>
      <p:pic>
        <p:nvPicPr>
          <p:cNvPr id="15" name="Picture 14" descr="Shape, icon, circle&#10;&#10;Description automatically generated">
            <a:extLst>
              <a:ext uri="{FF2B5EF4-FFF2-40B4-BE49-F238E27FC236}">
                <a16:creationId xmlns:a16="http://schemas.microsoft.com/office/drawing/2014/main" id="{5D257479-BE13-CF49-AC73-C530A9F1453C}"/>
              </a:ext>
            </a:extLst>
          </p:cNvPr>
          <p:cNvPicPr>
            <a:picLocks noChangeAspect="1"/>
          </p:cNvPicPr>
          <p:nvPr/>
        </p:nvPicPr>
        <p:blipFill>
          <a:blip r:embed="rId2"/>
          <a:stretch>
            <a:fillRect/>
          </a:stretch>
        </p:blipFill>
        <p:spPr>
          <a:xfrm>
            <a:off x="4962359" y="3480741"/>
            <a:ext cx="501285" cy="505842"/>
          </a:xfrm>
          <a:prstGeom prst="rect">
            <a:avLst/>
          </a:prstGeom>
        </p:spPr>
      </p:pic>
      <p:pic>
        <p:nvPicPr>
          <p:cNvPr id="16" name="Picture 15" descr="Shape, icon, circle&#10;&#10;Description automatically generated">
            <a:extLst>
              <a:ext uri="{FF2B5EF4-FFF2-40B4-BE49-F238E27FC236}">
                <a16:creationId xmlns:a16="http://schemas.microsoft.com/office/drawing/2014/main" id="{ECC8B040-1CB3-D543-9EC7-747A60BEE631}"/>
              </a:ext>
            </a:extLst>
          </p:cNvPr>
          <p:cNvPicPr>
            <a:picLocks noChangeAspect="1"/>
          </p:cNvPicPr>
          <p:nvPr/>
        </p:nvPicPr>
        <p:blipFill>
          <a:blip r:embed="rId2"/>
          <a:stretch>
            <a:fillRect/>
          </a:stretch>
        </p:blipFill>
        <p:spPr>
          <a:xfrm>
            <a:off x="4982532" y="4972131"/>
            <a:ext cx="501285" cy="505842"/>
          </a:xfrm>
          <a:prstGeom prst="rect">
            <a:avLst/>
          </a:prstGeom>
        </p:spPr>
      </p:pic>
      <p:sp>
        <p:nvSpPr>
          <p:cNvPr id="17" name="Rectangle 16">
            <a:extLst>
              <a:ext uri="{FF2B5EF4-FFF2-40B4-BE49-F238E27FC236}">
                <a16:creationId xmlns:a16="http://schemas.microsoft.com/office/drawing/2014/main" id="{3ABE2155-A4AB-3D4C-9257-E88192317A12}"/>
              </a:ext>
            </a:extLst>
          </p:cNvPr>
          <p:cNvSpPr/>
          <p:nvPr/>
        </p:nvSpPr>
        <p:spPr>
          <a:xfrm>
            <a:off x="2197464" y="2606888"/>
            <a:ext cx="1297150" cy="369332"/>
          </a:xfrm>
          <a:prstGeom prst="rect">
            <a:avLst/>
          </a:prstGeom>
        </p:spPr>
        <p:txBody>
          <a:bodyPr wrap="none">
            <a:spAutoFit/>
          </a:bodyPr>
          <a:lstStyle/>
          <a:p>
            <a:r>
              <a:rPr lang="en-US" b="1" dirty="0"/>
              <a:t>Community</a:t>
            </a:r>
          </a:p>
        </p:txBody>
      </p:sp>
      <p:sp>
        <p:nvSpPr>
          <p:cNvPr id="20" name="TextBox 19">
            <a:extLst>
              <a:ext uri="{FF2B5EF4-FFF2-40B4-BE49-F238E27FC236}">
                <a16:creationId xmlns:a16="http://schemas.microsoft.com/office/drawing/2014/main" id="{E1DBF1CE-3268-F246-84BF-A67FF43AA687}"/>
              </a:ext>
            </a:extLst>
          </p:cNvPr>
          <p:cNvSpPr txBox="1"/>
          <p:nvPr/>
        </p:nvSpPr>
        <p:spPr>
          <a:xfrm>
            <a:off x="6612245" y="2096642"/>
            <a:ext cx="3949147" cy="2308324"/>
          </a:xfrm>
          <a:prstGeom prst="rect">
            <a:avLst/>
          </a:prstGeom>
          <a:noFill/>
        </p:spPr>
        <p:txBody>
          <a:bodyPr wrap="square" rtlCol="0">
            <a:spAutoFit/>
          </a:bodyPr>
          <a:lstStyle/>
          <a:p>
            <a:r>
              <a:rPr lang="en-US" dirty="0"/>
              <a:t>If an individual isn’t successful</a:t>
            </a:r>
          </a:p>
          <a:p>
            <a:pPr marL="285750" indent="-285750">
              <a:buFont typeface="Arial" panose="020B0604020202020204" pitchFamily="34" charset="0"/>
              <a:buChar char="•"/>
            </a:pPr>
            <a:r>
              <a:rPr lang="en-US" dirty="0"/>
              <a:t>Determine barriers in place</a:t>
            </a:r>
          </a:p>
          <a:p>
            <a:pPr marL="285750" indent="-285750">
              <a:buFont typeface="Arial" panose="020B0604020202020204" pitchFamily="34" charset="0"/>
              <a:buChar char="•"/>
            </a:pPr>
            <a:r>
              <a:rPr lang="en-US" dirty="0"/>
              <a:t>Determine needs of the community</a:t>
            </a:r>
          </a:p>
          <a:p>
            <a:pPr marL="285750" indent="-285750">
              <a:buFont typeface="Arial" panose="020B0604020202020204" pitchFamily="34" charset="0"/>
              <a:buChar char="•"/>
            </a:pPr>
            <a:r>
              <a:rPr lang="en-US" dirty="0"/>
              <a:t>Anticipate supports &amp; strategies based on needs</a:t>
            </a:r>
          </a:p>
          <a:p>
            <a:pPr marL="285750" indent="-285750">
              <a:buFont typeface="Arial" panose="020B0604020202020204" pitchFamily="34" charset="0"/>
              <a:buChar char="•"/>
            </a:pPr>
            <a:r>
              <a:rPr lang="en-US" dirty="0"/>
              <a:t>Universally apply supports and strategies to ALL</a:t>
            </a:r>
          </a:p>
          <a:p>
            <a:pPr marL="285750" indent="-285750">
              <a:buFont typeface="Arial" panose="020B0604020202020204" pitchFamily="34" charset="0"/>
              <a:buChar char="•"/>
            </a:pPr>
            <a:endParaRPr lang="en-US" dirty="0"/>
          </a:p>
        </p:txBody>
      </p:sp>
      <p:sp>
        <p:nvSpPr>
          <p:cNvPr id="21" name="Rectangle 20">
            <a:extLst>
              <a:ext uri="{FF2B5EF4-FFF2-40B4-BE49-F238E27FC236}">
                <a16:creationId xmlns:a16="http://schemas.microsoft.com/office/drawing/2014/main" id="{4112D9EE-94FA-E241-A4A6-E2C4780E07BC}"/>
              </a:ext>
            </a:extLst>
          </p:cNvPr>
          <p:cNvSpPr/>
          <p:nvPr/>
        </p:nvSpPr>
        <p:spPr>
          <a:xfrm>
            <a:off x="6574087" y="1727310"/>
            <a:ext cx="2012730" cy="369332"/>
          </a:xfrm>
          <a:prstGeom prst="rect">
            <a:avLst/>
          </a:prstGeom>
        </p:spPr>
        <p:txBody>
          <a:bodyPr wrap="none">
            <a:spAutoFit/>
          </a:bodyPr>
          <a:lstStyle/>
          <a:p>
            <a:r>
              <a:rPr lang="en-US" b="1" dirty="0"/>
              <a:t>Inclusive Education</a:t>
            </a:r>
          </a:p>
        </p:txBody>
      </p:sp>
      <p:sp>
        <p:nvSpPr>
          <p:cNvPr id="18" name="TextBox 17">
            <a:extLst>
              <a:ext uri="{FF2B5EF4-FFF2-40B4-BE49-F238E27FC236}">
                <a16:creationId xmlns:a16="http://schemas.microsoft.com/office/drawing/2014/main" id="{AB1707F5-873C-7B4B-BF23-E9DCCD26B127}"/>
              </a:ext>
            </a:extLst>
          </p:cNvPr>
          <p:cNvSpPr txBox="1"/>
          <p:nvPr/>
        </p:nvSpPr>
        <p:spPr>
          <a:xfrm>
            <a:off x="28974" y="6534675"/>
            <a:ext cx="12163026" cy="307777"/>
          </a:xfrm>
          <a:prstGeom prst="rect">
            <a:avLst/>
          </a:prstGeom>
          <a:noFill/>
        </p:spPr>
        <p:txBody>
          <a:bodyPr wrap="square" rtlCol="0">
            <a:spAutoFit/>
          </a:bodyPr>
          <a:lstStyle/>
          <a:p>
            <a:r>
              <a:rPr lang="en-US" sz="1400" dirty="0"/>
              <a:t>Shelley Moore, 2021</a:t>
            </a:r>
          </a:p>
        </p:txBody>
      </p:sp>
    </p:spTree>
    <p:extLst>
      <p:ext uri="{BB962C8B-B14F-4D97-AF65-F5344CB8AC3E}">
        <p14:creationId xmlns:p14="http://schemas.microsoft.com/office/powerpoint/2010/main" val="4805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3F52D06-AE69-6846-949F-2996B98D63BB}"/>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1417603-A06D-7646-A3C1-96ADE208317E}"/>
              </a:ext>
            </a:extLst>
          </p:cNvPr>
          <p:cNvSpPr txBox="1"/>
          <p:nvPr/>
        </p:nvSpPr>
        <p:spPr>
          <a:xfrm>
            <a:off x="3023303" y="894308"/>
            <a:ext cx="9168697" cy="5632311"/>
          </a:xfrm>
          <a:prstGeom prst="rect">
            <a:avLst/>
          </a:prstGeom>
          <a:noFill/>
        </p:spPr>
        <p:txBody>
          <a:bodyPr wrap="square" rtlCol="0">
            <a:spAutoFit/>
          </a:bodyPr>
          <a:lstStyle/>
          <a:p>
            <a:r>
              <a:rPr lang="en-US" sz="4000" dirty="0"/>
              <a:t>Our plan for today</a:t>
            </a:r>
          </a:p>
          <a:p>
            <a:pPr marL="857250" indent="-857250">
              <a:buFont typeface="Arial" panose="020B0604020202020204" pitchFamily="34" charset="0"/>
              <a:buChar char="•"/>
            </a:pPr>
            <a:r>
              <a:rPr lang="en-US" sz="4000" dirty="0">
                <a:solidFill>
                  <a:srgbClr val="FF0000"/>
                </a:solidFill>
              </a:rPr>
              <a:t>Participation Protocols</a:t>
            </a:r>
          </a:p>
          <a:p>
            <a:pPr marL="857250" indent="-857250">
              <a:buFont typeface="Arial" panose="020B0604020202020204" pitchFamily="34" charset="0"/>
              <a:buChar char="•"/>
            </a:pPr>
            <a:r>
              <a:rPr lang="en-US" sz="4000" dirty="0"/>
              <a:t>Sharing Out</a:t>
            </a:r>
          </a:p>
          <a:p>
            <a:pPr marL="857250" indent="-857250">
              <a:buFont typeface="Arial" panose="020B0604020202020204" pitchFamily="34" charset="0"/>
              <a:buChar char="•"/>
            </a:pPr>
            <a:r>
              <a:rPr lang="en-US" sz="4000" dirty="0"/>
              <a:t>Quick Review</a:t>
            </a:r>
          </a:p>
          <a:p>
            <a:pPr marL="857250" indent="-857250">
              <a:buFont typeface="Arial" panose="020B0604020202020204" pitchFamily="34" charset="0"/>
              <a:buChar char="•"/>
            </a:pPr>
            <a:r>
              <a:rPr lang="en-US" sz="4000" dirty="0"/>
              <a:t>P #2: The Importance of Place</a:t>
            </a:r>
          </a:p>
          <a:p>
            <a:pPr marL="857250" indent="-857250">
              <a:buFont typeface="Arial" panose="020B0604020202020204" pitchFamily="34" charset="0"/>
              <a:buChar char="•"/>
            </a:pPr>
            <a:r>
              <a:rPr lang="en-US" sz="4000" dirty="0"/>
              <a:t>Next Steps &amp; Action Plans</a:t>
            </a:r>
          </a:p>
          <a:p>
            <a:pPr marL="857250" indent="-857250">
              <a:buFont typeface="Arial" panose="020B0604020202020204" pitchFamily="34" charset="0"/>
              <a:buChar char="•"/>
            </a:pPr>
            <a:r>
              <a:rPr lang="en-US" sz="4000" dirty="0"/>
              <a:t>Resources</a:t>
            </a:r>
          </a:p>
          <a:p>
            <a:endParaRPr lang="en-US" sz="4000" dirty="0"/>
          </a:p>
        </p:txBody>
      </p:sp>
    </p:spTree>
    <p:extLst>
      <p:ext uri="{BB962C8B-B14F-4D97-AF65-F5344CB8AC3E}">
        <p14:creationId xmlns:p14="http://schemas.microsoft.com/office/powerpoint/2010/main" val="37421751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ED68D2-0A30-1748-81EC-D70798964CDF}"/>
              </a:ext>
            </a:extLst>
          </p:cNvPr>
          <p:cNvSpPr/>
          <p:nvPr/>
        </p:nvSpPr>
        <p:spPr>
          <a:xfrm>
            <a:off x="2014331" y="2543726"/>
            <a:ext cx="3949147" cy="3949148"/>
          </a:xfrm>
          <a:prstGeom prst="rect">
            <a:avLst/>
          </a:prstGeom>
          <a:ln w="76200">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3" name="Rectangle 2">
            <a:extLst>
              <a:ext uri="{FF2B5EF4-FFF2-40B4-BE49-F238E27FC236}">
                <a16:creationId xmlns:a16="http://schemas.microsoft.com/office/drawing/2014/main" id="{E1E2DF65-1E05-8845-B115-31B5E1C86309}"/>
              </a:ext>
            </a:extLst>
          </p:cNvPr>
          <p:cNvSpPr/>
          <p:nvPr/>
        </p:nvSpPr>
        <p:spPr>
          <a:xfrm>
            <a:off x="3648906" y="6013346"/>
            <a:ext cx="689612" cy="369332"/>
          </a:xfrm>
          <a:prstGeom prst="rect">
            <a:avLst/>
          </a:prstGeom>
        </p:spPr>
        <p:txBody>
          <a:bodyPr wrap="none">
            <a:spAutoFit/>
          </a:bodyPr>
          <a:lstStyle/>
          <a:p>
            <a:r>
              <a:rPr lang="en-US" b="1" dirty="0"/>
              <a:t>Place</a:t>
            </a:r>
          </a:p>
        </p:txBody>
      </p:sp>
      <p:sp>
        <p:nvSpPr>
          <p:cNvPr id="7" name="Title 1">
            <a:extLst>
              <a:ext uri="{FF2B5EF4-FFF2-40B4-BE49-F238E27FC236}">
                <a16:creationId xmlns:a16="http://schemas.microsoft.com/office/drawing/2014/main" id="{62D7DE3F-70AE-5D4F-833A-2194FCA3171B}"/>
              </a:ext>
            </a:extLst>
          </p:cNvPr>
          <p:cNvSpPr>
            <a:spLocks noGrp="1"/>
          </p:cNvSpPr>
          <p:nvPr>
            <p:ph type="title"/>
          </p:nvPr>
        </p:nvSpPr>
        <p:spPr>
          <a:xfrm>
            <a:off x="2152650" y="365127"/>
            <a:ext cx="7886700" cy="1325563"/>
          </a:xfrm>
        </p:spPr>
        <p:txBody>
          <a:bodyPr/>
          <a:lstStyle/>
          <a:p>
            <a:pPr algn="ctr"/>
            <a:r>
              <a:rPr lang="en-US" dirty="0"/>
              <a:t>Shifting the Paradigm: </a:t>
            </a:r>
            <a:br>
              <a:rPr lang="en-US" dirty="0"/>
            </a:br>
            <a:r>
              <a:rPr lang="en-US" b="1" dirty="0"/>
              <a:t>Person-Place Model </a:t>
            </a:r>
            <a:r>
              <a:rPr lang="en-US" dirty="0"/>
              <a:t>of </a:t>
            </a:r>
            <a:r>
              <a:rPr lang="en-US" u="sng" dirty="0"/>
              <a:t>Need</a:t>
            </a:r>
          </a:p>
        </p:txBody>
      </p:sp>
      <p:sp>
        <p:nvSpPr>
          <p:cNvPr id="8" name="Rectangle 7">
            <a:extLst>
              <a:ext uri="{FF2B5EF4-FFF2-40B4-BE49-F238E27FC236}">
                <a16:creationId xmlns:a16="http://schemas.microsoft.com/office/drawing/2014/main" id="{9AE1867E-D332-BA4C-A30A-06F01D4A9604}"/>
              </a:ext>
            </a:extLst>
          </p:cNvPr>
          <p:cNvSpPr/>
          <p:nvPr/>
        </p:nvSpPr>
        <p:spPr>
          <a:xfrm>
            <a:off x="3356083" y="2658701"/>
            <a:ext cx="1297150" cy="369332"/>
          </a:xfrm>
          <a:prstGeom prst="rect">
            <a:avLst/>
          </a:prstGeom>
        </p:spPr>
        <p:txBody>
          <a:bodyPr wrap="none">
            <a:spAutoFit/>
          </a:bodyPr>
          <a:lstStyle/>
          <a:p>
            <a:r>
              <a:rPr lang="en-US" b="1" dirty="0"/>
              <a:t>Community</a:t>
            </a:r>
          </a:p>
        </p:txBody>
      </p:sp>
      <p:sp>
        <p:nvSpPr>
          <p:cNvPr id="30" name="TextBox 29">
            <a:extLst>
              <a:ext uri="{FF2B5EF4-FFF2-40B4-BE49-F238E27FC236}">
                <a16:creationId xmlns:a16="http://schemas.microsoft.com/office/drawing/2014/main" id="{09068932-409E-304D-A59E-69B03795F14C}"/>
              </a:ext>
            </a:extLst>
          </p:cNvPr>
          <p:cNvSpPr txBox="1"/>
          <p:nvPr/>
        </p:nvSpPr>
        <p:spPr>
          <a:xfrm>
            <a:off x="6612245" y="2096642"/>
            <a:ext cx="3949147" cy="2308324"/>
          </a:xfrm>
          <a:prstGeom prst="rect">
            <a:avLst/>
          </a:prstGeom>
          <a:noFill/>
        </p:spPr>
        <p:txBody>
          <a:bodyPr wrap="square" rtlCol="0">
            <a:spAutoFit/>
          </a:bodyPr>
          <a:lstStyle/>
          <a:p>
            <a:r>
              <a:rPr lang="en-US" dirty="0"/>
              <a:t>If an individual isn’t successful</a:t>
            </a:r>
          </a:p>
          <a:p>
            <a:pPr marL="285750" indent="-285750">
              <a:buFont typeface="Arial" panose="020B0604020202020204" pitchFamily="34" charset="0"/>
              <a:buChar char="•"/>
            </a:pPr>
            <a:r>
              <a:rPr lang="en-US" dirty="0"/>
              <a:t>Determine barriers in place</a:t>
            </a:r>
          </a:p>
          <a:p>
            <a:pPr marL="285750" indent="-285750">
              <a:buFont typeface="Arial" panose="020B0604020202020204" pitchFamily="34" charset="0"/>
              <a:buChar char="•"/>
            </a:pPr>
            <a:r>
              <a:rPr lang="en-US" dirty="0"/>
              <a:t>Determine needs of the community</a:t>
            </a:r>
          </a:p>
          <a:p>
            <a:pPr marL="285750" indent="-285750">
              <a:buFont typeface="Arial" panose="020B0604020202020204" pitchFamily="34" charset="0"/>
              <a:buChar char="•"/>
            </a:pPr>
            <a:r>
              <a:rPr lang="en-US" dirty="0"/>
              <a:t>Anticipate supports &amp; strategies based on needs</a:t>
            </a:r>
          </a:p>
          <a:p>
            <a:pPr marL="285750" indent="-285750">
              <a:buFont typeface="Arial" panose="020B0604020202020204" pitchFamily="34" charset="0"/>
              <a:buChar char="•"/>
            </a:pPr>
            <a:r>
              <a:rPr lang="en-US" dirty="0"/>
              <a:t>Universally apply supports and strategies to ALL</a:t>
            </a:r>
          </a:p>
          <a:p>
            <a:pPr marL="285750" indent="-285750">
              <a:buFont typeface="Arial" panose="020B0604020202020204" pitchFamily="34" charset="0"/>
              <a:buChar char="•"/>
            </a:pPr>
            <a:endParaRPr lang="en-US" dirty="0"/>
          </a:p>
        </p:txBody>
      </p:sp>
      <p:sp>
        <p:nvSpPr>
          <p:cNvPr id="31" name="Rectangle 30">
            <a:extLst>
              <a:ext uri="{FF2B5EF4-FFF2-40B4-BE49-F238E27FC236}">
                <a16:creationId xmlns:a16="http://schemas.microsoft.com/office/drawing/2014/main" id="{3D1D442A-24FB-AA4F-BBE6-077D66A318CA}"/>
              </a:ext>
            </a:extLst>
          </p:cNvPr>
          <p:cNvSpPr/>
          <p:nvPr/>
        </p:nvSpPr>
        <p:spPr>
          <a:xfrm>
            <a:off x="6574087" y="1727310"/>
            <a:ext cx="2012730" cy="369332"/>
          </a:xfrm>
          <a:prstGeom prst="rect">
            <a:avLst/>
          </a:prstGeom>
        </p:spPr>
        <p:txBody>
          <a:bodyPr wrap="none">
            <a:spAutoFit/>
          </a:bodyPr>
          <a:lstStyle/>
          <a:p>
            <a:r>
              <a:rPr lang="en-US" b="1" dirty="0"/>
              <a:t>Inclusive Education</a:t>
            </a:r>
          </a:p>
        </p:txBody>
      </p:sp>
      <p:pic>
        <p:nvPicPr>
          <p:cNvPr id="33" name="Picture 32" descr="A picture containing text, clipart&#10;&#10;Description automatically generated">
            <a:extLst>
              <a:ext uri="{FF2B5EF4-FFF2-40B4-BE49-F238E27FC236}">
                <a16:creationId xmlns:a16="http://schemas.microsoft.com/office/drawing/2014/main" id="{C4FAD1A1-8372-9943-832B-0F12EB0AD160}"/>
              </a:ext>
            </a:extLst>
          </p:cNvPr>
          <p:cNvPicPr>
            <a:picLocks noChangeAspect="1"/>
          </p:cNvPicPr>
          <p:nvPr/>
        </p:nvPicPr>
        <p:blipFill>
          <a:blip r:embed="rId2"/>
          <a:stretch>
            <a:fillRect/>
          </a:stretch>
        </p:blipFill>
        <p:spPr>
          <a:xfrm>
            <a:off x="3640711" y="4231379"/>
            <a:ext cx="659296" cy="659296"/>
          </a:xfrm>
          <a:prstGeom prst="rect">
            <a:avLst/>
          </a:prstGeom>
        </p:spPr>
      </p:pic>
      <p:pic>
        <p:nvPicPr>
          <p:cNvPr id="34" name="Picture 33" descr="A picture containing clipart, vector graphics&#10;&#10;Description automatically generated">
            <a:extLst>
              <a:ext uri="{FF2B5EF4-FFF2-40B4-BE49-F238E27FC236}">
                <a16:creationId xmlns:a16="http://schemas.microsoft.com/office/drawing/2014/main" id="{87DC91BE-7E34-7343-9DA6-5B2426261F4D}"/>
              </a:ext>
            </a:extLst>
          </p:cNvPr>
          <p:cNvPicPr>
            <a:picLocks noChangeAspect="1"/>
          </p:cNvPicPr>
          <p:nvPr/>
        </p:nvPicPr>
        <p:blipFill>
          <a:blip r:embed="rId3"/>
          <a:stretch>
            <a:fillRect/>
          </a:stretch>
        </p:blipFill>
        <p:spPr>
          <a:xfrm>
            <a:off x="2383607" y="2783894"/>
            <a:ext cx="636504" cy="636504"/>
          </a:xfrm>
          <a:prstGeom prst="rect">
            <a:avLst/>
          </a:prstGeom>
        </p:spPr>
      </p:pic>
      <p:pic>
        <p:nvPicPr>
          <p:cNvPr id="35" name="Picture 34" descr="Shape, icon, circle&#10;&#10;Description automatically generated">
            <a:extLst>
              <a:ext uri="{FF2B5EF4-FFF2-40B4-BE49-F238E27FC236}">
                <a16:creationId xmlns:a16="http://schemas.microsoft.com/office/drawing/2014/main" id="{3528ECC4-C4A8-4946-A709-2EFCC657BD3B}"/>
              </a:ext>
            </a:extLst>
          </p:cNvPr>
          <p:cNvPicPr>
            <a:picLocks noChangeAspect="1"/>
          </p:cNvPicPr>
          <p:nvPr/>
        </p:nvPicPr>
        <p:blipFill>
          <a:blip r:embed="rId4"/>
          <a:stretch>
            <a:fillRect/>
          </a:stretch>
        </p:blipFill>
        <p:spPr>
          <a:xfrm>
            <a:off x="3417917" y="3204723"/>
            <a:ext cx="570986" cy="577587"/>
          </a:xfrm>
          <a:prstGeom prst="rect">
            <a:avLst/>
          </a:prstGeom>
        </p:spPr>
      </p:pic>
      <p:pic>
        <p:nvPicPr>
          <p:cNvPr id="36" name="Picture 35" descr="A picture containing text, clipart&#10;&#10;Description automatically generated">
            <a:extLst>
              <a:ext uri="{FF2B5EF4-FFF2-40B4-BE49-F238E27FC236}">
                <a16:creationId xmlns:a16="http://schemas.microsoft.com/office/drawing/2014/main" id="{7B4824BE-9745-AC4F-9AD6-353D4BB59D7B}"/>
              </a:ext>
            </a:extLst>
          </p:cNvPr>
          <p:cNvPicPr>
            <a:picLocks noChangeAspect="1"/>
          </p:cNvPicPr>
          <p:nvPr/>
        </p:nvPicPr>
        <p:blipFill>
          <a:blip r:embed="rId2"/>
          <a:stretch>
            <a:fillRect/>
          </a:stretch>
        </p:blipFill>
        <p:spPr>
          <a:xfrm>
            <a:off x="4489144" y="5475733"/>
            <a:ext cx="659296" cy="659296"/>
          </a:xfrm>
          <a:prstGeom prst="rect">
            <a:avLst/>
          </a:prstGeom>
        </p:spPr>
      </p:pic>
      <p:pic>
        <p:nvPicPr>
          <p:cNvPr id="37" name="Picture 36" descr="A picture containing clipart, vector graphics&#10;&#10;Description automatically generated">
            <a:extLst>
              <a:ext uri="{FF2B5EF4-FFF2-40B4-BE49-F238E27FC236}">
                <a16:creationId xmlns:a16="http://schemas.microsoft.com/office/drawing/2014/main" id="{71F43190-F876-1E45-9D2D-DDE0DAC07CAD}"/>
              </a:ext>
            </a:extLst>
          </p:cNvPr>
          <p:cNvPicPr>
            <a:picLocks noChangeAspect="1"/>
          </p:cNvPicPr>
          <p:nvPr/>
        </p:nvPicPr>
        <p:blipFill>
          <a:blip r:embed="rId3"/>
          <a:stretch>
            <a:fillRect/>
          </a:stretch>
        </p:blipFill>
        <p:spPr>
          <a:xfrm>
            <a:off x="3443026" y="5126897"/>
            <a:ext cx="636504" cy="636504"/>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F81E16AF-23FF-1E4C-ABCB-2D86B7652984}"/>
              </a:ext>
            </a:extLst>
          </p:cNvPr>
          <p:cNvPicPr>
            <a:picLocks noChangeAspect="1"/>
          </p:cNvPicPr>
          <p:nvPr/>
        </p:nvPicPr>
        <p:blipFill>
          <a:blip r:embed="rId2"/>
          <a:stretch>
            <a:fillRect/>
          </a:stretch>
        </p:blipFill>
        <p:spPr>
          <a:xfrm>
            <a:off x="2445471" y="4313910"/>
            <a:ext cx="659296" cy="659296"/>
          </a:xfrm>
          <a:prstGeom prst="rect">
            <a:avLst/>
          </a:prstGeom>
        </p:spPr>
      </p:pic>
      <p:pic>
        <p:nvPicPr>
          <p:cNvPr id="39" name="Picture 38" descr="Shape, icon, circle&#10;&#10;Description automatically generated">
            <a:extLst>
              <a:ext uri="{FF2B5EF4-FFF2-40B4-BE49-F238E27FC236}">
                <a16:creationId xmlns:a16="http://schemas.microsoft.com/office/drawing/2014/main" id="{12B3DBF1-F640-E246-8B08-E738238F33E7}"/>
              </a:ext>
            </a:extLst>
          </p:cNvPr>
          <p:cNvPicPr>
            <a:picLocks noChangeAspect="1"/>
          </p:cNvPicPr>
          <p:nvPr/>
        </p:nvPicPr>
        <p:blipFill>
          <a:blip r:embed="rId4"/>
          <a:stretch>
            <a:fillRect/>
          </a:stretch>
        </p:blipFill>
        <p:spPr>
          <a:xfrm>
            <a:off x="2311212" y="5365538"/>
            <a:ext cx="570986" cy="577587"/>
          </a:xfrm>
          <a:prstGeom prst="rect">
            <a:avLst/>
          </a:prstGeom>
        </p:spPr>
      </p:pic>
      <p:pic>
        <p:nvPicPr>
          <p:cNvPr id="40" name="Picture 39" descr="Shape, icon, circle&#10;&#10;Description automatically generated">
            <a:extLst>
              <a:ext uri="{FF2B5EF4-FFF2-40B4-BE49-F238E27FC236}">
                <a16:creationId xmlns:a16="http://schemas.microsoft.com/office/drawing/2014/main" id="{093F59F1-09EB-4A4A-9096-5EBF8469472A}"/>
              </a:ext>
            </a:extLst>
          </p:cNvPr>
          <p:cNvPicPr>
            <a:picLocks noChangeAspect="1"/>
          </p:cNvPicPr>
          <p:nvPr/>
        </p:nvPicPr>
        <p:blipFill>
          <a:blip r:embed="rId4"/>
          <a:stretch>
            <a:fillRect/>
          </a:stretch>
        </p:blipFill>
        <p:spPr>
          <a:xfrm>
            <a:off x="4927098" y="4787951"/>
            <a:ext cx="570986" cy="577587"/>
          </a:xfrm>
          <a:prstGeom prst="rect">
            <a:avLst/>
          </a:prstGeom>
        </p:spPr>
      </p:pic>
      <p:pic>
        <p:nvPicPr>
          <p:cNvPr id="41" name="Picture 40" descr="A picture containing clipart, vector graphics&#10;&#10;Description automatically generated">
            <a:extLst>
              <a:ext uri="{FF2B5EF4-FFF2-40B4-BE49-F238E27FC236}">
                <a16:creationId xmlns:a16="http://schemas.microsoft.com/office/drawing/2014/main" id="{994D4E74-941E-2943-A9A8-0FF302FCFC3E}"/>
              </a:ext>
            </a:extLst>
          </p:cNvPr>
          <p:cNvPicPr>
            <a:picLocks noChangeAspect="1"/>
          </p:cNvPicPr>
          <p:nvPr/>
        </p:nvPicPr>
        <p:blipFill>
          <a:blip r:embed="rId3"/>
          <a:stretch>
            <a:fillRect/>
          </a:stretch>
        </p:blipFill>
        <p:spPr>
          <a:xfrm>
            <a:off x="5036967" y="3747784"/>
            <a:ext cx="636504" cy="636504"/>
          </a:xfrm>
          <a:prstGeom prst="rect">
            <a:avLst/>
          </a:prstGeom>
        </p:spPr>
      </p:pic>
      <p:sp>
        <p:nvSpPr>
          <p:cNvPr id="18" name="TextBox 17">
            <a:extLst>
              <a:ext uri="{FF2B5EF4-FFF2-40B4-BE49-F238E27FC236}">
                <a16:creationId xmlns:a16="http://schemas.microsoft.com/office/drawing/2014/main" id="{689B4F9B-C1ED-6245-8AA3-608024D44DAC}"/>
              </a:ext>
            </a:extLst>
          </p:cNvPr>
          <p:cNvSpPr txBox="1"/>
          <p:nvPr/>
        </p:nvSpPr>
        <p:spPr>
          <a:xfrm>
            <a:off x="28974" y="6534675"/>
            <a:ext cx="12163026" cy="307777"/>
          </a:xfrm>
          <a:prstGeom prst="rect">
            <a:avLst/>
          </a:prstGeom>
          <a:noFill/>
        </p:spPr>
        <p:txBody>
          <a:bodyPr wrap="square" rtlCol="0">
            <a:spAutoFit/>
          </a:bodyPr>
          <a:lstStyle/>
          <a:p>
            <a:r>
              <a:rPr lang="en-US" sz="1400" dirty="0"/>
              <a:t>Shelley Moore, 2021</a:t>
            </a:r>
          </a:p>
        </p:txBody>
      </p:sp>
    </p:spTree>
    <p:extLst>
      <p:ext uri="{BB962C8B-B14F-4D97-AF65-F5344CB8AC3E}">
        <p14:creationId xmlns:p14="http://schemas.microsoft.com/office/powerpoint/2010/main" val="7045380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ED68D2-0A30-1748-81EC-D70798964CDF}"/>
              </a:ext>
            </a:extLst>
          </p:cNvPr>
          <p:cNvSpPr/>
          <p:nvPr/>
        </p:nvSpPr>
        <p:spPr>
          <a:xfrm>
            <a:off x="2014331" y="2543726"/>
            <a:ext cx="3949147" cy="3949148"/>
          </a:xfrm>
          <a:prstGeom prst="rect">
            <a:avLst/>
          </a:prstGeom>
          <a:ln w="76200">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3" name="Rectangle 2">
            <a:extLst>
              <a:ext uri="{FF2B5EF4-FFF2-40B4-BE49-F238E27FC236}">
                <a16:creationId xmlns:a16="http://schemas.microsoft.com/office/drawing/2014/main" id="{E1E2DF65-1E05-8845-B115-31B5E1C86309}"/>
              </a:ext>
            </a:extLst>
          </p:cNvPr>
          <p:cNvSpPr/>
          <p:nvPr/>
        </p:nvSpPr>
        <p:spPr>
          <a:xfrm>
            <a:off x="3648906" y="6013346"/>
            <a:ext cx="689612" cy="369332"/>
          </a:xfrm>
          <a:prstGeom prst="rect">
            <a:avLst/>
          </a:prstGeom>
        </p:spPr>
        <p:txBody>
          <a:bodyPr wrap="none">
            <a:spAutoFit/>
          </a:bodyPr>
          <a:lstStyle/>
          <a:p>
            <a:r>
              <a:rPr lang="en-US" b="1" dirty="0"/>
              <a:t>Place</a:t>
            </a:r>
          </a:p>
        </p:txBody>
      </p:sp>
      <p:sp>
        <p:nvSpPr>
          <p:cNvPr id="7" name="Title 1">
            <a:extLst>
              <a:ext uri="{FF2B5EF4-FFF2-40B4-BE49-F238E27FC236}">
                <a16:creationId xmlns:a16="http://schemas.microsoft.com/office/drawing/2014/main" id="{62D7DE3F-70AE-5D4F-833A-2194FCA3171B}"/>
              </a:ext>
            </a:extLst>
          </p:cNvPr>
          <p:cNvSpPr>
            <a:spLocks noGrp="1"/>
          </p:cNvSpPr>
          <p:nvPr>
            <p:ph type="title"/>
          </p:nvPr>
        </p:nvSpPr>
        <p:spPr>
          <a:xfrm>
            <a:off x="2152650" y="365127"/>
            <a:ext cx="7886700" cy="1325563"/>
          </a:xfrm>
        </p:spPr>
        <p:txBody>
          <a:bodyPr/>
          <a:lstStyle/>
          <a:p>
            <a:pPr algn="ctr"/>
            <a:r>
              <a:rPr lang="en-US" dirty="0"/>
              <a:t>Shifting the Paradigm: </a:t>
            </a:r>
            <a:br>
              <a:rPr lang="en-US" dirty="0"/>
            </a:br>
            <a:r>
              <a:rPr lang="en-US" b="1" dirty="0"/>
              <a:t>Person-Place Model </a:t>
            </a:r>
            <a:r>
              <a:rPr lang="en-US" dirty="0"/>
              <a:t>of </a:t>
            </a:r>
            <a:r>
              <a:rPr lang="en-US" u="sng" dirty="0"/>
              <a:t>Need</a:t>
            </a:r>
          </a:p>
        </p:txBody>
      </p:sp>
      <p:sp>
        <p:nvSpPr>
          <p:cNvPr id="8" name="Rectangle 7">
            <a:extLst>
              <a:ext uri="{FF2B5EF4-FFF2-40B4-BE49-F238E27FC236}">
                <a16:creationId xmlns:a16="http://schemas.microsoft.com/office/drawing/2014/main" id="{9AE1867E-D332-BA4C-A30A-06F01D4A9604}"/>
              </a:ext>
            </a:extLst>
          </p:cNvPr>
          <p:cNvSpPr/>
          <p:nvPr/>
        </p:nvSpPr>
        <p:spPr>
          <a:xfrm>
            <a:off x="3356083" y="2658701"/>
            <a:ext cx="1297150" cy="369332"/>
          </a:xfrm>
          <a:prstGeom prst="rect">
            <a:avLst/>
          </a:prstGeom>
        </p:spPr>
        <p:txBody>
          <a:bodyPr wrap="none">
            <a:spAutoFit/>
          </a:bodyPr>
          <a:lstStyle/>
          <a:p>
            <a:r>
              <a:rPr lang="en-US" b="1" dirty="0"/>
              <a:t>Community</a:t>
            </a:r>
          </a:p>
        </p:txBody>
      </p:sp>
      <p:pic>
        <p:nvPicPr>
          <p:cNvPr id="18" name="Picture 17" descr="A picture containing text, clipart&#10;&#10;Description automatically generated">
            <a:extLst>
              <a:ext uri="{FF2B5EF4-FFF2-40B4-BE49-F238E27FC236}">
                <a16:creationId xmlns:a16="http://schemas.microsoft.com/office/drawing/2014/main" id="{9BA01321-5AF9-8446-A709-A8C3946A8D15}"/>
              </a:ext>
            </a:extLst>
          </p:cNvPr>
          <p:cNvPicPr>
            <a:picLocks noChangeAspect="1"/>
          </p:cNvPicPr>
          <p:nvPr/>
        </p:nvPicPr>
        <p:blipFill>
          <a:blip r:embed="rId2"/>
          <a:stretch>
            <a:fillRect/>
          </a:stretch>
        </p:blipFill>
        <p:spPr>
          <a:xfrm>
            <a:off x="3640711" y="4231379"/>
            <a:ext cx="659296" cy="659296"/>
          </a:xfrm>
          <a:prstGeom prst="rect">
            <a:avLst/>
          </a:prstGeom>
        </p:spPr>
      </p:pic>
      <p:pic>
        <p:nvPicPr>
          <p:cNvPr id="19" name="Picture 18" descr="A picture containing clipart, vector graphics&#10;&#10;Description automatically generated">
            <a:extLst>
              <a:ext uri="{FF2B5EF4-FFF2-40B4-BE49-F238E27FC236}">
                <a16:creationId xmlns:a16="http://schemas.microsoft.com/office/drawing/2014/main" id="{919A1614-0DEB-A646-921D-780FFCDA22D8}"/>
              </a:ext>
            </a:extLst>
          </p:cNvPr>
          <p:cNvPicPr>
            <a:picLocks noChangeAspect="1"/>
          </p:cNvPicPr>
          <p:nvPr/>
        </p:nvPicPr>
        <p:blipFill>
          <a:blip r:embed="rId3"/>
          <a:stretch>
            <a:fillRect/>
          </a:stretch>
        </p:blipFill>
        <p:spPr>
          <a:xfrm>
            <a:off x="2383607" y="2783894"/>
            <a:ext cx="636504" cy="636504"/>
          </a:xfrm>
          <a:prstGeom prst="rect">
            <a:avLst/>
          </a:prstGeom>
        </p:spPr>
      </p:pic>
      <p:pic>
        <p:nvPicPr>
          <p:cNvPr id="20" name="Picture 19" descr="Shape, icon, circle&#10;&#10;Description automatically generated">
            <a:extLst>
              <a:ext uri="{FF2B5EF4-FFF2-40B4-BE49-F238E27FC236}">
                <a16:creationId xmlns:a16="http://schemas.microsoft.com/office/drawing/2014/main" id="{57A7DC2E-9230-2B48-8D41-FAE93A6B4FB0}"/>
              </a:ext>
            </a:extLst>
          </p:cNvPr>
          <p:cNvPicPr>
            <a:picLocks noChangeAspect="1"/>
          </p:cNvPicPr>
          <p:nvPr/>
        </p:nvPicPr>
        <p:blipFill>
          <a:blip r:embed="rId4"/>
          <a:stretch>
            <a:fillRect/>
          </a:stretch>
        </p:blipFill>
        <p:spPr>
          <a:xfrm>
            <a:off x="3417917" y="3204723"/>
            <a:ext cx="570986" cy="577587"/>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7C7A3324-8E04-4D42-85DE-A6952E8FEBC6}"/>
              </a:ext>
            </a:extLst>
          </p:cNvPr>
          <p:cNvPicPr>
            <a:picLocks noChangeAspect="1"/>
          </p:cNvPicPr>
          <p:nvPr/>
        </p:nvPicPr>
        <p:blipFill>
          <a:blip r:embed="rId2"/>
          <a:stretch>
            <a:fillRect/>
          </a:stretch>
        </p:blipFill>
        <p:spPr>
          <a:xfrm>
            <a:off x="4489144" y="5475733"/>
            <a:ext cx="659296" cy="659296"/>
          </a:xfrm>
          <a:prstGeom prst="rect">
            <a:avLst/>
          </a:prstGeom>
        </p:spPr>
      </p:pic>
      <p:pic>
        <p:nvPicPr>
          <p:cNvPr id="22" name="Picture 21" descr="A picture containing clipart, vector graphics&#10;&#10;Description automatically generated">
            <a:extLst>
              <a:ext uri="{FF2B5EF4-FFF2-40B4-BE49-F238E27FC236}">
                <a16:creationId xmlns:a16="http://schemas.microsoft.com/office/drawing/2014/main" id="{D1611B48-087E-214D-9A42-98126A3D8BBE}"/>
              </a:ext>
            </a:extLst>
          </p:cNvPr>
          <p:cNvPicPr>
            <a:picLocks noChangeAspect="1"/>
          </p:cNvPicPr>
          <p:nvPr/>
        </p:nvPicPr>
        <p:blipFill>
          <a:blip r:embed="rId3"/>
          <a:stretch>
            <a:fillRect/>
          </a:stretch>
        </p:blipFill>
        <p:spPr>
          <a:xfrm>
            <a:off x="3443026" y="5126897"/>
            <a:ext cx="636504" cy="636504"/>
          </a:xfrm>
          <a:prstGeom prst="rect">
            <a:avLst/>
          </a:prstGeom>
        </p:spPr>
      </p:pic>
      <p:pic>
        <p:nvPicPr>
          <p:cNvPr id="24" name="Picture 23" descr="A picture containing text, clipart&#10;&#10;Description automatically generated">
            <a:extLst>
              <a:ext uri="{FF2B5EF4-FFF2-40B4-BE49-F238E27FC236}">
                <a16:creationId xmlns:a16="http://schemas.microsoft.com/office/drawing/2014/main" id="{1E2E3C69-4682-854A-B105-019D96B7AE91}"/>
              </a:ext>
            </a:extLst>
          </p:cNvPr>
          <p:cNvPicPr>
            <a:picLocks noChangeAspect="1"/>
          </p:cNvPicPr>
          <p:nvPr/>
        </p:nvPicPr>
        <p:blipFill>
          <a:blip r:embed="rId2"/>
          <a:stretch>
            <a:fillRect/>
          </a:stretch>
        </p:blipFill>
        <p:spPr>
          <a:xfrm>
            <a:off x="2445471" y="4313910"/>
            <a:ext cx="659296" cy="659296"/>
          </a:xfrm>
          <a:prstGeom prst="rect">
            <a:avLst/>
          </a:prstGeom>
        </p:spPr>
      </p:pic>
      <p:pic>
        <p:nvPicPr>
          <p:cNvPr id="26" name="Picture 25" descr="Shape, icon, circle&#10;&#10;Description automatically generated">
            <a:extLst>
              <a:ext uri="{FF2B5EF4-FFF2-40B4-BE49-F238E27FC236}">
                <a16:creationId xmlns:a16="http://schemas.microsoft.com/office/drawing/2014/main" id="{CB4C6D20-888C-3D48-93E9-F27C20C3CBA1}"/>
              </a:ext>
            </a:extLst>
          </p:cNvPr>
          <p:cNvPicPr>
            <a:picLocks noChangeAspect="1"/>
          </p:cNvPicPr>
          <p:nvPr/>
        </p:nvPicPr>
        <p:blipFill>
          <a:blip r:embed="rId4"/>
          <a:stretch>
            <a:fillRect/>
          </a:stretch>
        </p:blipFill>
        <p:spPr>
          <a:xfrm>
            <a:off x="2311212" y="5365538"/>
            <a:ext cx="570986" cy="577587"/>
          </a:xfrm>
          <a:prstGeom prst="rect">
            <a:avLst/>
          </a:prstGeom>
        </p:spPr>
      </p:pic>
      <p:sp>
        <p:nvSpPr>
          <p:cNvPr id="28" name="TextBox 27">
            <a:extLst>
              <a:ext uri="{FF2B5EF4-FFF2-40B4-BE49-F238E27FC236}">
                <a16:creationId xmlns:a16="http://schemas.microsoft.com/office/drawing/2014/main" id="{A8ED62CD-C4A2-1F4D-9F8A-6A55AB9938DB}"/>
              </a:ext>
            </a:extLst>
          </p:cNvPr>
          <p:cNvSpPr txBox="1"/>
          <p:nvPr/>
        </p:nvSpPr>
        <p:spPr>
          <a:xfrm>
            <a:off x="6612245" y="2096642"/>
            <a:ext cx="3949147" cy="2308324"/>
          </a:xfrm>
          <a:prstGeom prst="rect">
            <a:avLst/>
          </a:prstGeom>
          <a:noFill/>
        </p:spPr>
        <p:txBody>
          <a:bodyPr wrap="square" rtlCol="0">
            <a:spAutoFit/>
          </a:bodyPr>
          <a:lstStyle/>
          <a:p>
            <a:r>
              <a:rPr lang="en-US" dirty="0"/>
              <a:t>If an individual isn’t successful</a:t>
            </a:r>
          </a:p>
          <a:p>
            <a:pPr marL="285750" indent="-285750">
              <a:buFont typeface="Arial" panose="020B0604020202020204" pitchFamily="34" charset="0"/>
              <a:buChar char="•"/>
            </a:pPr>
            <a:r>
              <a:rPr lang="en-US" dirty="0"/>
              <a:t>Determine barriers in place</a:t>
            </a:r>
          </a:p>
          <a:p>
            <a:pPr marL="285750" indent="-285750">
              <a:buFont typeface="Arial" panose="020B0604020202020204" pitchFamily="34" charset="0"/>
              <a:buChar char="•"/>
            </a:pPr>
            <a:r>
              <a:rPr lang="en-US" dirty="0"/>
              <a:t>Determine needs of the community</a:t>
            </a:r>
          </a:p>
          <a:p>
            <a:pPr marL="285750" indent="-285750">
              <a:buFont typeface="Arial" panose="020B0604020202020204" pitchFamily="34" charset="0"/>
              <a:buChar char="•"/>
            </a:pPr>
            <a:r>
              <a:rPr lang="en-US" dirty="0"/>
              <a:t>Anticipate supports &amp; strategies based on needs</a:t>
            </a:r>
          </a:p>
          <a:p>
            <a:pPr marL="285750" indent="-285750">
              <a:buFont typeface="Arial" panose="020B0604020202020204" pitchFamily="34" charset="0"/>
              <a:buChar char="•"/>
            </a:pPr>
            <a:r>
              <a:rPr lang="en-US" dirty="0"/>
              <a:t>Universally apply supports and strategies to ALL</a:t>
            </a:r>
          </a:p>
          <a:p>
            <a:pPr marL="285750" indent="-285750">
              <a:buFont typeface="Arial" panose="020B0604020202020204" pitchFamily="34" charset="0"/>
              <a:buChar char="•"/>
            </a:pPr>
            <a:endParaRPr lang="en-US" dirty="0"/>
          </a:p>
        </p:txBody>
      </p:sp>
      <p:sp>
        <p:nvSpPr>
          <p:cNvPr id="29" name="Rectangle 28">
            <a:extLst>
              <a:ext uri="{FF2B5EF4-FFF2-40B4-BE49-F238E27FC236}">
                <a16:creationId xmlns:a16="http://schemas.microsoft.com/office/drawing/2014/main" id="{A492263B-FC7F-F547-BE15-CC2CA3551885}"/>
              </a:ext>
            </a:extLst>
          </p:cNvPr>
          <p:cNvSpPr/>
          <p:nvPr/>
        </p:nvSpPr>
        <p:spPr>
          <a:xfrm>
            <a:off x="6574087" y="1727310"/>
            <a:ext cx="2012730" cy="369332"/>
          </a:xfrm>
          <a:prstGeom prst="rect">
            <a:avLst/>
          </a:prstGeom>
        </p:spPr>
        <p:txBody>
          <a:bodyPr wrap="none">
            <a:spAutoFit/>
          </a:bodyPr>
          <a:lstStyle/>
          <a:p>
            <a:r>
              <a:rPr lang="en-US" b="1" dirty="0"/>
              <a:t>Inclusive Education</a:t>
            </a:r>
          </a:p>
        </p:txBody>
      </p:sp>
      <p:cxnSp>
        <p:nvCxnSpPr>
          <p:cNvPr id="5" name="Straight Arrow Connector 4">
            <a:extLst>
              <a:ext uri="{FF2B5EF4-FFF2-40B4-BE49-F238E27FC236}">
                <a16:creationId xmlns:a16="http://schemas.microsoft.com/office/drawing/2014/main" id="{39DB1B9D-59BB-EE4A-A1DF-C2B54788D6DE}"/>
              </a:ext>
            </a:extLst>
          </p:cNvPr>
          <p:cNvCxnSpPr>
            <a:cxnSpLocks/>
            <a:stCxn id="33" idx="3"/>
            <a:endCxn id="30" idx="1"/>
          </p:cNvCxnSpPr>
          <p:nvPr/>
        </p:nvCxnSpPr>
        <p:spPr>
          <a:xfrm>
            <a:off x="5739334" y="3098529"/>
            <a:ext cx="885193" cy="124052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8225CAAD-AFD4-8E40-9DDC-0E00CE1EA89A}"/>
              </a:ext>
            </a:extLst>
          </p:cNvPr>
          <p:cNvSpPr/>
          <p:nvPr/>
        </p:nvSpPr>
        <p:spPr>
          <a:xfrm>
            <a:off x="6624526" y="4154383"/>
            <a:ext cx="481222" cy="369332"/>
          </a:xfrm>
          <a:prstGeom prst="rect">
            <a:avLst/>
          </a:prstGeom>
        </p:spPr>
        <p:txBody>
          <a:bodyPr wrap="none">
            <a:spAutoFit/>
          </a:bodyPr>
          <a:lstStyle/>
          <a:p>
            <a:r>
              <a:rPr lang="en-US" b="1" dirty="0"/>
              <a:t>IEP</a:t>
            </a:r>
          </a:p>
        </p:txBody>
      </p:sp>
      <p:sp>
        <p:nvSpPr>
          <p:cNvPr id="31" name="TextBox 30">
            <a:extLst>
              <a:ext uri="{FF2B5EF4-FFF2-40B4-BE49-F238E27FC236}">
                <a16:creationId xmlns:a16="http://schemas.microsoft.com/office/drawing/2014/main" id="{94940EF4-A5A0-5B48-B9E4-EFCBD8A34E1A}"/>
              </a:ext>
            </a:extLst>
          </p:cNvPr>
          <p:cNvSpPr txBox="1"/>
          <p:nvPr/>
        </p:nvSpPr>
        <p:spPr>
          <a:xfrm>
            <a:off x="6574088" y="4560336"/>
            <a:ext cx="3949147" cy="2308324"/>
          </a:xfrm>
          <a:prstGeom prst="rect">
            <a:avLst/>
          </a:prstGeom>
          <a:noFill/>
        </p:spPr>
        <p:txBody>
          <a:bodyPr wrap="square" rtlCol="0">
            <a:spAutoFit/>
          </a:bodyPr>
          <a:lstStyle/>
          <a:p>
            <a:pPr marL="285750" indent="-285750">
              <a:buFont typeface="Arial" panose="020B0604020202020204" pitchFamily="34" charset="0"/>
              <a:buChar char="•"/>
            </a:pPr>
            <a:r>
              <a:rPr lang="en-US" dirty="0"/>
              <a:t>Communicates barriers of individual</a:t>
            </a:r>
          </a:p>
          <a:p>
            <a:pPr marL="285750" indent="-285750">
              <a:buFont typeface="Arial" panose="020B0604020202020204" pitchFamily="34" charset="0"/>
              <a:buChar char="•"/>
            </a:pPr>
            <a:r>
              <a:rPr lang="en-US" dirty="0"/>
              <a:t>Communicates needs of individual</a:t>
            </a:r>
          </a:p>
          <a:p>
            <a:pPr marL="285750" indent="-285750">
              <a:buFont typeface="Arial" panose="020B0604020202020204" pitchFamily="34" charset="0"/>
              <a:buChar char="•"/>
            </a:pPr>
            <a:r>
              <a:rPr lang="en-US" dirty="0"/>
              <a:t>Communicates supports &amp; strategies of individual</a:t>
            </a:r>
          </a:p>
          <a:p>
            <a:pPr marL="285750" indent="-285750">
              <a:buFont typeface="Arial" panose="020B0604020202020204" pitchFamily="34" charset="0"/>
              <a:buChar char="•"/>
            </a:pPr>
            <a:r>
              <a:rPr lang="en-US" dirty="0"/>
              <a:t>Universally applied to everyone in the community</a:t>
            </a:r>
          </a:p>
          <a:p>
            <a:pPr marL="285750" indent="-285750">
              <a:buFont typeface="Arial" panose="020B0604020202020204" pitchFamily="34" charset="0"/>
              <a:buChar char="•"/>
            </a:pPr>
            <a:r>
              <a:rPr lang="en-US" dirty="0"/>
              <a:t>Blueprint for the place!</a:t>
            </a:r>
          </a:p>
          <a:p>
            <a:pPr marL="285750" indent="-285750">
              <a:buFont typeface="Arial" panose="020B0604020202020204" pitchFamily="34" charset="0"/>
              <a:buChar char="•"/>
            </a:pPr>
            <a:endParaRPr lang="en-US" dirty="0"/>
          </a:p>
        </p:txBody>
      </p:sp>
      <p:sp>
        <p:nvSpPr>
          <p:cNvPr id="33" name="Rectangle 32">
            <a:extLst>
              <a:ext uri="{FF2B5EF4-FFF2-40B4-BE49-F238E27FC236}">
                <a16:creationId xmlns:a16="http://schemas.microsoft.com/office/drawing/2014/main" id="{ECA80E02-BBF3-4143-A646-AA0232E506AA}"/>
              </a:ext>
            </a:extLst>
          </p:cNvPr>
          <p:cNvSpPr/>
          <p:nvPr/>
        </p:nvSpPr>
        <p:spPr>
          <a:xfrm>
            <a:off x="5036967" y="2711045"/>
            <a:ext cx="702366" cy="774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IEPs</a:t>
            </a:r>
          </a:p>
        </p:txBody>
      </p:sp>
      <p:cxnSp>
        <p:nvCxnSpPr>
          <p:cNvPr id="11" name="Straight Arrow Connector 10">
            <a:extLst>
              <a:ext uri="{FF2B5EF4-FFF2-40B4-BE49-F238E27FC236}">
                <a16:creationId xmlns:a16="http://schemas.microsoft.com/office/drawing/2014/main" id="{56D63691-9202-B94A-BCE2-82230FF35F9B}"/>
              </a:ext>
            </a:extLst>
          </p:cNvPr>
          <p:cNvCxnSpPr>
            <a:cxnSpLocks/>
            <a:stCxn id="33" idx="1"/>
            <a:endCxn id="19" idx="3"/>
          </p:cNvCxnSpPr>
          <p:nvPr/>
        </p:nvCxnSpPr>
        <p:spPr>
          <a:xfrm flipH="1">
            <a:off x="3020111" y="3098530"/>
            <a:ext cx="2016856" cy="3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8E5F534-2F52-DC41-B415-8742F905F2E1}"/>
              </a:ext>
            </a:extLst>
          </p:cNvPr>
          <p:cNvCxnSpPr>
            <a:cxnSpLocks/>
            <a:stCxn id="33" idx="2"/>
          </p:cNvCxnSpPr>
          <p:nvPr/>
        </p:nvCxnSpPr>
        <p:spPr>
          <a:xfrm flipH="1">
            <a:off x="4079530" y="3486014"/>
            <a:ext cx="1308620" cy="80757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C0070D5-4815-E44F-B70D-41CDD5E61564}"/>
              </a:ext>
            </a:extLst>
          </p:cNvPr>
          <p:cNvCxnSpPr>
            <a:cxnSpLocks/>
            <a:endCxn id="24" idx="3"/>
          </p:cNvCxnSpPr>
          <p:nvPr/>
        </p:nvCxnSpPr>
        <p:spPr>
          <a:xfrm flipH="1">
            <a:off x="3104768" y="3370786"/>
            <a:ext cx="2043673" cy="1272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EFF5F1F2-F13E-8440-AE10-ACE92B29DFF5}"/>
              </a:ext>
            </a:extLst>
          </p:cNvPr>
          <p:cNvCxnSpPr>
            <a:cxnSpLocks/>
          </p:cNvCxnSpPr>
          <p:nvPr/>
        </p:nvCxnSpPr>
        <p:spPr>
          <a:xfrm flipH="1">
            <a:off x="4822529" y="3487215"/>
            <a:ext cx="569360" cy="1982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Picture 22" descr="Shape, icon, circle&#10;&#10;Description automatically generated">
            <a:extLst>
              <a:ext uri="{FF2B5EF4-FFF2-40B4-BE49-F238E27FC236}">
                <a16:creationId xmlns:a16="http://schemas.microsoft.com/office/drawing/2014/main" id="{627217DD-DECB-BE42-B840-C021369CC36C}"/>
              </a:ext>
            </a:extLst>
          </p:cNvPr>
          <p:cNvPicPr>
            <a:picLocks noChangeAspect="1"/>
          </p:cNvPicPr>
          <p:nvPr/>
        </p:nvPicPr>
        <p:blipFill>
          <a:blip r:embed="rId4"/>
          <a:stretch>
            <a:fillRect/>
          </a:stretch>
        </p:blipFill>
        <p:spPr>
          <a:xfrm>
            <a:off x="4927098" y="4787951"/>
            <a:ext cx="570986" cy="577587"/>
          </a:xfrm>
          <a:prstGeom prst="rect">
            <a:avLst/>
          </a:prstGeom>
        </p:spPr>
      </p:pic>
      <p:pic>
        <p:nvPicPr>
          <p:cNvPr id="25" name="Picture 24" descr="A picture containing clipart, vector graphics&#10;&#10;Description automatically generated">
            <a:extLst>
              <a:ext uri="{FF2B5EF4-FFF2-40B4-BE49-F238E27FC236}">
                <a16:creationId xmlns:a16="http://schemas.microsoft.com/office/drawing/2014/main" id="{B058948D-7F77-C44E-9CC6-10ED4085D006}"/>
              </a:ext>
            </a:extLst>
          </p:cNvPr>
          <p:cNvPicPr>
            <a:picLocks noChangeAspect="1"/>
          </p:cNvPicPr>
          <p:nvPr/>
        </p:nvPicPr>
        <p:blipFill>
          <a:blip r:embed="rId3"/>
          <a:stretch>
            <a:fillRect/>
          </a:stretch>
        </p:blipFill>
        <p:spPr>
          <a:xfrm>
            <a:off x="5036967" y="3747784"/>
            <a:ext cx="636504" cy="636504"/>
          </a:xfrm>
          <a:prstGeom prst="rect">
            <a:avLst/>
          </a:prstGeom>
        </p:spPr>
      </p:pic>
      <p:sp>
        <p:nvSpPr>
          <p:cNvPr id="27" name="TextBox 26">
            <a:extLst>
              <a:ext uri="{FF2B5EF4-FFF2-40B4-BE49-F238E27FC236}">
                <a16:creationId xmlns:a16="http://schemas.microsoft.com/office/drawing/2014/main" id="{2A4EFE1E-D8D5-9140-B793-3A12ED797826}"/>
              </a:ext>
            </a:extLst>
          </p:cNvPr>
          <p:cNvSpPr txBox="1"/>
          <p:nvPr/>
        </p:nvSpPr>
        <p:spPr>
          <a:xfrm>
            <a:off x="28974" y="6534675"/>
            <a:ext cx="12163026" cy="307777"/>
          </a:xfrm>
          <a:prstGeom prst="rect">
            <a:avLst/>
          </a:prstGeom>
          <a:noFill/>
        </p:spPr>
        <p:txBody>
          <a:bodyPr wrap="square" rtlCol="0">
            <a:spAutoFit/>
          </a:bodyPr>
          <a:lstStyle/>
          <a:p>
            <a:r>
              <a:rPr lang="en-US" sz="1400" dirty="0"/>
              <a:t>Shelley Moore, 2021</a:t>
            </a:r>
          </a:p>
        </p:txBody>
      </p:sp>
    </p:spTree>
    <p:extLst>
      <p:ext uri="{BB962C8B-B14F-4D97-AF65-F5344CB8AC3E}">
        <p14:creationId xmlns:p14="http://schemas.microsoft.com/office/powerpoint/2010/main" val="32307076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F3533947-0470-4447-8F86-74183471C66B}"/>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13196F8A-62F8-EF4E-807A-1468984DD3AD}"/>
              </a:ext>
            </a:extLst>
          </p:cNvPr>
          <p:cNvSpPr>
            <a:spLocks noGrp="1"/>
          </p:cNvSpPr>
          <p:nvPr>
            <p:ph type="title"/>
          </p:nvPr>
        </p:nvSpPr>
        <p:spPr>
          <a:xfrm>
            <a:off x="312996" y="683135"/>
            <a:ext cx="10515600" cy="1325563"/>
          </a:xfrm>
        </p:spPr>
        <p:txBody>
          <a:bodyPr>
            <a:normAutofit/>
          </a:bodyPr>
          <a:lstStyle/>
          <a:p>
            <a:r>
              <a:rPr lang="en-US" sz="4800" b="1" dirty="0"/>
              <a:t>Practice: Popcorn</a:t>
            </a:r>
          </a:p>
        </p:txBody>
      </p:sp>
      <p:sp>
        <p:nvSpPr>
          <p:cNvPr id="8" name="Content Placeholder 2">
            <a:extLst>
              <a:ext uri="{FF2B5EF4-FFF2-40B4-BE49-F238E27FC236}">
                <a16:creationId xmlns:a16="http://schemas.microsoft.com/office/drawing/2014/main" id="{C828DCF8-14F8-234F-B001-6D6835CFECC4}"/>
              </a:ext>
            </a:extLst>
          </p:cNvPr>
          <p:cNvSpPr txBox="1">
            <a:spLocks/>
          </p:cNvSpPr>
          <p:nvPr/>
        </p:nvSpPr>
        <p:spPr>
          <a:xfrm>
            <a:off x="1181536" y="2839935"/>
            <a:ext cx="7868479" cy="28446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dirty="0"/>
              <a:t>What connections are you making so far?</a:t>
            </a:r>
          </a:p>
        </p:txBody>
      </p:sp>
      <p:sp>
        <p:nvSpPr>
          <p:cNvPr id="2" name="Rectangle 1">
            <a:extLst>
              <a:ext uri="{FF2B5EF4-FFF2-40B4-BE49-F238E27FC236}">
                <a16:creationId xmlns:a16="http://schemas.microsoft.com/office/drawing/2014/main" id="{29168060-6F3F-EA4A-A58E-FD51573647F0}"/>
              </a:ext>
            </a:extLst>
          </p:cNvPr>
          <p:cNvSpPr/>
          <p:nvPr/>
        </p:nvSpPr>
        <p:spPr>
          <a:xfrm>
            <a:off x="0" y="2506662"/>
            <a:ext cx="1245704" cy="3682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56450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F1B55-976F-B04B-AA3B-38666E718EB8}"/>
              </a:ext>
            </a:extLst>
          </p:cNvPr>
          <p:cNvSpPr>
            <a:spLocks noGrp="1"/>
          </p:cNvSpPr>
          <p:nvPr>
            <p:ph type="title"/>
          </p:nvPr>
        </p:nvSpPr>
        <p:spPr>
          <a:xfrm>
            <a:off x="1981025" y="814838"/>
            <a:ext cx="8103879" cy="5652224"/>
          </a:xfrm>
        </p:spPr>
        <p:txBody>
          <a:bodyPr>
            <a:noAutofit/>
          </a:bodyPr>
          <a:lstStyle/>
          <a:p>
            <a:r>
              <a:rPr lang="en-US" sz="3600" b="1" dirty="0">
                <a:solidFill>
                  <a:srgbClr val="FF0000"/>
                </a:solidFill>
              </a:rPr>
              <a:t>Medical Model Perspective</a:t>
            </a:r>
            <a:r>
              <a:rPr lang="en-US" sz="3600" b="1" dirty="0"/>
              <a:t>: Fix the person</a:t>
            </a:r>
            <a:br>
              <a:rPr lang="en-US" sz="2800" b="1" dirty="0"/>
            </a:br>
            <a:br>
              <a:rPr lang="en-US" sz="2400" b="1" dirty="0">
                <a:solidFill>
                  <a:srgbClr val="7030A0"/>
                </a:solidFill>
              </a:rPr>
            </a:br>
            <a:r>
              <a:rPr lang="en-US" sz="2400" b="1" dirty="0">
                <a:solidFill>
                  <a:srgbClr val="7030A0"/>
                </a:solidFill>
              </a:rPr>
              <a:t>Individual not having success in a place</a:t>
            </a:r>
            <a:r>
              <a:rPr lang="en-US" sz="2400" dirty="0"/>
              <a:t>: Shelley putting gas in her car in America</a:t>
            </a:r>
            <a:br>
              <a:rPr lang="en-US" sz="2400" dirty="0"/>
            </a:br>
            <a:br>
              <a:rPr lang="en-US" sz="2400" dirty="0"/>
            </a:br>
            <a:r>
              <a:rPr lang="en-US" sz="2400" b="1" dirty="0">
                <a:solidFill>
                  <a:srgbClr val="7030A0"/>
                </a:solidFill>
              </a:rPr>
              <a:t>Deficit Model</a:t>
            </a:r>
            <a:r>
              <a:rPr lang="en-US" sz="2400" dirty="0"/>
              <a:t>: Shelley can’t fill up with gas</a:t>
            </a:r>
            <a:br>
              <a:rPr lang="en-US" sz="2400" dirty="0"/>
            </a:br>
            <a:br>
              <a:rPr lang="en-US" sz="2400" dirty="0"/>
            </a:br>
            <a:r>
              <a:rPr lang="en-US" sz="2400" b="1" dirty="0"/>
              <a:t>Shelley’s IEP</a:t>
            </a:r>
            <a:br>
              <a:rPr lang="en-US" sz="2400" dirty="0"/>
            </a:br>
            <a:r>
              <a:rPr lang="en-US" sz="2400" b="1" dirty="0">
                <a:solidFill>
                  <a:srgbClr val="7030A0"/>
                </a:solidFill>
              </a:rPr>
              <a:t>S.M.A.R.T goal: </a:t>
            </a:r>
            <a:r>
              <a:rPr lang="en-US" sz="2400" dirty="0"/>
              <a:t>Shelley will fill up her car with gas with 90 % accuracy by June 2021 by:</a:t>
            </a:r>
            <a:br>
              <a:rPr lang="en-US" sz="2400" dirty="0"/>
            </a:br>
            <a:r>
              <a:rPr lang="en-US" sz="2400" b="1" dirty="0">
                <a:solidFill>
                  <a:srgbClr val="7030A0"/>
                </a:solidFill>
              </a:rPr>
              <a:t>Objective: </a:t>
            </a:r>
            <a:r>
              <a:rPr lang="en-US" sz="2400" dirty="0"/>
              <a:t>choosing an individual strategy to help her fill up with gas</a:t>
            </a:r>
            <a:br>
              <a:rPr lang="en-US" sz="2400" b="1" dirty="0"/>
            </a:br>
            <a:br>
              <a:rPr lang="en-US" sz="2400" dirty="0">
                <a:solidFill>
                  <a:srgbClr val="7030A0"/>
                </a:solidFill>
              </a:rPr>
            </a:br>
            <a:r>
              <a:rPr lang="en-US" sz="2400" b="1" dirty="0">
                <a:solidFill>
                  <a:srgbClr val="7030A0"/>
                </a:solidFill>
              </a:rPr>
              <a:t>Individual</a:t>
            </a:r>
            <a:r>
              <a:rPr lang="en-US" sz="2400" dirty="0">
                <a:solidFill>
                  <a:srgbClr val="7030A0"/>
                </a:solidFill>
              </a:rPr>
              <a:t> </a:t>
            </a:r>
            <a:r>
              <a:rPr lang="en-US" sz="2400" b="1" dirty="0">
                <a:solidFill>
                  <a:srgbClr val="7030A0"/>
                </a:solidFill>
              </a:rPr>
              <a:t>Strategies:</a:t>
            </a:r>
            <a:r>
              <a:rPr lang="en-US" sz="2400" dirty="0">
                <a:solidFill>
                  <a:srgbClr val="7030A0"/>
                </a:solidFill>
              </a:rPr>
              <a:t> </a:t>
            </a:r>
            <a:r>
              <a:rPr lang="en-US" sz="2400" dirty="0"/>
              <a:t>have extra cash on hand, extra time to fill up, extra room on my credit card, emotional regulation for anger, extra money for airport fill up, try 90210</a:t>
            </a:r>
            <a:br>
              <a:rPr lang="en-US" sz="2800" b="1" dirty="0"/>
            </a:br>
            <a:endParaRPr lang="en-US" sz="2800" b="1" dirty="0"/>
          </a:p>
        </p:txBody>
      </p:sp>
      <p:sp>
        <p:nvSpPr>
          <p:cNvPr id="5" name="TextBox 4">
            <a:extLst>
              <a:ext uri="{FF2B5EF4-FFF2-40B4-BE49-F238E27FC236}">
                <a16:creationId xmlns:a16="http://schemas.microsoft.com/office/drawing/2014/main" id="{D48D8731-7DFB-734F-A274-679B5980A826}"/>
              </a:ext>
            </a:extLst>
          </p:cNvPr>
          <p:cNvSpPr txBox="1"/>
          <p:nvPr/>
        </p:nvSpPr>
        <p:spPr>
          <a:xfrm>
            <a:off x="28974" y="6534675"/>
            <a:ext cx="12163026" cy="307777"/>
          </a:xfrm>
          <a:prstGeom prst="rect">
            <a:avLst/>
          </a:prstGeom>
          <a:noFill/>
        </p:spPr>
        <p:txBody>
          <a:bodyPr wrap="square" rtlCol="0">
            <a:spAutoFit/>
          </a:bodyPr>
          <a:lstStyle/>
          <a:p>
            <a:r>
              <a:rPr lang="en-US" sz="1400" dirty="0"/>
              <a:t>Shelley Moore, 2021</a:t>
            </a:r>
          </a:p>
        </p:txBody>
      </p:sp>
    </p:spTree>
    <p:extLst>
      <p:ext uri="{BB962C8B-B14F-4D97-AF65-F5344CB8AC3E}">
        <p14:creationId xmlns:p14="http://schemas.microsoft.com/office/powerpoint/2010/main" val="39050579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F1B55-976F-B04B-AA3B-38666E718EB8}"/>
              </a:ext>
            </a:extLst>
          </p:cNvPr>
          <p:cNvSpPr>
            <a:spLocks noGrp="1"/>
          </p:cNvSpPr>
          <p:nvPr>
            <p:ph type="title"/>
          </p:nvPr>
        </p:nvSpPr>
        <p:spPr>
          <a:xfrm>
            <a:off x="1577008" y="1132854"/>
            <a:ext cx="9037983" cy="629587"/>
          </a:xfrm>
        </p:spPr>
        <p:txBody>
          <a:bodyPr>
            <a:noAutofit/>
          </a:bodyPr>
          <a:lstStyle/>
          <a:p>
            <a:pPr algn="ctr"/>
            <a:r>
              <a:rPr lang="en-US" sz="4000" b="1" dirty="0"/>
              <a:t>Person- Place Model of Need</a:t>
            </a:r>
            <a:br>
              <a:rPr lang="en-US" sz="2800" b="1" dirty="0"/>
            </a:br>
            <a:br>
              <a:rPr lang="en-US" sz="2800" b="1" dirty="0"/>
            </a:br>
            <a:r>
              <a:rPr lang="en-US" sz="2800" b="1" dirty="0"/>
              <a:t>What is the barrier?! </a:t>
            </a:r>
            <a:br>
              <a:rPr lang="en-US" sz="2800" b="1" dirty="0"/>
            </a:br>
            <a:r>
              <a:rPr lang="en-US" sz="2800" b="1" dirty="0"/>
              <a:t>What is getting in the way in the place?</a:t>
            </a:r>
            <a:br>
              <a:rPr lang="en-US" sz="2800" b="1" dirty="0"/>
            </a:br>
            <a:r>
              <a:rPr lang="en-US" sz="2800" b="1" dirty="0"/>
              <a:t>Why can’t Shelley fill up with gas? </a:t>
            </a:r>
            <a:br>
              <a:rPr lang="en-US" sz="2800" b="1" dirty="0"/>
            </a:br>
            <a:endParaRPr lang="en-US" sz="2800" b="1" dirty="0"/>
          </a:p>
        </p:txBody>
      </p:sp>
      <p:pic>
        <p:nvPicPr>
          <p:cNvPr id="7" name="Picture 6">
            <a:extLst>
              <a:ext uri="{FF2B5EF4-FFF2-40B4-BE49-F238E27FC236}">
                <a16:creationId xmlns:a16="http://schemas.microsoft.com/office/drawing/2014/main" id="{AD9A9BB6-D8EF-CF4F-990F-68977F5F59BC}"/>
              </a:ext>
            </a:extLst>
          </p:cNvPr>
          <p:cNvPicPr>
            <a:picLocks noChangeAspect="1"/>
          </p:cNvPicPr>
          <p:nvPr/>
        </p:nvPicPr>
        <p:blipFill>
          <a:blip r:embed="rId2"/>
          <a:stretch>
            <a:fillRect/>
          </a:stretch>
        </p:blipFill>
        <p:spPr>
          <a:xfrm>
            <a:off x="3661265" y="2432579"/>
            <a:ext cx="4869471" cy="3440491"/>
          </a:xfrm>
          <a:prstGeom prst="rect">
            <a:avLst/>
          </a:prstGeom>
        </p:spPr>
      </p:pic>
      <p:sp>
        <p:nvSpPr>
          <p:cNvPr id="4" name="Title 1">
            <a:extLst>
              <a:ext uri="{FF2B5EF4-FFF2-40B4-BE49-F238E27FC236}">
                <a16:creationId xmlns:a16="http://schemas.microsoft.com/office/drawing/2014/main" id="{C31D0752-83FE-2247-A57B-0CA88EE85427}"/>
              </a:ext>
            </a:extLst>
          </p:cNvPr>
          <p:cNvSpPr txBox="1">
            <a:spLocks/>
          </p:cNvSpPr>
          <p:nvPr/>
        </p:nvSpPr>
        <p:spPr>
          <a:xfrm>
            <a:off x="1729409" y="5871274"/>
            <a:ext cx="8627165" cy="986726"/>
          </a:xfrm>
          <a:prstGeom prst="rect">
            <a:avLst/>
          </a:prstGeom>
        </p:spPr>
        <p:txBody>
          <a:bodyPr vert="horz" lIns="51435" tIns="25718" rIns="51435" bIns="25718"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t>Fixing the </a:t>
            </a:r>
            <a:r>
              <a:rPr lang="en-US" sz="3200" b="1" dirty="0">
                <a:solidFill>
                  <a:srgbClr val="7030A0"/>
                </a:solidFill>
              </a:rPr>
              <a:t>Deficit</a:t>
            </a:r>
            <a:r>
              <a:rPr lang="en-US" sz="3200" b="1" dirty="0"/>
              <a:t> vs. Removing the </a:t>
            </a:r>
            <a:r>
              <a:rPr lang="en-US" sz="3200" b="1" dirty="0">
                <a:solidFill>
                  <a:srgbClr val="7030A0"/>
                </a:solidFill>
              </a:rPr>
              <a:t>Barrier</a:t>
            </a:r>
          </a:p>
        </p:txBody>
      </p:sp>
      <p:sp>
        <p:nvSpPr>
          <p:cNvPr id="8" name="TextBox 7">
            <a:extLst>
              <a:ext uri="{FF2B5EF4-FFF2-40B4-BE49-F238E27FC236}">
                <a16:creationId xmlns:a16="http://schemas.microsoft.com/office/drawing/2014/main" id="{3B168232-1294-284F-A39D-CF2EE6EEE5B2}"/>
              </a:ext>
            </a:extLst>
          </p:cNvPr>
          <p:cNvSpPr txBox="1"/>
          <p:nvPr/>
        </p:nvSpPr>
        <p:spPr>
          <a:xfrm>
            <a:off x="28974" y="6534675"/>
            <a:ext cx="12163026" cy="307777"/>
          </a:xfrm>
          <a:prstGeom prst="rect">
            <a:avLst/>
          </a:prstGeom>
          <a:noFill/>
        </p:spPr>
        <p:txBody>
          <a:bodyPr wrap="square" rtlCol="0">
            <a:spAutoFit/>
          </a:bodyPr>
          <a:lstStyle/>
          <a:p>
            <a:r>
              <a:rPr lang="en-US" sz="1400" dirty="0"/>
              <a:t>Shelley Moore, 2021</a:t>
            </a:r>
          </a:p>
        </p:txBody>
      </p:sp>
    </p:spTree>
    <p:extLst>
      <p:ext uri="{BB962C8B-B14F-4D97-AF65-F5344CB8AC3E}">
        <p14:creationId xmlns:p14="http://schemas.microsoft.com/office/powerpoint/2010/main" val="96749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F1B55-976F-B04B-AA3B-38666E718EB8}"/>
              </a:ext>
            </a:extLst>
          </p:cNvPr>
          <p:cNvSpPr>
            <a:spLocks noGrp="1"/>
          </p:cNvSpPr>
          <p:nvPr>
            <p:ph type="title"/>
          </p:nvPr>
        </p:nvSpPr>
        <p:spPr>
          <a:xfrm>
            <a:off x="1915985" y="420062"/>
            <a:ext cx="8103879" cy="5652224"/>
          </a:xfrm>
        </p:spPr>
        <p:txBody>
          <a:bodyPr>
            <a:noAutofit/>
          </a:bodyPr>
          <a:lstStyle/>
          <a:p>
            <a:r>
              <a:rPr lang="en-US" sz="3600" b="1" dirty="0">
                <a:solidFill>
                  <a:schemeClr val="accent1"/>
                </a:solidFill>
              </a:rPr>
              <a:t>Person-Place Perspective: </a:t>
            </a:r>
            <a:r>
              <a:rPr lang="en-US" sz="3600" b="1" dirty="0"/>
              <a:t>Reduce barriers in place, respond to needs of individual</a:t>
            </a:r>
            <a:br>
              <a:rPr lang="en-US" sz="2800" b="1" dirty="0"/>
            </a:br>
            <a:br>
              <a:rPr lang="en-US" sz="2400" b="1" dirty="0">
                <a:solidFill>
                  <a:srgbClr val="7030A0"/>
                </a:solidFill>
              </a:rPr>
            </a:br>
            <a:r>
              <a:rPr lang="en-US" sz="2400" b="1" dirty="0">
                <a:solidFill>
                  <a:srgbClr val="7030A0"/>
                </a:solidFill>
              </a:rPr>
              <a:t>Place: </a:t>
            </a:r>
            <a:r>
              <a:rPr lang="en-US" sz="2400" dirty="0"/>
              <a:t>America</a:t>
            </a:r>
            <a:br>
              <a:rPr lang="en-US" sz="2400" dirty="0"/>
            </a:br>
            <a:br>
              <a:rPr lang="en-US" sz="2400" dirty="0"/>
            </a:br>
            <a:r>
              <a:rPr lang="en-US" sz="2400" b="1" dirty="0">
                <a:solidFill>
                  <a:srgbClr val="7030A0"/>
                </a:solidFill>
              </a:rPr>
              <a:t>Barrier</a:t>
            </a:r>
            <a:r>
              <a:rPr lang="en-US" sz="2400" dirty="0"/>
              <a:t>: Gas tank needs a Zip code to pay with a credit card</a:t>
            </a:r>
            <a:br>
              <a:rPr lang="en-US" sz="2400" dirty="0"/>
            </a:br>
            <a:r>
              <a:rPr lang="en-US" sz="2400" b="1" dirty="0">
                <a:solidFill>
                  <a:srgbClr val="7030A0"/>
                </a:solidFill>
              </a:rPr>
              <a:t>Shelley’s need: </a:t>
            </a:r>
            <a:r>
              <a:rPr lang="en-US" sz="2400" b="1" dirty="0"/>
              <a:t>Shelley is Canadian and has a postal code</a:t>
            </a:r>
            <a:br>
              <a:rPr lang="en-US" sz="2400" b="1" dirty="0"/>
            </a:br>
            <a:br>
              <a:rPr lang="en-US" sz="2400" dirty="0"/>
            </a:br>
            <a:r>
              <a:rPr lang="en-US" sz="2400" b="1" dirty="0"/>
              <a:t>Shelley’s IEP</a:t>
            </a:r>
            <a:br>
              <a:rPr lang="en-US" sz="2400" dirty="0"/>
            </a:br>
            <a:r>
              <a:rPr lang="en-US" sz="2400" b="1" dirty="0">
                <a:solidFill>
                  <a:srgbClr val="7030A0"/>
                </a:solidFill>
              </a:rPr>
              <a:t>Goal: </a:t>
            </a:r>
            <a:r>
              <a:rPr lang="en-US" sz="2400" dirty="0"/>
              <a:t>Shelley can fill up her car with gas by:</a:t>
            </a:r>
            <a:br>
              <a:rPr lang="en-US" sz="2400" dirty="0"/>
            </a:br>
            <a:r>
              <a:rPr lang="en-US" sz="2400" b="1" dirty="0">
                <a:solidFill>
                  <a:srgbClr val="7030A0"/>
                </a:solidFill>
              </a:rPr>
              <a:t>Objective: </a:t>
            </a:r>
            <a:r>
              <a:rPr lang="en-US" sz="2400" dirty="0"/>
              <a:t>turning her postal code into a zip code</a:t>
            </a:r>
            <a:br>
              <a:rPr lang="en-US" sz="2400" dirty="0"/>
            </a:br>
            <a:br>
              <a:rPr lang="en-US" sz="2400" dirty="0">
                <a:solidFill>
                  <a:srgbClr val="7030A0"/>
                </a:solidFill>
              </a:rPr>
            </a:br>
            <a:r>
              <a:rPr lang="en-US" sz="2400" b="1" dirty="0">
                <a:solidFill>
                  <a:srgbClr val="7030A0"/>
                </a:solidFill>
              </a:rPr>
              <a:t>Universal</a:t>
            </a:r>
            <a:r>
              <a:rPr lang="en-US" sz="2400" dirty="0">
                <a:solidFill>
                  <a:srgbClr val="7030A0"/>
                </a:solidFill>
              </a:rPr>
              <a:t> </a:t>
            </a:r>
            <a:r>
              <a:rPr lang="en-US" sz="2400" b="1" dirty="0">
                <a:solidFill>
                  <a:srgbClr val="7030A0"/>
                </a:solidFill>
              </a:rPr>
              <a:t>Strategy:</a:t>
            </a:r>
            <a:r>
              <a:rPr lang="en-US" sz="2400" dirty="0">
                <a:solidFill>
                  <a:srgbClr val="7030A0"/>
                </a:solidFill>
              </a:rPr>
              <a:t> </a:t>
            </a:r>
            <a:r>
              <a:rPr lang="en-US" sz="2400" dirty="0"/>
              <a:t>Sticker</a:t>
            </a:r>
            <a:br>
              <a:rPr lang="en-US" sz="2400" dirty="0"/>
            </a:br>
            <a:br>
              <a:rPr lang="en-US" sz="2800" b="1" dirty="0"/>
            </a:br>
            <a:r>
              <a:rPr lang="en-US" sz="2400" b="1" dirty="0">
                <a:solidFill>
                  <a:srgbClr val="7030A0"/>
                </a:solidFill>
              </a:rPr>
              <a:t>Individual Supports &amp; Strategies</a:t>
            </a:r>
            <a:r>
              <a:rPr lang="en-US" sz="2400" dirty="0">
                <a:solidFill>
                  <a:srgbClr val="7030A0"/>
                </a:solidFill>
              </a:rPr>
              <a:t>: </a:t>
            </a:r>
            <a:r>
              <a:rPr lang="en-US" sz="2400" dirty="0"/>
              <a:t>None</a:t>
            </a:r>
            <a:endParaRPr lang="en-US" sz="2400" b="1" dirty="0"/>
          </a:p>
        </p:txBody>
      </p:sp>
      <p:pic>
        <p:nvPicPr>
          <p:cNvPr id="3" name="Picture 2">
            <a:extLst>
              <a:ext uri="{FF2B5EF4-FFF2-40B4-BE49-F238E27FC236}">
                <a16:creationId xmlns:a16="http://schemas.microsoft.com/office/drawing/2014/main" id="{52B2C148-432B-554F-BD87-A084965DA490}"/>
              </a:ext>
            </a:extLst>
          </p:cNvPr>
          <p:cNvPicPr>
            <a:picLocks noChangeAspect="1"/>
          </p:cNvPicPr>
          <p:nvPr/>
        </p:nvPicPr>
        <p:blipFill>
          <a:blip r:embed="rId2"/>
          <a:stretch>
            <a:fillRect/>
          </a:stretch>
        </p:blipFill>
        <p:spPr>
          <a:xfrm>
            <a:off x="7927241" y="4640198"/>
            <a:ext cx="2544418" cy="1797741"/>
          </a:xfrm>
          <a:prstGeom prst="rect">
            <a:avLst/>
          </a:prstGeom>
        </p:spPr>
      </p:pic>
      <p:sp>
        <p:nvSpPr>
          <p:cNvPr id="5" name="TextBox 4">
            <a:extLst>
              <a:ext uri="{FF2B5EF4-FFF2-40B4-BE49-F238E27FC236}">
                <a16:creationId xmlns:a16="http://schemas.microsoft.com/office/drawing/2014/main" id="{3C9605FB-1324-AD40-BEDE-9F7010B051DD}"/>
              </a:ext>
            </a:extLst>
          </p:cNvPr>
          <p:cNvSpPr txBox="1"/>
          <p:nvPr/>
        </p:nvSpPr>
        <p:spPr>
          <a:xfrm>
            <a:off x="28974" y="6534675"/>
            <a:ext cx="12163026" cy="307777"/>
          </a:xfrm>
          <a:prstGeom prst="rect">
            <a:avLst/>
          </a:prstGeom>
          <a:noFill/>
        </p:spPr>
        <p:txBody>
          <a:bodyPr wrap="square" rtlCol="0">
            <a:spAutoFit/>
          </a:bodyPr>
          <a:lstStyle/>
          <a:p>
            <a:r>
              <a:rPr lang="en-US" sz="1400" dirty="0"/>
              <a:t>Shelley Moore, 2021</a:t>
            </a:r>
          </a:p>
        </p:txBody>
      </p:sp>
    </p:spTree>
    <p:extLst>
      <p:ext uri="{BB962C8B-B14F-4D97-AF65-F5344CB8AC3E}">
        <p14:creationId xmlns:p14="http://schemas.microsoft.com/office/powerpoint/2010/main" val="23453605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F1B55-976F-B04B-AA3B-38666E718EB8}"/>
              </a:ext>
            </a:extLst>
          </p:cNvPr>
          <p:cNvSpPr>
            <a:spLocks noGrp="1"/>
          </p:cNvSpPr>
          <p:nvPr>
            <p:ph type="title"/>
          </p:nvPr>
        </p:nvSpPr>
        <p:spPr>
          <a:xfrm>
            <a:off x="1881809" y="-60159"/>
            <a:ext cx="8560905" cy="6858000"/>
          </a:xfrm>
        </p:spPr>
        <p:txBody>
          <a:bodyPr>
            <a:normAutofit fontScale="90000"/>
          </a:bodyPr>
          <a:lstStyle/>
          <a:p>
            <a:pPr algn="ctr"/>
            <a:r>
              <a:rPr lang="en-US" sz="4000" b="1" dirty="0"/>
              <a:t>What are the </a:t>
            </a:r>
            <a:r>
              <a:rPr lang="en-US" sz="4000" b="1" dirty="0">
                <a:solidFill>
                  <a:schemeClr val="accent1"/>
                </a:solidFill>
              </a:rPr>
              <a:t>barriers</a:t>
            </a:r>
            <a:r>
              <a:rPr lang="en-US" sz="4000" b="1" dirty="0"/>
              <a:t> in a community?</a:t>
            </a:r>
            <a:br>
              <a:rPr lang="en-US" b="1" dirty="0"/>
            </a:br>
            <a:r>
              <a:rPr lang="en-US" sz="2700" dirty="0"/>
              <a:t>(What is getting in the way that is outside of a student control?)</a:t>
            </a:r>
            <a:br>
              <a:rPr lang="en-US" b="1" dirty="0"/>
            </a:br>
            <a:br>
              <a:rPr lang="en-US" b="1" dirty="0"/>
            </a:br>
            <a:r>
              <a:rPr lang="en-US" sz="4000" b="1" dirty="0"/>
              <a:t>What are the </a:t>
            </a:r>
            <a:r>
              <a:rPr lang="en-US" sz="4000" b="1" dirty="0">
                <a:solidFill>
                  <a:schemeClr val="accent1"/>
                </a:solidFill>
              </a:rPr>
              <a:t>needs</a:t>
            </a:r>
            <a:r>
              <a:rPr lang="en-US" sz="4000" b="1" dirty="0"/>
              <a:t> of the individuals in a community?</a:t>
            </a:r>
            <a:br>
              <a:rPr lang="en-US" b="1" dirty="0"/>
            </a:br>
            <a:r>
              <a:rPr lang="en-US" sz="2700" dirty="0"/>
              <a:t>(Needs not disabilities)</a:t>
            </a:r>
            <a:br>
              <a:rPr lang="en-US" b="1" dirty="0"/>
            </a:br>
            <a:br>
              <a:rPr lang="en-US" b="1" dirty="0"/>
            </a:br>
            <a:r>
              <a:rPr lang="en-US" sz="4000" b="1" dirty="0"/>
              <a:t>How do we</a:t>
            </a:r>
            <a:r>
              <a:rPr lang="en-US" sz="4000" b="1" dirty="0">
                <a:solidFill>
                  <a:schemeClr val="accent1"/>
                </a:solidFill>
              </a:rPr>
              <a:t> anticipate </a:t>
            </a:r>
            <a:r>
              <a:rPr lang="en-US" sz="4000" b="1" dirty="0"/>
              <a:t>supports &amp; strategies needed for individuals in the community?</a:t>
            </a:r>
            <a:br>
              <a:rPr lang="en-US" b="1" dirty="0"/>
            </a:br>
            <a:r>
              <a:rPr lang="en-US" sz="2700" dirty="0"/>
              <a:t>(Planned for before, not after)</a:t>
            </a:r>
            <a:br>
              <a:rPr lang="en-US" b="1" dirty="0"/>
            </a:br>
            <a:br>
              <a:rPr lang="en-US" b="1" dirty="0"/>
            </a:br>
            <a:r>
              <a:rPr lang="en-US" sz="4000" b="1" dirty="0"/>
              <a:t>How can we teach the supports &amp; strategies so </a:t>
            </a:r>
            <a:r>
              <a:rPr lang="en-US" sz="4000" b="1" dirty="0">
                <a:solidFill>
                  <a:schemeClr val="accent1"/>
                </a:solidFill>
              </a:rPr>
              <a:t>ALL students </a:t>
            </a:r>
            <a:r>
              <a:rPr lang="en-US" sz="4000" b="1" dirty="0"/>
              <a:t>can access and choose?</a:t>
            </a:r>
            <a:br>
              <a:rPr lang="en-US" b="1" dirty="0"/>
            </a:br>
            <a:r>
              <a:rPr lang="en-US" sz="2700" dirty="0"/>
              <a:t>(Accessing supports &amp; strategies do not affect evaluation or grades)</a:t>
            </a:r>
            <a:endParaRPr lang="en-US" dirty="0"/>
          </a:p>
        </p:txBody>
      </p:sp>
      <p:sp>
        <p:nvSpPr>
          <p:cNvPr id="4" name="TextBox 3">
            <a:extLst>
              <a:ext uri="{FF2B5EF4-FFF2-40B4-BE49-F238E27FC236}">
                <a16:creationId xmlns:a16="http://schemas.microsoft.com/office/drawing/2014/main" id="{8C861C5E-3610-1C4A-8B1D-23BD8F71E2B0}"/>
              </a:ext>
            </a:extLst>
          </p:cNvPr>
          <p:cNvSpPr txBox="1"/>
          <p:nvPr/>
        </p:nvSpPr>
        <p:spPr>
          <a:xfrm>
            <a:off x="28974" y="6534675"/>
            <a:ext cx="12163026" cy="307777"/>
          </a:xfrm>
          <a:prstGeom prst="rect">
            <a:avLst/>
          </a:prstGeom>
          <a:noFill/>
        </p:spPr>
        <p:txBody>
          <a:bodyPr wrap="square" rtlCol="0">
            <a:spAutoFit/>
          </a:bodyPr>
          <a:lstStyle/>
          <a:p>
            <a:r>
              <a:rPr lang="en-US" sz="1400" dirty="0"/>
              <a:t>Shelley Moore, 2021</a:t>
            </a:r>
          </a:p>
        </p:txBody>
      </p:sp>
    </p:spTree>
    <p:extLst>
      <p:ext uri="{BB962C8B-B14F-4D97-AF65-F5344CB8AC3E}">
        <p14:creationId xmlns:p14="http://schemas.microsoft.com/office/powerpoint/2010/main" val="35194042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F3533947-0470-4447-8F86-74183471C66B}"/>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13196F8A-62F8-EF4E-807A-1468984DD3AD}"/>
              </a:ext>
            </a:extLst>
          </p:cNvPr>
          <p:cNvSpPr>
            <a:spLocks noGrp="1"/>
          </p:cNvSpPr>
          <p:nvPr>
            <p:ph type="title"/>
          </p:nvPr>
        </p:nvSpPr>
        <p:spPr>
          <a:xfrm>
            <a:off x="312996" y="683135"/>
            <a:ext cx="10515600" cy="1325563"/>
          </a:xfrm>
        </p:spPr>
        <p:txBody>
          <a:bodyPr>
            <a:normAutofit/>
          </a:bodyPr>
          <a:lstStyle/>
          <a:p>
            <a:r>
              <a:rPr lang="en-US" sz="4800" b="1" dirty="0"/>
              <a:t>Practice: Popcorn</a:t>
            </a:r>
          </a:p>
        </p:txBody>
      </p:sp>
      <p:sp>
        <p:nvSpPr>
          <p:cNvPr id="8" name="Content Placeholder 2">
            <a:extLst>
              <a:ext uri="{FF2B5EF4-FFF2-40B4-BE49-F238E27FC236}">
                <a16:creationId xmlns:a16="http://schemas.microsoft.com/office/drawing/2014/main" id="{C828DCF8-14F8-234F-B001-6D6835CFECC4}"/>
              </a:ext>
            </a:extLst>
          </p:cNvPr>
          <p:cNvSpPr txBox="1">
            <a:spLocks/>
          </p:cNvSpPr>
          <p:nvPr/>
        </p:nvSpPr>
        <p:spPr>
          <a:xfrm>
            <a:off x="1181536" y="2839935"/>
            <a:ext cx="7868479" cy="28446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dirty="0"/>
              <a:t>What is useful so far?</a:t>
            </a:r>
          </a:p>
        </p:txBody>
      </p:sp>
      <p:sp>
        <p:nvSpPr>
          <p:cNvPr id="2" name="Rectangle 1">
            <a:extLst>
              <a:ext uri="{FF2B5EF4-FFF2-40B4-BE49-F238E27FC236}">
                <a16:creationId xmlns:a16="http://schemas.microsoft.com/office/drawing/2014/main" id="{29168060-6F3F-EA4A-A58E-FD51573647F0}"/>
              </a:ext>
            </a:extLst>
          </p:cNvPr>
          <p:cNvSpPr/>
          <p:nvPr/>
        </p:nvSpPr>
        <p:spPr>
          <a:xfrm>
            <a:off x="0" y="2506662"/>
            <a:ext cx="1245704" cy="3682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30533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44B39-D9F9-7140-9CDE-0FCB89F0220E}"/>
              </a:ext>
            </a:extLst>
          </p:cNvPr>
          <p:cNvSpPr>
            <a:spLocks noGrp="1"/>
          </p:cNvSpPr>
          <p:nvPr>
            <p:ph type="title"/>
          </p:nvPr>
        </p:nvSpPr>
        <p:spPr/>
        <p:txBody>
          <a:bodyPr/>
          <a:lstStyle/>
          <a:p>
            <a:r>
              <a:rPr lang="en-US" b="1" dirty="0"/>
              <a:t>Creating Learning Statements</a:t>
            </a:r>
          </a:p>
        </p:txBody>
      </p:sp>
      <p:sp>
        <p:nvSpPr>
          <p:cNvPr id="3" name="Content Placeholder 2">
            <a:extLst>
              <a:ext uri="{FF2B5EF4-FFF2-40B4-BE49-F238E27FC236}">
                <a16:creationId xmlns:a16="http://schemas.microsoft.com/office/drawing/2014/main" id="{457308F9-88C5-5546-8987-A76F85A790DE}"/>
              </a:ext>
            </a:extLst>
          </p:cNvPr>
          <p:cNvSpPr>
            <a:spLocks noGrp="1"/>
          </p:cNvSpPr>
          <p:nvPr>
            <p:ph idx="1"/>
          </p:nvPr>
        </p:nvSpPr>
        <p:spPr/>
        <p:txBody>
          <a:bodyPr/>
          <a:lstStyle/>
          <a:p>
            <a:r>
              <a:rPr lang="en-US" dirty="0"/>
              <a:t>I used to think….</a:t>
            </a:r>
          </a:p>
          <a:p>
            <a:endParaRPr lang="en-US" dirty="0"/>
          </a:p>
          <a:p>
            <a:r>
              <a:rPr lang="en-US" dirty="0"/>
              <a:t>But now….</a:t>
            </a:r>
          </a:p>
        </p:txBody>
      </p:sp>
      <p:sp>
        <p:nvSpPr>
          <p:cNvPr id="4" name="TextBox 3">
            <a:extLst>
              <a:ext uri="{FF2B5EF4-FFF2-40B4-BE49-F238E27FC236}">
                <a16:creationId xmlns:a16="http://schemas.microsoft.com/office/drawing/2014/main" id="{AE1718B8-BB8E-1B41-B675-3CD06FF371B3}"/>
              </a:ext>
            </a:extLst>
          </p:cNvPr>
          <p:cNvSpPr txBox="1"/>
          <p:nvPr/>
        </p:nvSpPr>
        <p:spPr>
          <a:xfrm>
            <a:off x="0" y="6488668"/>
            <a:ext cx="1999586" cy="369332"/>
          </a:xfrm>
          <a:prstGeom prst="rect">
            <a:avLst/>
          </a:prstGeom>
          <a:noFill/>
        </p:spPr>
        <p:txBody>
          <a:bodyPr wrap="none" rtlCol="0">
            <a:spAutoFit/>
          </a:bodyPr>
          <a:lstStyle/>
          <a:p>
            <a:r>
              <a:rPr lang="en-US" dirty="0"/>
              <a:t>Shelley Moore, 2021</a:t>
            </a:r>
          </a:p>
        </p:txBody>
      </p:sp>
    </p:spTree>
    <p:extLst>
      <p:ext uri="{BB962C8B-B14F-4D97-AF65-F5344CB8AC3E}">
        <p14:creationId xmlns:p14="http://schemas.microsoft.com/office/powerpoint/2010/main" val="38552446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44B39-D9F9-7140-9CDE-0FCB89F0220E}"/>
              </a:ext>
            </a:extLst>
          </p:cNvPr>
          <p:cNvSpPr>
            <a:spLocks noGrp="1"/>
          </p:cNvSpPr>
          <p:nvPr>
            <p:ph type="title"/>
          </p:nvPr>
        </p:nvSpPr>
        <p:spPr/>
        <p:txBody>
          <a:bodyPr/>
          <a:lstStyle/>
          <a:p>
            <a:r>
              <a:rPr lang="en-US" b="1" dirty="0"/>
              <a:t>Creating Learning Statements - Examples</a:t>
            </a:r>
          </a:p>
        </p:txBody>
      </p:sp>
      <p:sp>
        <p:nvSpPr>
          <p:cNvPr id="3" name="Content Placeholder 2">
            <a:extLst>
              <a:ext uri="{FF2B5EF4-FFF2-40B4-BE49-F238E27FC236}">
                <a16:creationId xmlns:a16="http://schemas.microsoft.com/office/drawing/2014/main" id="{457308F9-88C5-5546-8987-A76F85A790DE}"/>
              </a:ext>
            </a:extLst>
          </p:cNvPr>
          <p:cNvSpPr>
            <a:spLocks noGrp="1"/>
          </p:cNvSpPr>
          <p:nvPr>
            <p:ph idx="1"/>
          </p:nvPr>
        </p:nvSpPr>
        <p:spPr/>
        <p:txBody>
          <a:bodyPr/>
          <a:lstStyle/>
          <a:p>
            <a:r>
              <a:rPr lang="en-US" dirty="0">
                <a:solidFill>
                  <a:srgbClr val="FF0000"/>
                </a:solidFill>
              </a:rPr>
              <a:t>I uses to think that </a:t>
            </a:r>
            <a:r>
              <a:rPr lang="en-US" dirty="0"/>
              <a:t>community could not be created in virtual learning spaces. </a:t>
            </a:r>
            <a:r>
              <a:rPr lang="en-US" dirty="0">
                <a:solidFill>
                  <a:srgbClr val="FF0000"/>
                </a:solidFill>
              </a:rPr>
              <a:t>But now I think</a:t>
            </a:r>
            <a:r>
              <a:rPr lang="en-US" dirty="0"/>
              <a:t> that when we create opportunities for engagement and connection,  community can be built anywhere!</a:t>
            </a:r>
          </a:p>
          <a:p>
            <a:endParaRPr lang="en-US" dirty="0">
              <a:solidFill>
                <a:srgbClr val="FF0000"/>
              </a:solidFill>
            </a:endParaRPr>
          </a:p>
          <a:p>
            <a:r>
              <a:rPr lang="en-US" dirty="0">
                <a:solidFill>
                  <a:srgbClr val="FF0000"/>
                </a:solidFill>
              </a:rPr>
              <a:t>I used to think </a:t>
            </a:r>
            <a:r>
              <a:rPr lang="en-US" dirty="0"/>
              <a:t>that inclusion meant making a plan to include a student with a disability into a general education classroom. </a:t>
            </a:r>
            <a:r>
              <a:rPr lang="en-US" dirty="0">
                <a:solidFill>
                  <a:srgbClr val="FF0000"/>
                </a:solidFill>
              </a:rPr>
              <a:t>But now I think </a:t>
            </a:r>
            <a:r>
              <a:rPr lang="en-US" dirty="0"/>
              <a:t>that inclusion means making a plan to respond to the diversity of all students but creating a safe place for students to identify and increase the places where they feel like they belong</a:t>
            </a:r>
          </a:p>
        </p:txBody>
      </p:sp>
      <p:sp>
        <p:nvSpPr>
          <p:cNvPr id="4" name="TextBox 3">
            <a:extLst>
              <a:ext uri="{FF2B5EF4-FFF2-40B4-BE49-F238E27FC236}">
                <a16:creationId xmlns:a16="http://schemas.microsoft.com/office/drawing/2014/main" id="{BD378E96-464E-984E-B15E-26B7382605F7}"/>
              </a:ext>
            </a:extLst>
          </p:cNvPr>
          <p:cNvSpPr txBox="1"/>
          <p:nvPr/>
        </p:nvSpPr>
        <p:spPr>
          <a:xfrm>
            <a:off x="0" y="6488668"/>
            <a:ext cx="1999586" cy="369332"/>
          </a:xfrm>
          <a:prstGeom prst="rect">
            <a:avLst/>
          </a:prstGeom>
          <a:noFill/>
        </p:spPr>
        <p:txBody>
          <a:bodyPr wrap="none" rtlCol="0">
            <a:spAutoFit/>
          </a:bodyPr>
          <a:lstStyle/>
          <a:p>
            <a:r>
              <a:rPr lang="en-US" dirty="0"/>
              <a:t>Shelley Moore, 2021</a:t>
            </a:r>
          </a:p>
        </p:txBody>
      </p:sp>
    </p:spTree>
    <p:extLst>
      <p:ext uri="{BB962C8B-B14F-4D97-AF65-F5344CB8AC3E}">
        <p14:creationId xmlns:p14="http://schemas.microsoft.com/office/powerpoint/2010/main" val="1765200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F3533947-0470-4447-8F86-74183471C66B}"/>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13196F8A-62F8-EF4E-807A-1468984DD3AD}"/>
              </a:ext>
            </a:extLst>
          </p:cNvPr>
          <p:cNvSpPr>
            <a:spLocks noGrp="1"/>
          </p:cNvSpPr>
          <p:nvPr>
            <p:ph type="title"/>
          </p:nvPr>
        </p:nvSpPr>
        <p:spPr>
          <a:xfrm>
            <a:off x="379410" y="92473"/>
            <a:ext cx="10515600" cy="1325563"/>
          </a:xfrm>
        </p:spPr>
        <p:txBody>
          <a:bodyPr>
            <a:normAutofit fontScale="90000"/>
          </a:bodyPr>
          <a:lstStyle/>
          <a:p>
            <a:r>
              <a:rPr lang="en-US" sz="4800" b="1" dirty="0"/>
              <a:t>Virtual Participation </a:t>
            </a:r>
            <a:br>
              <a:rPr lang="en-US" sz="4800" b="1" dirty="0"/>
            </a:br>
            <a:r>
              <a:rPr lang="en-US" sz="4800" b="1" dirty="0"/>
              <a:t>Protocols</a:t>
            </a:r>
          </a:p>
        </p:txBody>
      </p:sp>
      <p:sp>
        <p:nvSpPr>
          <p:cNvPr id="10" name="Rectangle 9">
            <a:extLst>
              <a:ext uri="{FF2B5EF4-FFF2-40B4-BE49-F238E27FC236}">
                <a16:creationId xmlns:a16="http://schemas.microsoft.com/office/drawing/2014/main" id="{05483A00-0573-C143-8B6A-80F7F3626922}"/>
              </a:ext>
            </a:extLst>
          </p:cNvPr>
          <p:cNvSpPr/>
          <p:nvPr/>
        </p:nvSpPr>
        <p:spPr>
          <a:xfrm>
            <a:off x="0" y="2506662"/>
            <a:ext cx="1018761" cy="3682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A9EFD90D-076F-ED4B-B43E-05231916F91D}"/>
              </a:ext>
            </a:extLst>
          </p:cNvPr>
          <p:cNvSpPr txBox="1">
            <a:spLocks/>
          </p:cNvSpPr>
          <p:nvPr/>
        </p:nvSpPr>
        <p:spPr>
          <a:xfrm>
            <a:off x="379410" y="120583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sz="2800" dirty="0"/>
          </a:p>
          <a:p>
            <a:pPr marL="0" indent="0">
              <a:buNone/>
            </a:pPr>
            <a:r>
              <a:rPr lang="en-US" sz="3200" dirty="0"/>
              <a:t>Chat Box</a:t>
            </a:r>
          </a:p>
          <a:p>
            <a:pPr lvl="1"/>
            <a:r>
              <a:rPr lang="en-US" sz="2800" dirty="0"/>
              <a:t>Anytime! All the time!</a:t>
            </a:r>
          </a:p>
        </p:txBody>
      </p:sp>
      <p:sp>
        <p:nvSpPr>
          <p:cNvPr id="9" name="Content Placeholder 2">
            <a:extLst>
              <a:ext uri="{FF2B5EF4-FFF2-40B4-BE49-F238E27FC236}">
                <a16:creationId xmlns:a16="http://schemas.microsoft.com/office/drawing/2014/main" id="{27FB91DD-23D6-A845-B520-595FD8FF14C1}"/>
              </a:ext>
            </a:extLst>
          </p:cNvPr>
          <p:cNvSpPr txBox="1">
            <a:spLocks/>
          </p:cNvSpPr>
          <p:nvPr/>
        </p:nvSpPr>
        <p:spPr>
          <a:xfrm>
            <a:off x="379410" y="2414189"/>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sz="2800" dirty="0"/>
          </a:p>
          <a:p>
            <a:pPr marL="0" indent="0">
              <a:buNone/>
            </a:pPr>
            <a:r>
              <a:rPr lang="en-US" sz="3200" dirty="0"/>
              <a:t>Break Out Groups</a:t>
            </a:r>
          </a:p>
          <a:p>
            <a:pPr lvl="1"/>
            <a:r>
              <a:rPr lang="en-US" sz="2800" dirty="0"/>
              <a:t>Popcorn conversations</a:t>
            </a:r>
          </a:p>
          <a:p>
            <a:pPr marL="457200" lvl="1" indent="0">
              <a:buFont typeface="Arial" panose="020B0604020202020204" pitchFamily="34" charset="0"/>
              <a:buNone/>
            </a:pPr>
            <a:endParaRPr lang="en-US" sz="2800" dirty="0"/>
          </a:p>
        </p:txBody>
      </p:sp>
      <p:sp>
        <p:nvSpPr>
          <p:cNvPr id="7" name="Content Placeholder 2">
            <a:extLst>
              <a:ext uri="{FF2B5EF4-FFF2-40B4-BE49-F238E27FC236}">
                <a16:creationId xmlns:a16="http://schemas.microsoft.com/office/drawing/2014/main" id="{3D36A787-D559-E741-9882-C5FD7B8042C4}"/>
              </a:ext>
            </a:extLst>
          </p:cNvPr>
          <p:cNvSpPr txBox="1">
            <a:spLocks/>
          </p:cNvSpPr>
          <p:nvPr/>
        </p:nvSpPr>
        <p:spPr>
          <a:xfrm>
            <a:off x="379410" y="3598210"/>
            <a:ext cx="10515600" cy="17578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sz="2800" dirty="0"/>
          </a:p>
          <a:p>
            <a:pPr marL="0" indent="0">
              <a:buNone/>
            </a:pPr>
            <a:r>
              <a:rPr lang="en-US" sz="3200" dirty="0"/>
              <a:t>Google Form</a:t>
            </a:r>
          </a:p>
          <a:p>
            <a:pPr lvl="1"/>
            <a:r>
              <a:rPr lang="en-US" sz="2800" dirty="0"/>
              <a:t>The Quad</a:t>
            </a:r>
          </a:p>
          <a:p>
            <a:pPr marL="457200" lvl="1" indent="0">
              <a:buFont typeface="Arial" panose="020B0604020202020204" pitchFamily="34" charset="0"/>
              <a:buNone/>
            </a:pPr>
            <a:endParaRPr lang="en-US" sz="2800" dirty="0"/>
          </a:p>
        </p:txBody>
      </p:sp>
      <p:sp>
        <p:nvSpPr>
          <p:cNvPr id="8" name="Content Placeholder 2">
            <a:extLst>
              <a:ext uri="{FF2B5EF4-FFF2-40B4-BE49-F238E27FC236}">
                <a16:creationId xmlns:a16="http://schemas.microsoft.com/office/drawing/2014/main" id="{EB348582-A25B-4242-91C6-CDE261213FEE}"/>
              </a:ext>
            </a:extLst>
          </p:cNvPr>
          <p:cNvSpPr txBox="1">
            <a:spLocks/>
          </p:cNvSpPr>
          <p:nvPr/>
        </p:nvSpPr>
        <p:spPr>
          <a:xfrm>
            <a:off x="379410" y="4787737"/>
            <a:ext cx="10515600" cy="17578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sz="2800" dirty="0"/>
          </a:p>
          <a:p>
            <a:pPr marL="0" indent="0">
              <a:buNone/>
            </a:pPr>
            <a:r>
              <a:rPr lang="en-US" sz="3200" dirty="0"/>
              <a:t>Padlet</a:t>
            </a:r>
          </a:p>
          <a:p>
            <a:pPr lvl="1"/>
            <a:r>
              <a:rPr lang="en-US" sz="2800" dirty="0"/>
              <a:t>Inquiry Learning Statements</a:t>
            </a:r>
          </a:p>
          <a:p>
            <a:pPr marL="457200" lvl="1" indent="0">
              <a:buFont typeface="Arial" panose="020B0604020202020204" pitchFamily="34" charset="0"/>
              <a:buNone/>
            </a:pPr>
            <a:endParaRPr lang="en-US" sz="2800" dirty="0"/>
          </a:p>
        </p:txBody>
      </p:sp>
    </p:spTree>
    <p:extLst>
      <p:ext uri="{BB962C8B-B14F-4D97-AF65-F5344CB8AC3E}">
        <p14:creationId xmlns:p14="http://schemas.microsoft.com/office/powerpoint/2010/main" val="4133423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44B39-D9F9-7140-9CDE-0FCB89F0220E}"/>
              </a:ext>
            </a:extLst>
          </p:cNvPr>
          <p:cNvSpPr>
            <a:spLocks noGrp="1"/>
          </p:cNvSpPr>
          <p:nvPr>
            <p:ph type="title"/>
          </p:nvPr>
        </p:nvSpPr>
        <p:spPr/>
        <p:txBody>
          <a:bodyPr/>
          <a:lstStyle/>
          <a:p>
            <a:r>
              <a:rPr lang="en-US" b="1" dirty="0"/>
              <a:t>Evidence of learning: What artifact can represent your learning - Examples</a:t>
            </a:r>
          </a:p>
        </p:txBody>
      </p:sp>
      <p:sp>
        <p:nvSpPr>
          <p:cNvPr id="3" name="Content Placeholder 2">
            <a:extLst>
              <a:ext uri="{FF2B5EF4-FFF2-40B4-BE49-F238E27FC236}">
                <a16:creationId xmlns:a16="http://schemas.microsoft.com/office/drawing/2014/main" id="{457308F9-88C5-5546-8987-A76F85A790DE}"/>
              </a:ext>
            </a:extLst>
          </p:cNvPr>
          <p:cNvSpPr>
            <a:spLocks noGrp="1"/>
          </p:cNvSpPr>
          <p:nvPr>
            <p:ph idx="1"/>
          </p:nvPr>
        </p:nvSpPr>
        <p:spPr>
          <a:xfrm>
            <a:off x="659296" y="1865381"/>
            <a:ext cx="6079434" cy="4627491"/>
          </a:xfrm>
        </p:spPr>
        <p:txBody>
          <a:bodyPr>
            <a:normAutofit fontScale="85000" lnSpcReduction="10000"/>
          </a:bodyPr>
          <a:lstStyle/>
          <a:p>
            <a:r>
              <a:rPr lang="en-US" dirty="0">
                <a:solidFill>
                  <a:srgbClr val="FF0000"/>
                </a:solidFill>
              </a:rPr>
              <a:t>I uses to think that </a:t>
            </a:r>
            <a:r>
              <a:rPr lang="en-US" dirty="0"/>
              <a:t>community could not be created in virtual learning spaces. </a:t>
            </a:r>
            <a:r>
              <a:rPr lang="en-US" dirty="0">
                <a:solidFill>
                  <a:srgbClr val="FF0000"/>
                </a:solidFill>
              </a:rPr>
              <a:t>But now I think</a:t>
            </a:r>
            <a:r>
              <a:rPr lang="en-US" dirty="0"/>
              <a:t> that when we create opportunities for engagement and connection,  community can be built anywhere!</a:t>
            </a:r>
          </a:p>
          <a:p>
            <a:endParaRPr lang="en-US" dirty="0">
              <a:solidFill>
                <a:srgbClr val="FF0000"/>
              </a:solidFill>
            </a:endParaRPr>
          </a:p>
          <a:p>
            <a:r>
              <a:rPr lang="en-US" dirty="0">
                <a:solidFill>
                  <a:srgbClr val="FF0000"/>
                </a:solidFill>
              </a:rPr>
              <a:t>I used to think </a:t>
            </a:r>
            <a:r>
              <a:rPr lang="en-US" dirty="0"/>
              <a:t>that inclusion meant making a plan to include a student with a disability into a general education classroom. </a:t>
            </a:r>
            <a:r>
              <a:rPr lang="en-US" dirty="0">
                <a:solidFill>
                  <a:srgbClr val="FF0000"/>
                </a:solidFill>
              </a:rPr>
              <a:t>But now I think </a:t>
            </a:r>
            <a:r>
              <a:rPr lang="en-US" dirty="0"/>
              <a:t>that inclusion means making a plan to respond to the diversity of all students but creating a safe place for students to identify and increase the places where they feel like they belong.</a:t>
            </a:r>
          </a:p>
        </p:txBody>
      </p:sp>
      <p:pic>
        <p:nvPicPr>
          <p:cNvPr id="5" name="Picture 4" descr="A picture containing green, decorated, fabric, close&#10;&#10;Description automatically generated">
            <a:extLst>
              <a:ext uri="{FF2B5EF4-FFF2-40B4-BE49-F238E27FC236}">
                <a16:creationId xmlns:a16="http://schemas.microsoft.com/office/drawing/2014/main" id="{FCAA613B-0135-9140-9551-D74A65057411}"/>
              </a:ext>
            </a:extLst>
          </p:cNvPr>
          <p:cNvPicPr>
            <a:picLocks noChangeAspect="1"/>
          </p:cNvPicPr>
          <p:nvPr/>
        </p:nvPicPr>
        <p:blipFill>
          <a:blip r:embed="rId2"/>
          <a:stretch>
            <a:fillRect/>
          </a:stretch>
        </p:blipFill>
        <p:spPr>
          <a:xfrm>
            <a:off x="7720993" y="4067243"/>
            <a:ext cx="3473781" cy="1951107"/>
          </a:xfrm>
          <a:prstGeom prst="rect">
            <a:avLst/>
          </a:prstGeom>
        </p:spPr>
      </p:pic>
      <p:pic>
        <p:nvPicPr>
          <p:cNvPr id="7" name="Picture 6" descr="Graphical user interface, application, website&#10;&#10;Description automatically generated">
            <a:extLst>
              <a:ext uri="{FF2B5EF4-FFF2-40B4-BE49-F238E27FC236}">
                <a16:creationId xmlns:a16="http://schemas.microsoft.com/office/drawing/2014/main" id="{93A4B764-799A-6E43-AA57-186E18FA7E9F}"/>
              </a:ext>
            </a:extLst>
          </p:cNvPr>
          <p:cNvPicPr>
            <a:picLocks noChangeAspect="1"/>
          </p:cNvPicPr>
          <p:nvPr/>
        </p:nvPicPr>
        <p:blipFill>
          <a:blip r:embed="rId3"/>
          <a:stretch>
            <a:fillRect/>
          </a:stretch>
        </p:blipFill>
        <p:spPr>
          <a:xfrm>
            <a:off x="8595637" y="1460810"/>
            <a:ext cx="1325698" cy="2350393"/>
          </a:xfrm>
          <a:prstGeom prst="rect">
            <a:avLst/>
          </a:prstGeom>
        </p:spPr>
      </p:pic>
      <p:sp>
        <p:nvSpPr>
          <p:cNvPr id="8" name="TextBox 7">
            <a:extLst>
              <a:ext uri="{FF2B5EF4-FFF2-40B4-BE49-F238E27FC236}">
                <a16:creationId xmlns:a16="http://schemas.microsoft.com/office/drawing/2014/main" id="{12AB365E-5024-4143-A365-429E79B9E497}"/>
              </a:ext>
            </a:extLst>
          </p:cNvPr>
          <p:cNvSpPr txBox="1"/>
          <p:nvPr/>
        </p:nvSpPr>
        <p:spPr>
          <a:xfrm>
            <a:off x="0" y="6488668"/>
            <a:ext cx="1999586" cy="369332"/>
          </a:xfrm>
          <a:prstGeom prst="rect">
            <a:avLst/>
          </a:prstGeom>
          <a:noFill/>
        </p:spPr>
        <p:txBody>
          <a:bodyPr wrap="none" rtlCol="0">
            <a:spAutoFit/>
          </a:bodyPr>
          <a:lstStyle/>
          <a:p>
            <a:r>
              <a:rPr lang="en-US" dirty="0"/>
              <a:t>Shelley Moore, 2021</a:t>
            </a:r>
          </a:p>
        </p:txBody>
      </p:sp>
    </p:spTree>
    <p:extLst>
      <p:ext uri="{BB962C8B-B14F-4D97-AF65-F5344CB8AC3E}">
        <p14:creationId xmlns:p14="http://schemas.microsoft.com/office/powerpoint/2010/main" val="30938823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44B39-D9F9-7140-9CDE-0FCB89F0220E}"/>
              </a:ext>
            </a:extLst>
          </p:cNvPr>
          <p:cNvSpPr>
            <a:spLocks noGrp="1"/>
          </p:cNvSpPr>
          <p:nvPr>
            <p:ph type="title"/>
          </p:nvPr>
        </p:nvSpPr>
        <p:spPr>
          <a:xfrm>
            <a:off x="838200" y="285614"/>
            <a:ext cx="10515600" cy="1325563"/>
          </a:xfrm>
        </p:spPr>
        <p:txBody>
          <a:bodyPr/>
          <a:lstStyle/>
          <a:p>
            <a:r>
              <a:rPr lang="en-US" b="1" dirty="0"/>
              <a:t>Padlet – Sharing your learning</a:t>
            </a:r>
          </a:p>
        </p:txBody>
      </p:sp>
      <p:sp>
        <p:nvSpPr>
          <p:cNvPr id="3" name="Content Placeholder 2">
            <a:extLst>
              <a:ext uri="{FF2B5EF4-FFF2-40B4-BE49-F238E27FC236}">
                <a16:creationId xmlns:a16="http://schemas.microsoft.com/office/drawing/2014/main" id="{457308F9-88C5-5546-8987-A76F85A790DE}"/>
              </a:ext>
            </a:extLst>
          </p:cNvPr>
          <p:cNvSpPr>
            <a:spLocks noGrp="1"/>
          </p:cNvSpPr>
          <p:nvPr>
            <p:ph idx="1"/>
          </p:nvPr>
        </p:nvSpPr>
        <p:spPr/>
        <p:txBody>
          <a:bodyPr/>
          <a:lstStyle/>
          <a:p>
            <a:r>
              <a:rPr lang="en-US" dirty="0"/>
              <a:t>Padlet</a:t>
            </a:r>
          </a:p>
          <a:p>
            <a:pPr lvl="1"/>
            <a:r>
              <a:rPr lang="en-US" dirty="0"/>
              <a:t>Add team name</a:t>
            </a:r>
          </a:p>
          <a:p>
            <a:pPr lvl="1"/>
            <a:r>
              <a:rPr lang="en-US" dirty="0"/>
              <a:t>Share learning statement(s)</a:t>
            </a:r>
          </a:p>
          <a:p>
            <a:pPr lvl="1"/>
            <a:r>
              <a:rPr lang="en-US" dirty="0"/>
              <a:t>Add one piece of evidence</a:t>
            </a:r>
          </a:p>
          <a:p>
            <a:pPr lvl="2"/>
            <a:r>
              <a:rPr lang="en-US" dirty="0"/>
              <a:t>Image, photo, reflection, website, audio recording, video, etc.</a:t>
            </a:r>
          </a:p>
          <a:p>
            <a:pPr lvl="2"/>
            <a:r>
              <a:rPr lang="en-US" dirty="0"/>
              <a:t>Padlet is private to our group</a:t>
            </a:r>
          </a:p>
        </p:txBody>
      </p:sp>
      <p:sp>
        <p:nvSpPr>
          <p:cNvPr id="4" name="TextBox 3">
            <a:extLst>
              <a:ext uri="{FF2B5EF4-FFF2-40B4-BE49-F238E27FC236}">
                <a16:creationId xmlns:a16="http://schemas.microsoft.com/office/drawing/2014/main" id="{9001E81B-EBCC-A44A-9234-60476398CA2D}"/>
              </a:ext>
            </a:extLst>
          </p:cNvPr>
          <p:cNvSpPr txBox="1"/>
          <p:nvPr/>
        </p:nvSpPr>
        <p:spPr>
          <a:xfrm>
            <a:off x="0" y="6488668"/>
            <a:ext cx="1999586" cy="369332"/>
          </a:xfrm>
          <a:prstGeom prst="rect">
            <a:avLst/>
          </a:prstGeom>
          <a:noFill/>
        </p:spPr>
        <p:txBody>
          <a:bodyPr wrap="none" rtlCol="0">
            <a:spAutoFit/>
          </a:bodyPr>
          <a:lstStyle/>
          <a:p>
            <a:r>
              <a:rPr lang="en-US" dirty="0"/>
              <a:t>Shelley Moore, 2021</a:t>
            </a:r>
          </a:p>
        </p:txBody>
      </p:sp>
    </p:spTree>
    <p:extLst>
      <p:ext uri="{BB962C8B-B14F-4D97-AF65-F5344CB8AC3E}">
        <p14:creationId xmlns:p14="http://schemas.microsoft.com/office/powerpoint/2010/main" val="42942131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EFACD-CD7E-554F-AB6E-C8B68FFC0BFC}"/>
              </a:ext>
            </a:extLst>
          </p:cNvPr>
          <p:cNvSpPr>
            <a:spLocks noGrp="1"/>
          </p:cNvSpPr>
          <p:nvPr>
            <p:ph type="title"/>
          </p:nvPr>
        </p:nvSpPr>
        <p:spPr>
          <a:xfrm>
            <a:off x="697831" y="0"/>
            <a:ext cx="11766884" cy="1325563"/>
          </a:xfrm>
        </p:spPr>
        <p:txBody>
          <a:bodyPr>
            <a:noAutofit/>
          </a:bodyPr>
          <a:lstStyle/>
          <a:p>
            <a:r>
              <a:rPr lang="en-US" sz="3600" dirty="0">
                <a:hlinkClick r:id="rId2"/>
              </a:rPr>
              <a:t>https://padlet.com/fivemooreminutes/abn6w77y0fethhqp</a:t>
            </a:r>
            <a:br>
              <a:rPr lang="en-US" sz="3600" dirty="0"/>
            </a:br>
            <a:endParaRPr lang="en-US" sz="3600" dirty="0"/>
          </a:p>
        </p:txBody>
      </p:sp>
      <p:pic>
        <p:nvPicPr>
          <p:cNvPr id="5" name="Picture 4" descr="Text&#10;&#10;Description automatically generated with low confidence">
            <a:extLst>
              <a:ext uri="{FF2B5EF4-FFF2-40B4-BE49-F238E27FC236}">
                <a16:creationId xmlns:a16="http://schemas.microsoft.com/office/drawing/2014/main" id="{D3513FFC-E79F-5942-B83A-800D881DE530}"/>
              </a:ext>
            </a:extLst>
          </p:cNvPr>
          <p:cNvPicPr>
            <a:picLocks noChangeAspect="1"/>
          </p:cNvPicPr>
          <p:nvPr/>
        </p:nvPicPr>
        <p:blipFill>
          <a:blip r:embed="rId3"/>
          <a:stretch>
            <a:fillRect/>
          </a:stretch>
        </p:blipFill>
        <p:spPr>
          <a:xfrm>
            <a:off x="1838705" y="907591"/>
            <a:ext cx="8514590" cy="5532066"/>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8CE15A4A-5EB3-D243-A7A5-97429E403446}"/>
              </a:ext>
            </a:extLst>
          </p:cNvPr>
          <p:cNvPicPr>
            <a:picLocks noChangeAspect="1"/>
          </p:cNvPicPr>
          <p:nvPr/>
        </p:nvPicPr>
        <p:blipFill>
          <a:blip r:embed="rId4"/>
          <a:stretch>
            <a:fillRect/>
          </a:stretch>
        </p:blipFill>
        <p:spPr>
          <a:xfrm>
            <a:off x="1838705" y="2082105"/>
            <a:ext cx="8424022" cy="3693053"/>
          </a:xfrm>
          <a:prstGeom prst="rect">
            <a:avLst/>
          </a:prstGeom>
        </p:spPr>
      </p:pic>
      <p:sp>
        <p:nvSpPr>
          <p:cNvPr id="7" name="TextBox 6">
            <a:extLst>
              <a:ext uri="{FF2B5EF4-FFF2-40B4-BE49-F238E27FC236}">
                <a16:creationId xmlns:a16="http://schemas.microsoft.com/office/drawing/2014/main" id="{7DB59BA0-4217-6C41-B690-CB66C8461E32}"/>
              </a:ext>
            </a:extLst>
          </p:cNvPr>
          <p:cNvSpPr txBox="1"/>
          <p:nvPr/>
        </p:nvSpPr>
        <p:spPr>
          <a:xfrm>
            <a:off x="0" y="6488668"/>
            <a:ext cx="1999586" cy="369332"/>
          </a:xfrm>
          <a:prstGeom prst="rect">
            <a:avLst/>
          </a:prstGeom>
          <a:noFill/>
        </p:spPr>
        <p:txBody>
          <a:bodyPr wrap="none" rtlCol="0">
            <a:spAutoFit/>
          </a:bodyPr>
          <a:lstStyle/>
          <a:p>
            <a:r>
              <a:rPr lang="en-US" dirty="0"/>
              <a:t>Shelley Moore, 2021</a:t>
            </a:r>
          </a:p>
        </p:txBody>
      </p:sp>
    </p:spTree>
    <p:extLst>
      <p:ext uri="{BB962C8B-B14F-4D97-AF65-F5344CB8AC3E}">
        <p14:creationId xmlns:p14="http://schemas.microsoft.com/office/powerpoint/2010/main" val="10121147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3F52D06-AE69-6846-949F-2996B98D63BB}"/>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1417603-A06D-7646-A3C1-96ADE208317E}"/>
              </a:ext>
            </a:extLst>
          </p:cNvPr>
          <p:cNvSpPr txBox="1"/>
          <p:nvPr/>
        </p:nvSpPr>
        <p:spPr>
          <a:xfrm>
            <a:off x="3023303" y="894308"/>
            <a:ext cx="9168697" cy="5016758"/>
          </a:xfrm>
          <a:prstGeom prst="rect">
            <a:avLst/>
          </a:prstGeom>
          <a:noFill/>
        </p:spPr>
        <p:txBody>
          <a:bodyPr wrap="square" rtlCol="0">
            <a:spAutoFit/>
          </a:bodyPr>
          <a:lstStyle/>
          <a:p>
            <a:r>
              <a:rPr lang="en-US" sz="4000" dirty="0"/>
              <a:t>Our plan for today</a:t>
            </a:r>
          </a:p>
          <a:p>
            <a:pPr marL="857250" indent="-857250">
              <a:buFont typeface="Arial" panose="020B0604020202020204" pitchFamily="34" charset="0"/>
              <a:buChar char="•"/>
            </a:pPr>
            <a:r>
              <a:rPr lang="en-US" sz="4000" dirty="0"/>
              <a:t>Sharing Out</a:t>
            </a:r>
          </a:p>
          <a:p>
            <a:pPr marL="857250" indent="-857250">
              <a:buFont typeface="Arial" panose="020B0604020202020204" pitchFamily="34" charset="0"/>
              <a:buChar char="•"/>
            </a:pPr>
            <a:r>
              <a:rPr lang="en-US" sz="4000" dirty="0"/>
              <a:t>Participation Protocols</a:t>
            </a:r>
          </a:p>
          <a:p>
            <a:pPr marL="857250" indent="-857250">
              <a:buFont typeface="Arial" panose="020B0604020202020204" pitchFamily="34" charset="0"/>
              <a:buChar char="•"/>
            </a:pPr>
            <a:r>
              <a:rPr lang="en-US" sz="4000" dirty="0"/>
              <a:t>Quick Review</a:t>
            </a:r>
          </a:p>
          <a:p>
            <a:pPr marL="857250" indent="-857250">
              <a:buFont typeface="Arial" panose="020B0604020202020204" pitchFamily="34" charset="0"/>
              <a:buChar char="•"/>
            </a:pPr>
            <a:r>
              <a:rPr lang="en-US" sz="4000" dirty="0"/>
              <a:t>P #2: The Importance of Place</a:t>
            </a:r>
          </a:p>
          <a:p>
            <a:pPr marL="857250" indent="-857250">
              <a:buFont typeface="Arial" panose="020B0604020202020204" pitchFamily="34" charset="0"/>
              <a:buChar char="•"/>
            </a:pPr>
            <a:r>
              <a:rPr lang="en-US" sz="4000" dirty="0">
                <a:solidFill>
                  <a:srgbClr val="FF0000"/>
                </a:solidFill>
              </a:rPr>
              <a:t>Next Steps &amp; Action Plans</a:t>
            </a:r>
          </a:p>
          <a:p>
            <a:pPr marL="857250" indent="-857250">
              <a:buFont typeface="Arial" panose="020B0604020202020204" pitchFamily="34" charset="0"/>
              <a:buChar char="•"/>
            </a:pPr>
            <a:r>
              <a:rPr lang="en-US" sz="4000" dirty="0"/>
              <a:t>Resources</a:t>
            </a:r>
          </a:p>
          <a:p>
            <a:endParaRPr lang="en-US" sz="4000" dirty="0"/>
          </a:p>
        </p:txBody>
      </p:sp>
    </p:spTree>
    <p:extLst>
      <p:ext uri="{BB962C8B-B14F-4D97-AF65-F5344CB8AC3E}">
        <p14:creationId xmlns:p14="http://schemas.microsoft.com/office/powerpoint/2010/main" val="20205749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B45BAC-7682-E147-8372-29F6F9D46F4F}"/>
              </a:ext>
            </a:extLst>
          </p:cNvPr>
          <p:cNvSpPr>
            <a:spLocks noGrp="1"/>
          </p:cNvSpPr>
          <p:nvPr>
            <p:ph type="title"/>
          </p:nvPr>
        </p:nvSpPr>
        <p:spPr>
          <a:xfrm>
            <a:off x="1743978" y="179598"/>
            <a:ext cx="8704045" cy="589029"/>
          </a:xfrm>
        </p:spPr>
        <p:txBody>
          <a:bodyPr>
            <a:normAutofit/>
          </a:bodyPr>
          <a:lstStyle/>
          <a:p>
            <a:pPr algn="ctr"/>
            <a:r>
              <a:rPr lang="en-US" sz="3600" b="1" dirty="0"/>
              <a:t>Place Based Planning the ICBIEP</a:t>
            </a:r>
          </a:p>
        </p:txBody>
      </p:sp>
      <p:graphicFrame>
        <p:nvGraphicFramePr>
          <p:cNvPr id="2" name="Diagram 1">
            <a:extLst>
              <a:ext uri="{FF2B5EF4-FFF2-40B4-BE49-F238E27FC236}">
                <a16:creationId xmlns:a16="http://schemas.microsoft.com/office/drawing/2014/main" id="{9370F8C5-C723-8040-A5E5-0861092A782D}"/>
              </a:ext>
            </a:extLst>
          </p:cNvPr>
          <p:cNvGraphicFramePr/>
          <p:nvPr/>
        </p:nvGraphicFramePr>
        <p:xfrm>
          <a:off x="2657061" y="997227"/>
          <a:ext cx="6877878" cy="4412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4">
            <a:extLst>
              <a:ext uri="{FF2B5EF4-FFF2-40B4-BE49-F238E27FC236}">
                <a16:creationId xmlns:a16="http://schemas.microsoft.com/office/drawing/2014/main" id="{3225F1B5-167C-3046-92A6-FF73B32DCC5D}"/>
              </a:ext>
            </a:extLst>
          </p:cNvPr>
          <p:cNvSpPr txBox="1">
            <a:spLocks/>
          </p:cNvSpPr>
          <p:nvPr/>
        </p:nvSpPr>
        <p:spPr>
          <a:xfrm>
            <a:off x="1743978" y="5608434"/>
            <a:ext cx="8704045" cy="85407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b="1" dirty="0"/>
              <a:t>How do we increase the </a:t>
            </a:r>
            <a:r>
              <a:rPr lang="en-US" sz="2800" b="1" dirty="0">
                <a:solidFill>
                  <a:schemeClr val="accent1"/>
                </a:solidFill>
              </a:rPr>
              <a:t>places</a:t>
            </a:r>
            <a:r>
              <a:rPr lang="en-US" sz="2800" b="1" dirty="0"/>
              <a:t> where a student feels belonging?</a:t>
            </a:r>
          </a:p>
        </p:txBody>
      </p:sp>
      <p:sp>
        <p:nvSpPr>
          <p:cNvPr id="6" name="TextBox 5">
            <a:extLst>
              <a:ext uri="{FF2B5EF4-FFF2-40B4-BE49-F238E27FC236}">
                <a16:creationId xmlns:a16="http://schemas.microsoft.com/office/drawing/2014/main" id="{BF4C1802-BFDA-6A4C-B79C-77A77C7E4248}"/>
              </a:ext>
            </a:extLst>
          </p:cNvPr>
          <p:cNvSpPr txBox="1"/>
          <p:nvPr/>
        </p:nvSpPr>
        <p:spPr>
          <a:xfrm>
            <a:off x="1524000" y="6587857"/>
            <a:ext cx="9143998" cy="307777"/>
          </a:xfrm>
          <a:prstGeom prst="rect">
            <a:avLst/>
          </a:prstGeom>
          <a:noFill/>
        </p:spPr>
        <p:txBody>
          <a:bodyPr wrap="square" rtlCol="0">
            <a:spAutoFit/>
          </a:bodyPr>
          <a:lstStyle/>
          <a:p>
            <a:r>
              <a:rPr lang="en-US" sz="1400" dirty="0"/>
              <a:t>I &amp; CBIEPs Session 2											 		  Shelley Moore, 2020</a:t>
            </a:r>
          </a:p>
        </p:txBody>
      </p:sp>
    </p:spTree>
    <p:extLst>
      <p:ext uri="{BB962C8B-B14F-4D97-AF65-F5344CB8AC3E}">
        <p14:creationId xmlns:p14="http://schemas.microsoft.com/office/powerpoint/2010/main" val="10398215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8A30A-E45B-904C-AE06-4F20008B4B5D}"/>
              </a:ext>
            </a:extLst>
          </p:cNvPr>
          <p:cNvSpPr>
            <a:spLocks noGrp="1"/>
          </p:cNvSpPr>
          <p:nvPr>
            <p:ph type="title"/>
          </p:nvPr>
        </p:nvSpPr>
        <p:spPr/>
        <p:txBody>
          <a:bodyPr>
            <a:normAutofit/>
          </a:bodyPr>
          <a:lstStyle/>
          <a:p>
            <a:r>
              <a:rPr lang="en-US" sz="4800" b="1" dirty="0">
                <a:solidFill>
                  <a:schemeClr val="accent1"/>
                </a:solidFill>
              </a:rPr>
              <a:t>Strategy: Place Alignment Planner</a:t>
            </a:r>
          </a:p>
        </p:txBody>
      </p:sp>
      <p:sp>
        <p:nvSpPr>
          <p:cNvPr id="3" name="Content Placeholder 2">
            <a:extLst>
              <a:ext uri="{FF2B5EF4-FFF2-40B4-BE49-F238E27FC236}">
                <a16:creationId xmlns:a16="http://schemas.microsoft.com/office/drawing/2014/main" id="{A4F4F25E-A601-9748-A401-B76509F0E62F}"/>
              </a:ext>
            </a:extLst>
          </p:cNvPr>
          <p:cNvSpPr>
            <a:spLocks noGrp="1"/>
          </p:cNvSpPr>
          <p:nvPr>
            <p:ph idx="1"/>
          </p:nvPr>
        </p:nvSpPr>
        <p:spPr/>
        <p:txBody>
          <a:bodyPr>
            <a:normAutofit lnSpcReduction="10000"/>
          </a:bodyPr>
          <a:lstStyle/>
          <a:p>
            <a:r>
              <a:rPr lang="en-US" sz="3600" dirty="0"/>
              <a:t>For students who are </a:t>
            </a:r>
            <a:r>
              <a:rPr lang="en-US" sz="3600" dirty="0">
                <a:solidFill>
                  <a:schemeClr val="accent1"/>
                </a:solidFill>
              </a:rPr>
              <a:t>not included </a:t>
            </a:r>
            <a:r>
              <a:rPr lang="en-US" sz="3600" dirty="0"/>
              <a:t>in any places</a:t>
            </a:r>
          </a:p>
          <a:p>
            <a:r>
              <a:rPr lang="en-US" sz="3600" dirty="0"/>
              <a:t>For students who are </a:t>
            </a:r>
            <a:r>
              <a:rPr lang="en-US" sz="3600" dirty="0">
                <a:solidFill>
                  <a:schemeClr val="accent1"/>
                </a:solidFill>
              </a:rPr>
              <a:t>partially included </a:t>
            </a:r>
            <a:r>
              <a:rPr lang="en-US" sz="3600" dirty="0"/>
              <a:t>in some places</a:t>
            </a:r>
          </a:p>
          <a:p>
            <a:r>
              <a:rPr lang="en-US" sz="3600" dirty="0"/>
              <a:t>For students who are </a:t>
            </a:r>
            <a:r>
              <a:rPr lang="en-US" sz="3600" dirty="0">
                <a:solidFill>
                  <a:schemeClr val="accent1"/>
                </a:solidFill>
              </a:rPr>
              <a:t>existing</a:t>
            </a:r>
            <a:r>
              <a:rPr lang="en-US" sz="3600" dirty="0"/>
              <a:t>, but not belonging in an inclusive place (AND have some </a:t>
            </a:r>
            <a:r>
              <a:rPr lang="en-US" sz="3600" dirty="0">
                <a:solidFill>
                  <a:schemeClr val="accent1"/>
                </a:solidFill>
              </a:rPr>
              <a:t>challenging behaviour</a:t>
            </a:r>
            <a:r>
              <a:rPr lang="en-US" sz="3600" dirty="0"/>
              <a:t>)</a:t>
            </a:r>
          </a:p>
          <a:p>
            <a:r>
              <a:rPr lang="en-US" sz="3600" dirty="0">
                <a:solidFill>
                  <a:schemeClr val="accent1"/>
                </a:solidFill>
              </a:rPr>
              <a:t>NOT</a:t>
            </a:r>
            <a:r>
              <a:rPr lang="en-US" sz="3600" dirty="0"/>
              <a:t> for students who are already included</a:t>
            </a:r>
          </a:p>
          <a:p>
            <a:r>
              <a:rPr lang="en-US" sz="3600" dirty="0">
                <a:solidFill>
                  <a:schemeClr val="accent1"/>
                </a:solidFill>
              </a:rPr>
              <a:t>NOT</a:t>
            </a:r>
            <a:r>
              <a:rPr lang="en-US" sz="3600" dirty="0"/>
              <a:t> for students who are not having challenging behaviour</a:t>
            </a:r>
          </a:p>
        </p:txBody>
      </p:sp>
      <p:sp>
        <p:nvSpPr>
          <p:cNvPr id="4" name="TextBox 3">
            <a:extLst>
              <a:ext uri="{FF2B5EF4-FFF2-40B4-BE49-F238E27FC236}">
                <a16:creationId xmlns:a16="http://schemas.microsoft.com/office/drawing/2014/main" id="{AFD1AE6B-A6C5-DC45-9EED-AC00F0FADAE1}"/>
              </a:ext>
            </a:extLst>
          </p:cNvPr>
          <p:cNvSpPr txBox="1"/>
          <p:nvPr/>
        </p:nvSpPr>
        <p:spPr>
          <a:xfrm>
            <a:off x="1524000" y="6587857"/>
            <a:ext cx="9143998" cy="307777"/>
          </a:xfrm>
          <a:prstGeom prst="rect">
            <a:avLst/>
          </a:prstGeom>
          <a:noFill/>
        </p:spPr>
        <p:txBody>
          <a:bodyPr wrap="square" rtlCol="0">
            <a:spAutoFit/>
          </a:bodyPr>
          <a:lstStyle/>
          <a:p>
            <a:r>
              <a:rPr lang="en-US" sz="1400" dirty="0"/>
              <a:t>I &amp; CBIEPs Session 2											 		  Shelley Moore, 2020</a:t>
            </a:r>
          </a:p>
        </p:txBody>
      </p:sp>
    </p:spTree>
    <p:extLst>
      <p:ext uri="{BB962C8B-B14F-4D97-AF65-F5344CB8AC3E}">
        <p14:creationId xmlns:p14="http://schemas.microsoft.com/office/powerpoint/2010/main" val="23680250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F415B2DB-CB1F-C743-B21E-33D2DFE57543}"/>
              </a:ext>
            </a:extLst>
          </p:cNvPr>
          <p:cNvPicPr>
            <a:picLocks noChangeAspect="1"/>
          </p:cNvPicPr>
          <p:nvPr/>
        </p:nvPicPr>
        <p:blipFill>
          <a:blip r:embed="rId2"/>
          <a:stretch>
            <a:fillRect/>
          </a:stretch>
        </p:blipFill>
        <p:spPr>
          <a:xfrm>
            <a:off x="1524000" y="68088"/>
            <a:ext cx="9144000" cy="6721825"/>
          </a:xfrm>
          <a:prstGeom prst="rect">
            <a:avLst/>
          </a:prstGeom>
        </p:spPr>
      </p:pic>
      <p:pic>
        <p:nvPicPr>
          <p:cNvPr id="7" name="Picture 6" descr="Table&#10;&#10;Description automatically generated">
            <a:extLst>
              <a:ext uri="{FF2B5EF4-FFF2-40B4-BE49-F238E27FC236}">
                <a16:creationId xmlns:a16="http://schemas.microsoft.com/office/drawing/2014/main" id="{11C66860-2CF8-454C-B170-DCFB3CB8B274}"/>
              </a:ext>
            </a:extLst>
          </p:cNvPr>
          <p:cNvPicPr>
            <a:picLocks noChangeAspect="1"/>
          </p:cNvPicPr>
          <p:nvPr/>
        </p:nvPicPr>
        <p:blipFill>
          <a:blip r:embed="rId3"/>
          <a:stretch>
            <a:fillRect/>
          </a:stretch>
        </p:blipFill>
        <p:spPr>
          <a:xfrm>
            <a:off x="1524000" y="4097"/>
            <a:ext cx="9144000" cy="6849806"/>
          </a:xfrm>
          <a:prstGeom prst="rect">
            <a:avLst/>
          </a:prstGeom>
        </p:spPr>
      </p:pic>
      <p:sp>
        <p:nvSpPr>
          <p:cNvPr id="2" name="Rectangle 1">
            <a:extLst>
              <a:ext uri="{FF2B5EF4-FFF2-40B4-BE49-F238E27FC236}">
                <a16:creationId xmlns:a16="http://schemas.microsoft.com/office/drawing/2014/main" id="{ABF3C640-A6DD-884D-96CB-20E8CE08AE72}"/>
              </a:ext>
            </a:extLst>
          </p:cNvPr>
          <p:cNvSpPr/>
          <p:nvPr/>
        </p:nvSpPr>
        <p:spPr>
          <a:xfrm>
            <a:off x="3285894" y="200723"/>
            <a:ext cx="802887" cy="21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49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F0898AD6-F8BE-304A-B6BD-5AED35C2BE34}"/>
              </a:ext>
            </a:extLst>
          </p:cNvPr>
          <p:cNvPicPr>
            <a:picLocks noChangeAspect="1"/>
          </p:cNvPicPr>
          <p:nvPr/>
        </p:nvPicPr>
        <p:blipFill>
          <a:blip r:embed="rId2"/>
          <a:stretch>
            <a:fillRect/>
          </a:stretch>
        </p:blipFill>
        <p:spPr>
          <a:xfrm>
            <a:off x="1524000" y="115799"/>
            <a:ext cx="9144000" cy="6626403"/>
          </a:xfrm>
          <a:prstGeom prst="rect">
            <a:avLst/>
          </a:prstGeom>
        </p:spPr>
      </p:pic>
    </p:spTree>
    <p:extLst>
      <p:ext uri="{BB962C8B-B14F-4D97-AF65-F5344CB8AC3E}">
        <p14:creationId xmlns:p14="http://schemas.microsoft.com/office/powerpoint/2010/main" val="13405579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F415B2DB-CB1F-C743-B21E-33D2DFE57543}"/>
              </a:ext>
            </a:extLst>
          </p:cNvPr>
          <p:cNvPicPr>
            <a:picLocks noChangeAspect="1"/>
          </p:cNvPicPr>
          <p:nvPr/>
        </p:nvPicPr>
        <p:blipFill>
          <a:blip r:embed="rId2"/>
          <a:stretch>
            <a:fillRect/>
          </a:stretch>
        </p:blipFill>
        <p:spPr>
          <a:xfrm>
            <a:off x="1524000" y="68088"/>
            <a:ext cx="9144000" cy="6721825"/>
          </a:xfrm>
          <a:prstGeom prst="rect">
            <a:avLst/>
          </a:prstGeom>
        </p:spPr>
      </p:pic>
    </p:spTree>
    <p:extLst>
      <p:ext uri="{BB962C8B-B14F-4D97-AF65-F5344CB8AC3E}">
        <p14:creationId xmlns:p14="http://schemas.microsoft.com/office/powerpoint/2010/main" val="24183540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029E7-F7B2-564B-8E2C-21073EDD7F55}"/>
              </a:ext>
            </a:extLst>
          </p:cNvPr>
          <p:cNvSpPr>
            <a:spLocks noGrp="1"/>
          </p:cNvSpPr>
          <p:nvPr>
            <p:ph type="title"/>
          </p:nvPr>
        </p:nvSpPr>
        <p:spPr>
          <a:xfrm>
            <a:off x="1207008" y="131649"/>
            <a:ext cx="10515600" cy="811717"/>
          </a:xfrm>
        </p:spPr>
        <p:txBody>
          <a:bodyPr/>
          <a:lstStyle/>
          <a:p>
            <a:r>
              <a:rPr lang="en-US" b="1" dirty="0"/>
              <a:t>Taking Action: Some Ideas!</a:t>
            </a:r>
          </a:p>
        </p:txBody>
      </p:sp>
      <p:sp>
        <p:nvSpPr>
          <p:cNvPr id="3" name="Content Placeholder 2">
            <a:extLst>
              <a:ext uri="{FF2B5EF4-FFF2-40B4-BE49-F238E27FC236}">
                <a16:creationId xmlns:a16="http://schemas.microsoft.com/office/drawing/2014/main" id="{DDA5AFE1-302F-9B43-9E7A-4A42D5AB38BB}"/>
              </a:ext>
            </a:extLst>
          </p:cNvPr>
          <p:cNvSpPr>
            <a:spLocks noGrp="1"/>
          </p:cNvSpPr>
          <p:nvPr>
            <p:ph idx="1"/>
          </p:nvPr>
        </p:nvSpPr>
        <p:spPr>
          <a:xfrm>
            <a:off x="999793" y="943366"/>
            <a:ext cx="9782175" cy="5612324"/>
          </a:xfrm>
        </p:spPr>
        <p:txBody>
          <a:bodyPr>
            <a:normAutofit fontScale="92500" lnSpcReduction="10000"/>
          </a:bodyPr>
          <a:lstStyle/>
          <a:p>
            <a:r>
              <a:rPr lang="en-US" dirty="0"/>
              <a:t>Your team:</a:t>
            </a:r>
          </a:p>
          <a:p>
            <a:pPr lvl="1"/>
            <a:r>
              <a:rPr lang="en-US" dirty="0"/>
              <a:t>watch the 5MM video (March 1!) and have a conversation with your team about your reflections</a:t>
            </a:r>
          </a:p>
          <a:p>
            <a:pPr lvl="1"/>
            <a:endParaRPr lang="en-US" dirty="0"/>
          </a:p>
          <a:p>
            <a:pPr lvl="1"/>
            <a:r>
              <a:rPr lang="en-US" dirty="0"/>
              <a:t>choose an article or a video from the resource list. As a team eat lunch together one day and have a discussion about what you are learning</a:t>
            </a:r>
          </a:p>
          <a:p>
            <a:pPr lvl="1"/>
            <a:endParaRPr lang="en-US" dirty="0"/>
          </a:p>
          <a:p>
            <a:pPr lvl="1"/>
            <a:r>
              <a:rPr lang="en-US" dirty="0"/>
              <a:t>construct a place-based strategy with a school team (i.e. Place Alignment planner</a:t>
            </a:r>
          </a:p>
          <a:p>
            <a:pPr lvl="1"/>
            <a:endParaRPr lang="en-US" dirty="0"/>
          </a:p>
          <a:p>
            <a:pPr lvl="1"/>
            <a:r>
              <a:rPr lang="en-US" dirty="0"/>
              <a:t>share a resource with someone not on your team, connected to what you are learning</a:t>
            </a:r>
          </a:p>
          <a:p>
            <a:pPr marL="457200" lvl="1" indent="0">
              <a:buNone/>
            </a:pPr>
            <a:endParaRPr lang="en-US" dirty="0"/>
          </a:p>
          <a:p>
            <a:pPr lvl="1"/>
            <a:r>
              <a:rPr lang="en-US" dirty="0"/>
              <a:t>to share a summary of what your team learned with your staff at a staff meeting or a professional development session</a:t>
            </a:r>
          </a:p>
          <a:p>
            <a:pPr lvl="1"/>
            <a:endParaRPr lang="en-US" dirty="0"/>
          </a:p>
          <a:p>
            <a:pPr lvl="1"/>
            <a:r>
              <a:rPr lang="en-US" b="1" dirty="0">
                <a:solidFill>
                  <a:srgbClr val="FF0000"/>
                </a:solidFill>
              </a:rPr>
              <a:t>Have another idea? </a:t>
            </a:r>
            <a:r>
              <a:rPr lang="en-US" dirty="0"/>
              <a:t>Let me know in your google form</a:t>
            </a:r>
          </a:p>
          <a:p>
            <a:pPr lvl="1"/>
            <a:endParaRPr lang="en-US" dirty="0"/>
          </a:p>
          <a:p>
            <a:pPr lvl="1"/>
            <a:endParaRPr lang="en-US" dirty="0"/>
          </a:p>
        </p:txBody>
      </p:sp>
      <p:sp>
        <p:nvSpPr>
          <p:cNvPr id="8" name="Rectangle 7">
            <a:extLst>
              <a:ext uri="{FF2B5EF4-FFF2-40B4-BE49-F238E27FC236}">
                <a16:creationId xmlns:a16="http://schemas.microsoft.com/office/drawing/2014/main" id="{58D06073-0D04-0944-802A-A5821551F66F}"/>
              </a:ext>
            </a:extLst>
          </p:cNvPr>
          <p:cNvSpPr/>
          <p:nvPr/>
        </p:nvSpPr>
        <p:spPr>
          <a:xfrm>
            <a:off x="0" y="2506662"/>
            <a:ext cx="1018761" cy="3682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B9FE1AF-8366-7F48-AD71-40EB0B5F2A0F}"/>
              </a:ext>
            </a:extLst>
          </p:cNvPr>
          <p:cNvSpPr txBox="1"/>
          <p:nvPr/>
        </p:nvSpPr>
        <p:spPr>
          <a:xfrm>
            <a:off x="0" y="6488668"/>
            <a:ext cx="1999586" cy="369332"/>
          </a:xfrm>
          <a:prstGeom prst="rect">
            <a:avLst/>
          </a:prstGeom>
          <a:noFill/>
        </p:spPr>
        <p:txBody>
          <a:bodyPr wrap="none" rtlCol="0">
            <a:spAutoFit/>
          </a:bodyPr>
          <a:lstStyle/>
          <a:p>
            <a:r>
              <a:rPr lang="en-US" dirty="0"/>
              <a:t>Shelley Moore, 2021</a:t>
            </a:r>
          </a:p>
        </p:txBody>
      </p:sp>
    </p:spTree>
    <p:extLst>
      <p:ext uri="{BB962C8B-B14F-4D97-AF65-F5344CB8AC3E}">
        <p14:creationId xmlns:p14="http://schemas.microsoft.com/office/powerpoint/2010/main" val="3289555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F3533947-0470-4447-8F86-74183471C66B}"/>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13196F8A-62F8-EF4E-807A-1468984DD3AD}"/>
              </a:ext>
            </a:extLst>
          </p:cNvPr>
          <p:cNvSpPr>
            <a:spLocks noGrp="1"/>
          </p:cNvSpPr>
          <p:nvPr>
            <p:ph type="title"/>
          </p:nvPr>
        </p:nvSpPr>
        <p:spPr>
          <a:xfrm>
            <a:off x="361122" y="1181099"/>
            <a:ext cx="10515600" cy="1325563"/>
          </a:xfrm>
        </p:spPr>
        <p:txBody>
          <a:bodyPr>
            <a:normAutofit/>
          </a:bodyPr>
          <a:lstStyle/>
          <a:p>
            <a:r>
              <a:rPr lang="en-US" sz="4800" b="1" dirty="0"/>
              <a:t>Break Out Groups – Popcorn</a:t>
            </a:r>
          </a:p>
        </p:txBody>
      </p:sp>
      <p:sp>
        <p:nvSpPr>
          <p:cNvPr id="8" name="Content Placeholder 2">
            <a:extLst>
              <a:ext uri="{FF2B5EF4-FFF2-40B4-BE49-F238E27FC236}">
                <a16:creationId xmlns:a16="http://schemas.microsoft.com/office/drawing/2014/main" id="{C828DCF8-14F8-234F-B001-6D6835CFECC4}"/>
              </a:ext>
            </a:extLst>
          </p:cNvPr>
          <p:cNvSpPr txBox="1">
            <a:spLocks/>
          </p:cNvSpPr>
          <p:nvPr/>
        </p:nvSpPr>
        <p:spPr>
          <a:xfrm>
            <a:off x="838199" y="2703925"/>
            <a:ext cx="7868479" cy="10103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889000">
              <a:spcBef>
                <a:spcPct val="0"/>
              </a:spcBef>
              <a:spcAft>
                <a:spcPct val="35000"/>
              </a:spcAft>
              <a:buNone/>
            </a:pPr>
            <a:r>
              <a:rPr lang="en-US" dirty="0"/>
              <a:t>In break out groups, everyone is a kernel</a:t>
            </a:r>
          </a:p>
        </p:txBody>
      </p:sp>
      <p:sp>
        <p:nvSpPr>
          <p:cNvPr id="10" name="Content Placeholder 2">
            <a:extLst>
              <a:ext uri="{FF2B5EF4-FFF2-40B4-BE49-F238E27FC236}">
                <a16:creationId xmlns:a16="http://schemas.microsoft.com/office/drawing/2014/main" id="{94AFA1AA-729B-194A-91EF-209ED4E6C88A}"/>
              </a:ext>
            </a:extLst>
          </p:cNvPr>
          <p:cNvSpPr txBox="1">
            <a:spLocks/>
          </p:cNvSpPr>
          <p:nvPr/>
        </p:nvSpPr>
        <p:spPr>
          <a:xfrm>
            <a:off x="738807" y="3676646"/>
            <a:ext cx="11545958" cy="10103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89000">
              <a:spcBef>
                <a:spcPct val="0"/>
              </a:spcBef>
              <a:spcAft>
                <a:spcPct val="35000"/>
              </a:spcAft>
              <a:buNone/>
            </a:pPr>
            <a:r>
              <a:rPr lang="en-US" dirty="0"/>
              <a:t>You will have 3 minutes to pop – Everyone needs to pop!</a:t>
            </a:r>
          </a:p>
          <a:p>
            <a:pPr marL="0" lvl="0" indent="0" defTabSz="889000">
              <a:spcBef>
                <a:spcPct val="0"/>
              </a:spcBef>
              <a:spcAft>
                <a:spcPct val="35000"/>
              </a:spcAft>
              <a:buNone/>
            </a:pPr>
            <a:endParaRPr lang="en-US" dirty="0"/>
          </a:p>
          <a:p>
            <a:pPr marL="0" indent="0">
              <a:buNone/>
            </a:pPr>
            <a:endParaRPr lang="en-US" dirty="0"/>
          </a:p>
        </p:txBody>
      </p:sp>
      <p:sp>
        <p:nvSpPr>
          <p:cNvPr id="11" name="Content Placeholder 2">
            <a:extLst>
              <a:ext uri="{FF2B5EF4-FFF2-40B4-BE49-F238E27FC236}">
                <a16:creationId xmlns:a16="http://schemas.microsoft.com/office/drawing/2014/main" id="{1BCF462C-07C3-7844-A5DC-6707965DD9BC}"/>
              </a:ext>
            </a:extLst>
          </p:cNvPr>
          <p:cNvSpPr txBox="1">
            <a:spLocks/>
          </p:cNvSpPr>
          <p:nvPr/>
        </p:nvSpPr>
        <p:spPr>
          <a:xfrm>
            <a:off x="841512" y="4577983"/>
            <a:ext cx="9521688" cy="10103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889000">
              <a:spcBef>
                <a:spcPct val="0"/>
              </a:spcBef>
              <a:spcAft>
                <a:spcPct val="35000"/>
              </a:spcAft>
              <a:buNone/>
            </a:pPr>
            <a:r>
              <a:rPr lang="en-US" dirty="0"/>
              <a:t>You pop by sharing a thought or a response, or asking a question to the group</a:t>
            </a:r>
          </a:p>
          <a:p>
            <a:pPr marL="0" indent="0">
              <a:buNone/>
            </a:pPr>
            <a:endParaRPr lang="en-US" dirty="0"/>
          </a:p>
        </p:txBody>
      </p:sp>
      <p:sp>
        <p:nvSpPr>
          <p:cNvPr id="12" name="Content Placeholder 2">
            <a:extLst>
              <a:ext uri="{FF2B5EF4-FFF2-40B4-BE49-F238E27FC236}">
                <a16:creationId xmlns:a16="http://schemas.microsoft.com/office/drawing/2014/main" id="{DE2E74C9-3248-3E46-9F2D-3203EF344BFD}"/>
              </a:ext>
            </a:extLst>
          </p:cNvPr>
          <p:cNvSpPr txBox="1">
            <a:spLocks/>
          </p:cNvSpPr>
          <p:nvPr/>
        </p:nvSpPr>
        <p:spPr>
          <a:xfrm>
            <a:off x="838198" y="5558832"/>
            <a:ext cx="11353801" cy="10103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889000">
              <a:spcBef>
                <a:spcPct val="0"/>
              </a:spcBef>
              <a:spcAft>
                <a:spcPct val="35000"/>
              </a:spcAft>
              <a:buNone/>
            </a:pPr>
            <a:r>
              <a:rPr lang="en-US" dirty="0"/>
              <a:t>How can you support each other to make sure everyone pops in the time allowed?</a:t>
            </a:r>
          </a:p>
          <a:p>
            <a:pPr marL="0" indent="0">
              <a:buNone/>
            </a:pPr>
            <a:endParaRPr lang="en-US" dirty="0"/>
          </a:p>
        </p:txBody>
      </p:sp>
    </p:spTree>
    <p:extLst>
      <p:ext uri="{BB962C8B-B14F-4D97-AF65-F5344CB8AC3E}">
        <p14:creationId xmlns:p14="http://schemas.microsoft.com/office/powerpoint/2010/main" val="27941257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F3533947-0470-4447-8F86-74183471C66B}"/>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13196F8A-62F8-EF4E-807A-1468984DD3AD}"/>
              </a:ext>
            </a:extLst>
          </p:cNvPr>
          <p:cNvSpPr>
            <a:spLocks noGrp="1"/>
          </p:cNvSpPr>
          <p:nvPr>
            <p:ph type="title"/>
          </p:nvPr>
        </p:nvSpPr>
        <p:spPr>
          <a:xfrm>
            <a:off x="312996" y="683135"/>
            <a:ext cx="10515600" cy="1325563"/>
          </a:xfrm>
        </p:spPr>
        <p:txBody>
          <a:bodyPr>
            <a:normAutofit/>
          </a:bodyPr>
          <a:lstStyle/>
          <a:p>
            <a:r>
              <a:rPr lang="en-US" sz="4800" b="1" dirty="0"/>
              <a:t>Practice: Popcorn</a:t>
            </a:r>
          </a:p>
        </p:txBody>
      </p:sp>
      <p:sp>
        <p:nvSpPr>
          <p:cNvPr id="8" name="Content Placeholder 2">
            <a:extLst>
              <a:ext uri="{FF2B5EF4-FFF2-40B4-BE49-F238E27FC236}">
                <a16:creationId xmlns:a16="http://schemas.microsoft.com/office/drawing/2014/main" id="{C828DCF8-14F8-234F-B001-6D6835CFECC4}"/>
              </a:ext>
            </a:extLst>
          </p:cNvPr>
          <p:cNvSpPr txBox="1">
            <a:spLocks/>
          </p:cNvSpPr>
          <p:nvPr/>
        </p:nvSpPr>
        <p:spPr>
          <a:xfrm>
            <a:off x="1181536" y="2839935"/>
            <a:ext cx="7868479" cy="28446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dirty="0"/>
              <a:t>How do you want to pull today’s information into your team’s action plans?</a:t>
            </a:r>
          </a:p>
        </p:txBody>
      </p:sp>
      <p:sp>
        <p:nvSpPr>
          <p:cNvPr id="2" name="Rectangle 1">
            <a:extLst>
              <a:ext uri="{FF2B5EF4-FFF2-40B4-BE49-F238E27FC236}">
                <a16:creationId xmlns:a16="http://schemas.microsoft.com/office/drawing/2014/main" id="{29168060-6F3F-EA4A-A58E-FD51573647F0}"/>
              </a:ext>
            </a:extLst>
          </p:cNvPr>
          <p:cNvSpPr/>
          <p:nvPr/>
        </p:nvSpPr>
        <p:spPr>
          <a:xfrm>
            <a:off x="0" y="2506662"/>
            <a:ext cx="1245704" cy="3682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642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0E1DA8A1-0E6E-9641-ABC7-36A9A0D0A1A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B029E7-F7B2-564B-8E2C-21073EDD7F55}"/>
              </a:ext>
            </a:extLst>
          </p:cNvPr>
          <p:cNvSpPr>
            <a:spLocks noGrp="1"/>
          </p:cNvSpPr>
          <p:nvPr>
            <p:ph type="title"/>
          </p:nvPr>
        </p:nvSpPr>
        <p:spPr>
          <a:xfrm>
            <a:off x="2157411" y="863798"/>
            <a:ext cx="9758363" cy="1325563"/>
          </a:xfrm>
        </p:spPr>
        <p:txBody>
          <a:bodyPr/>
          <a:lstStyle/>
          <a:p>
            <a:pPr algn="ctr"/>
            <a:r>
              <a:rPr lang="en-US" b="1" dirty="0"/>
              <a:t>Inquiry Action Statements</a:t>
            </a:r>
          </a:p>
        </p:txBody>
      </p:sp>
      <p:sp>
        <p:nvSpPr>
          <p:cNvPr id="3" name="Content Placeholder 2">
            <a:extLst>
              <a:ext uri="{FF2B5EF4-FFF2-40B4-BE49-F238E27FC236}">
                <a16:creationId xmlns:a16="http://schemas.microsoft.com/office/drawing/2014/main" id="{DDA5AFE1-302F-9B43-9E7A-4A42D5AB38BB}"/>
              </a:ext>
            </a:extLst>
          </p:cNvPr>
          <p:cNvSpPr>
            <a:spLocks noGrp="1"/>
          </p:cNvSpPr>
          <p:nvPr>
            <p:ph idx="1"/>
          </p:nvPr>
        </p:nvSpPr>
        <p:spPr>
          <a:xfrm>
            <a:off x="2619376" y="2766218"/>
            <a:ext cx="9296398" cy="3034507"/>
          </a:xfrm>
        </p:spPr>
        <p:txBody>
          <a:bodyPr>
            <a:normAutofit/>
          </a:bodyPr>
          <a:lstStyle/>
          <a:p>
            <a:pPr marL="0" indent="0">
              <a:buNone/>
            </a:pPr>
            <a:r>
              <a:rPr lang="en-US" dirty="0"/>
              <a:t>How can we _______________ by ______________________, </a:t>
            </a:r>
          </a:p>
          <a:p>
            <a:pPr marL="0" indent="0">
              <a:buNone/>
            </a:pPr>
            <a:r>
              <a:rPr lang="en-US" dirty="0"/>
              <a:t>			(goal)				(actions)</a:t>
            </a:r>
          </a:p>
          <a:p>
            <a:pPr marL="0" indent="0">
              <a:buNone/>
            </a:pPr>
            <a:endParaRPr lang="en-US" dirty="0"/>
          </a:p>
          <a:p>
            <a:pPr marL="0" indent="0">
              <a:buNone/>
            </a:pPr>
            <a:r>
              <a:rPr lang="en-US" dirty="0"/>
              <a:t>And we will try to capture our learning by ________________.</a:t>
            </a:r>
          </a:p>
          <a:p>
            <a:pPr marL="0" indent="0">
              <a:buNone/>
            </a:pPr>
            <a:r>
              <a:rPr lang="en-US" dirty="0"/>
              <a:t>							(evidence)</a:t>
            </a:r>
          </a:p>
          <a:p>
            <a:pPr marL="0" indent="0">
              <a:buNone/>
            </a:pPr>
            <a:endParaRPr lang="en-US" dirty="0"/>
          </a:p>
        </p:txBody>
      </p:sp>
    </p:spTree>
    <p:extLst>
      <p:ext uri="{BB962C8B-B14F-4D97-AF65-F5344CB8AC3E}">
        <p14:creationId xmlns:p14="http://schemas.microsoft.com/office/powerpoint/2010/main" val="5537828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0E1DA8A1-0E6E-9641-ABC7-36A9A0D0A1A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B029E7-F7B2-564B-8E2C-21073EDD7F55}"/>
              </a:ext>
            </a:extLst>
          </p:cNvPr>
          <p:cNvSpPr>
            <a:spLocks noGrp="1"/>
          </p:cNvSpPr>
          <p:nvPr>
            <p:ph type="title"/>
          </p:nvPr>
        </p:nvSpPr>
        <p:spPr>
          <a:xfrm>
            <a:off x="2138362" y="293092"/>
            <a:ext cx="9758363" cy="1325563"/>
          </a:xfrm>
        </p:spPr>
        <p:txBody>
          <a:bodyPr/>
          <a:lstStyle/>
          <a:p>
            <a:pPr algn="ctr"/>
            <a:r>
              <a:rPr lang="en-US" b="1" dirty="0"/>
              <a:t>Example</a:t>
            </a:r>
          </a:p>
        </p:txBody>
      </p:sp>
      <p:sp>
        <p:nvSpPr>
          <p:cNvPr id="3" name="Content Placeholder 2">
            <a:extLst>
              <a:ext uri="{FF2B5EF4-FFF2-40B4-BE49-F238E27FC236}">
                <a16:creationId xmlns:a16="http://schemas.microsoft.com/office/drawing/2014/main" id="{DDA5AFE1-302F-9B43-9E7A-4A42D5AB38BB}"/>
              </a:ext>
            </a:extLst>
          </p:cNvPr>
          <p:cNvSpPr>
            <a:spLocks noGrp="1"/>
          </p:cNvSpPr>
          <p:nvPr>
            <p:ph idx="1"/>
          </p:nvPr>
        </p:nvSpPr>
        <p:spPr>
          <a:xfrm>
            <a:off x="2619374" y="1463079"/>
            <a:ext cx="8796337" cy="3931842"/>
          </a:xfrm>
        </p:spPr>
        <p:txBody>
          <a:bodyPr>
            <a:normAutofit/>
          </a:bodyPr>
          <a:lstStyle/>
          <a:p>
            <a:pPr marL="0" indent="0">
              <a:lnSpc>
                <a:spcPct val="170000"/>
              </a:lnSpc>
              <a:buNone/>
            </a:pPr>
            <a:r>
              <a:rPr lang="en-US" sz="2400" dirty="0"/>
              <a:t>How can we </a:t>
            </a:r>
            <a:r>
              <a:rPr lang="en-US" sz="2400" dirty="0">
                <a:solidFill>
                  <a:srgbClr val="FF0000"/>
                </a:solidFill>
              </a:rPr>
              <a:t>move forward in our inclusive journey </a:t>
            </a:r>
            <a:r>
              <a:rPr lang="en-US" sz="2400" dirty="0"/>
              <a:t>by </a:t>
            </a:r>
            <a:r>
              <a:rPr lang="en-US" sz="2400" dirty="0">
                <a:solidFill>
                  <a:schemeClr val="accent1"/>
                </a:solidFill>
              </a:rPr>
              <a:t>reviewing our current school structures </a:t>
            </a:r>
            <a:r>
              <a:rPr lang="en-US" sz="2400" dirty="0"/>
              <a:t>and we will try to capture our learning by </a:t>
            </a:r>
            <a:r>
              <a:rPr lang="en-US" sz="2400" dirty="0">
                <a:solidFill>
                  <a:schemeClr val="accent6"/>
                </a:solidFill>
              </a:rPr>
              <a:t>making a list of the strengths and stretches of our context</a:t>
            </a:r>
            <a:r>
              <a:rPr lang="en-US" sz="2400" dirty="0"/>
              <a:t>?</a:t>
            </a:r>
          </a:p>
          <a:p>
            <a:pPr marL="0" indent="0">
              <a:lnSpc>
                <a:spcPct val="170000"/>
              </a:lnSpc>
              <a:buNone/>
            </a:pPr>
            <a:r>
              <a:rPr lang="en-US" sz="2400" dirty="0"/>
              <a:t>	</a:t>
            </a:r>
          </a:p>
        </p:txBody>
      </p:sp>
      <p:sp>
        <p:nvSpPr>
          <p:cNvPr id="5" name="Rectangle 4">
            <a:extLst>
              <a:ext uri="{FF2B5EF4-FFF2-40B4-BE49-F238E27FC236}">
                <a16:creationId xmlns:a16="http://schemas.microsoft.com/office/drawing/2014/main" id="{D980BCD6-3877-4749-AB64-4E37780E391C}"/>
              </a:ext>
            </a:extLst>
          </p:cNvPr>
          <p:cNvSpPr/>
          <p:nvPr/>
        </p:nvSpPr>
        <p:spPr>
          <a:xfrm>
            <a:off x="5241130" y="3924473"/>
            <a:ext cx="6096000" cy="1919115"/>
          </a:xfrm>
          <a:prstGeom prst="rect">
            <a:avLst/>
          </a:prstGeom>
        </p:spPr>
        <p:txBody>
          <a:bodyPr>
            <a:spAutoFit/>
          </a:bodyPr>
          <a:lstStyle/>
          <a:p>
            <a:pPr algn="r">
              <a:lnSpc>
                <a:spcPct val="170000"/>
              </a:lnSpc>
            </a:pPr>
            <a:endParaRPr lang="en-US" dirty="0"/>
          </a:p>
          <a:p>
            <a:pPr algn="r">
              <a:lnSpc>
                <a:spcPct val="170000"/>
              </a:lnSpc>
            </a:pPr>
            <a:r>
              <a:rPr lang="en-US" dirty="0">
                <a:solidFill>
                  <a:srgbClr val="FF0000"/>
                </a:solidFill>
              </a:rPr>
              <a:t>Goal</a:t>
            </a:r>
          </a:p>
          <a:p>
            <a:pPr algn="r">
              <a:lnSpc>
                <a:spcPct val="170000"/>
              </a:lnSpc>
            </a:pPr>
            <a:r>
              <a:rPr lang="en-US" dirty="0">
                <a:solidFill>
                  <a:schemeClr val="accent1"/>
                </a:solidFill>
              </a:rPr>
              <a:t>Action</a:t>
            </a:r>
          </a:p>
          <a:p>
            <a:pPr algn="r">
              <a:lnSpc>
                <a:spcPct val="170000"/>
              </a:lnSpc>
            </a:pPr>
            <a:r>
              <a:rPr lang="en-US" dirty="0">
                <a:solidFill>
                  <a:schemeClr val="accent6"/>
                </a:solidFill>
              </a:rPr>
              <a:t>Evidence</a:t>
            </a:r>
            <a:r>
              <a:rPr lang="en-US" dirty="0"/>
              <a:t> </a:t>
            </a:r>
          </a:p>
        </p:txBody>
      </p:sp>
    </p:spTree>
    <p:extLst>
      <p:ext uri="{BB962C8B-B14F-4D97-AF65-F5344CB8AC3E}">
        <p14:creationId xmlns:p14="http://schemas.microsoft.com/office/powerpoint/2010/main" val="33538221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0E1DA8A1-0E6E-9641-ABC7-36A9A0D0A1A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B029E7-F7B2-564B-8E2C-21073EDD7F55}"/>
              </a:ext>
            </a:extLst>
          </p:cNvPr>
          <p:cNvSpPr>
            <a:spLocks noGrp="1"/>
          </p:cNvSpPr>
          <p:nvPr>
            <p:ph type="title"/>
          </p:nvPr>
        </p:nvSpPr>
        <p:spPr>
          <a:xfrm>
            <a:off x="2138362" y="293092"/>
            <a:ext cx="9758363" cy="1325563"/>
          </a:xfrm>
        </p:spPr>
        <p:txBody>
          <a:bodyPr/>
          <a:lstStyle/>
          <a:p>
            <a:pPr algn="ctr"/>
            <a:r>
              <a:rPr lang="en-US" b="1" dirty="0"/>
              <a:t>Example</a:t>
            </a:r>
          </a:p>
        </p:txBody>
      </p:sp>
      <p:sp>
        <p:nvSpPr>
          <p:cNvPr id="3" name="Content Placeholder 2">
            <a:extLst>
              <a:ext uri="{FF2B5EF4-FFF2-40B4-BE49-F238E27FC236}">
                <a16:creationId xmlns:a16="http://schemas.microsoft.com/office/drawing/2014/main" id="{DDA5AFE1-302F-9B43-9E7A-4A42D5AB38BB}"/>
              </a:ext>
            </a:extLst>
          </p:cNvPr>
          <p:cNvSpPr>
            <a:spLocks noGrp="1"/>
          </p:cNvSpPr>
          <p:nvPr>
            <p:ph idx="1"/>
          </p:nvPr>
        </p:nvSpPr>
        <p:spPr>
          <a:xfrm>
            <a:off x="2619374" y="1463079"/>
            <a:ext cx="8796337" cy="3931842"/>
          </a:xfrm>
        </p:spPr>
        <p:txBody>
          <a:bodyPr>
            <a:normAutofit/>
          </a:bodyPr>
          <a:lstStyle/>
          <a:p>
            <a:pPr marL="0" indent="0">
              <a:lnSpc>
                <a:spcPct val="170000"/>
              </a:lnSpc>
              <a:buNone/>
            </a:pPr>
            <a:r>
              <a:rPr lang="en-US" sz="2400" dirty="0"/>
              <a:t>How can we </a:t>
            </a:r>
            <a:r>
              <a:rPr lang="en-US" sz="2400" dirty="0">
                <a:solidFill>
                  <a:srgbClr val="FF0000"/>
                </a:solidFill>
              </a:rPr>
              <a:t>build capacity in our school </a:t>
            </a:r>
            <a:r>
              <a:rPr lang="en-US" sz="2400" dirty="0"/>
              <a:t>by </a:t>
            </a:r>
            <a:r>
              <a:rPr lang="en-US" sz="2400" dirty="0">
                <a:solidFill>
                  <a:schemeClr val="accent1"/>
                </a:solidFill>
              </a:rPr>
              <a:t>sharing our learning with others </a:t>
            </a:r>
            <a:r>
              <a:rPr lang="en-US" sz="2400" dirty="0"/>
              <a:t>and we will try to capture our learning by </a:t>
            </a:r>
            <a:r>
              <a:rPr lang="en-US" sz="2400" dirty="0">
                <a:solidFill>
                  <a:schemeClr val="accent6"/>
                </a:solidFill>
              </a:rPr>
              <a:t>taking a picture of us meeting with a new teacher or group of teachers</a:t>
            </a:r>
            <a:r>
              <a:rPr lang="en-US" sz="2400" dirty="0"/>
              <a:t>?</a:t>
            </a:r>
          </a:p>
          <a:p>
            <a:pPr marL="0" indent="0">
              <a:lnSpc>
                <a:spcPct val="170000"/>
              </a:lnSpc>
              <a:buNone/>
            </a:pPr>
            <a:r>
              <a:rPr lang="en-US" sz="2400" dirty="0"/>
              <a:t>	</a:t>
            </a:r>
          </a:p>
        </p:txBody>
      </p:sp>
      <p:sp>
        <p:nvSpPr>
          <p:cNvPr id="5" name="Rectangle 4">
            <a:extLst>
              <a:ext uri="{FF2B5EF4-FFF2-40B4-BE49-F238E27FC236}">
                <a16:creationId xmlns:a16="http://schemas.microsoft.com/office/drawing/2014/main" id="{D980BCD6-3877-4749-AB64-4E37780E391C}"/>
              </a:ext>
            </a:extLst>
          </p:cNvPr>
          <p:cNvSpPr/>
          <p:nvPr/>
        </p:nvSpPr>
        <p:spPr>
          <a:xfrm>
            <a:off x="5241130" y="3924473"/>
            <a:ext cx="6096000" cy="1919115"/>
          </a:xfrm>
          <a:prstGeom prst="rect">
            <a:avLst/>
          </a:prstGeom>
        </p:spPr>
        <p:txBody>
          <a:bodyPr>
            <a:spAutoFit/>
          </a:bodyPr>
          <a:lstStyle/>
          <a:p>
            <a:pPr algn="r">
              <a:lnSpc>
                <a:spcPct val="170000"/>
              </a:lnSpc>
            </a:pPr>
            <a:endParaRPr lang="en-US" dirty="0"/>
          </a:p>
          <a:p>
            <a:pPr algn="r">
              <a:lnSpc>
                <a:spcPct val="170000"/>
              </a:lnSpc>
            </a:pPr>
            <a:r>
              <a:rPr lang="en-US" dirty="0">
                <a:solidFill>
                  <a:srgbClr val="FF0000"/>
                </a:solidFill>
              </a:rPr>
              <a:t>Goal</a:t>
            </a:r>
          </a:p>
          <a:p>
            <a:pPr algn="r">
              <a:lnSpc>
                <a:spcPct val="170000"/>
              </a:lnSpc>
            </a:pPr>
            <a:r>
              <a:rPr lang="en-US" dirty="0">
                <a:solidFill>
                  <a:schemeClr val="accent1"/>
                </a:solidFill>
              </a:rPr>
              <a:t>Action</a:t>
            </a:r>
          </a:p>
          <a:p>
            <a:pPr algn="r">
              <a:lnSpc>
                <a:spcPct val="170000"/>
              </a:lnSpc>
            </a:pPr>
            <a:r>
              <a:rPr lang="en-US" dirty="0">
                <a:solidFill>
                  <a:schemeClr val="accent6"/>
                </a:solidFill>
              </a:rPr>
              <a:t>Evidence</a:t>
            </a:r>
            <a:r>
              <a:rPr lang="en-US" dirty="0"/>
              <a:t> </a:t>
            </a:r>
          </a:p>
        </p:txBody>
      </p:sp>
    </p:spTree>
    <p:extLst>
      <p:ext uri="{BB962C8B-B14F-4D97-AF65-F5344CB8AC3E}">
        <p14:creationId xmlns:p14="http://schemas.microsoft.com/office/powerpoint/2010/main" val="38991289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0E1DA8A1-0E6E-9641-ABC7-36A9A0D0A1A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B029E7-F7B2-564B-8E2C-21073EDD7F55}"/>
              </a:ext>
            </a:extLst>
          </p:cNvPr>
          <p:cNvSpPr>
            <a:spLocks noGrp="1"/>
          </p:cNvSpPr>
          <p:nvPr>
            <p:ph type="title"/>
          </p:nvPr>
        </p:nvSpPr>
        <p:spPr>
          <a:xfrm>
            <a:off x="2138362" y="293092"/>
            <a:ext cx="9758363" cy="1325563"/>
          </a:xfrm>
        </p:spPr>
        <p:txBody>
          <a:bodyPr/>
          <a:lstStyle/>
          <a:p>
            <a:pPr algn="ctr"/>
            <a:r>
              <a:rPr lang="en-US" b="1" dirty="0"/>
              <a:t>Example</a:t>
            </a:r>
          </a:p>
        </p:txBody>
      </p:sp>
      <p:sp>
        <p:nvSpPr>
          <p:cNvPr id="3" name="Content Placeholder 2">
            <a:extLst>
              <a:ext uri="{FF2B5EF4-FFF2-40B4-BE49-F238E27FC236}">
                <a16:creationId xmlns:a16="http://schemas.microsoft.com/office/drawing/2014/main" id="{DDA5AFE1-302F-9B43-9E7A-4A42D5AB38BB}"/>
              </a:ext>
            </a:extLst>
          </p:cNvPr>
          <p:cNvSpPr>
            <a:spLocks noGrp="1"/>
          </p:cNvSpPr>
          <p:nvPr>
            <p:ph idx="1"/>
          </p:nvPr>
        </p:nvSpPr>
        <p:spPr>
          <a:xfrm>
            <a:off x="2619374" y="1463079"/>
            <a:ext cx="8796337" cy="3931842"/>
          </a:xfrm>
        </p:spPr>
        <p:txBody>
          <a:bodyPr>
            <a:normAutofit/>
          </a:bodyPr>
          <a:lstStyle/>
          <a:p>
            <a:pPr marL="0" indent="0">
              <a:lnSpc>
                <a:spcPct val="170000"/>
              </a:lnSpc>
              <a:buNone/>
            </a:pPr>
            <a:r>
              <a:rPr lang="en-US" sz="2400" dirty="0"/>
              <a:t>How can we </a:t>
            </a:r>
            <a:r>
              <a:rPr lang="en-US" sz="2400" dirty="0">
                <a:solidFill>
                  <a:srgbClr val="FF0000"/>
                </a:solidFill>
              </a:rPr>
              <a:t>challenge our biases and assumptions </a:t>
            </a:r>
            <a:r>
              <a:rPr lang="en-US" sz="2400" dirty="0"/>
              <a:t>by </a:t>
            </a:r>
            <a:r>
              <a:rPr lang="en-US" sz="2400" dirty="0">
                <a:solidFill>
                  <a:schemeClr val="accent1"/>
                </a:solidFill>
              </a:rPr>
              <a:t>visiting a specialized classroom or program and noticing what students can do </a:t>
            </a:r>
            <a:r>
              <a:rPr lang="en-US" sz="2400" dirty="0"/>
              <a:t>and</a:t>
            </a:r>
            <a:r>
              <a:rPr lang="en-US" sz="2400" dirty="0">
                <a:solidFill>
                  <a:schemeClr val="accent1"/>
                </a:solidFill>
              </a:rPr>
              <a:t> reading an article about presuming competence</a:t>
            </a:r>
            <a:r>
              <a:rPr lang="en-US" sz="2400" dirty="0"/>
              <a:t> and we will try to capture our learning by </a:t>
            </a:r>
            <a:r>
              <a:rPr lang="en-US" sz="2400" dirty="0">
                <a:solidFill>
                  <a:schemeClr val="accent6"/>
                </a:solidFill>
              </a:rPr>
              <a:t>writing a reflection about what I noticed</a:t>
            </a:r>
            <a:r>
              <a:rPr lang="en-US" sz="2400" dirty="0"/>
              <a:t>?</a:t>
            </a:r>
          </a:p>
          <a:p>
            <a:pPr marL="0" indent="0">
              <a:lnSpc>
                <a:spcPct val="170000"/>
              </a:lnSpc>
              <a:buNone/>
            </a:pPr>
            <a:r>
              <a:rPr lang="en-US" sz="2400" dirty="0"/>
              <a:t>	</a:t>
            </a:r>
          </a:p>
        </p:txBody>
      </p:sp>
      <p:sp>
        <p:nvSpPr>
          <p:cNvPr id="5" name="Rectangle 4">
            <a:extLst>
              <a:ext uri="{FF2B5EF4-FFF2-40B4-BE49-F238E27FC236}">
                <a16:creationId xmlns:a16="http://schemas.microsoft.com/office/drawing/2014/main" id="{D980BCD6-3877-4749-AB64-4E37780E391C}"/>
              </a:ext>
            </a:extLst>
          </p:cNvPr>
          <p:cNvSpPr/>
          <p:nvPr/>
        </p:nvSpPr>
        <p:spPr>
          <a:xfrm>
            <a:off x="5241130" y="3924473"/>
            <a:ext cx="6096000" cy="1919115"/>
          </a:xfrm>
          <a:prstGeom prst="rect">
            <a:avLst/>
          </a:prstGeom>
        </p:spPr>
        <p:txBody>
          <a:bodyPr>
            <a:spAutoFit/>
          </a:bodyPr>
          <a:lstStyle/>
          <a:p>
            <a:pPr algn="r">
              <a:lnSpc>
                <a:spcPct val="170000"/>
              </a:lnSpc>
            </a:pPr>
            <a:endParaRPr lang="en-US" dirty="0"/>
          </a:p>
          <a:p>
            <a:pPr algn="r">
              <a:lnSpc>
                <a:spcPct val="170000"/>
              </a:lnSpc>
            </a:pPr>
            <a:r>
              <a:rPr lang="en-US" dirty="0">
                <a:solidFill>
                  <a:srgbClr val="FF0000"/>
                </a:solidFill>
              </a:rPr>
              <a:t>Goal</a:t>
            </a:r>
          </a:p>
          <a:p>
            <a:pPr algn="r">
              <a:lnSpc>
                <a:spcPct val="170000"/>
              </a:lnSpc>
            </a:pPr>
            <a:r>
              <a:rPr lang="en-US" dirty="0">
                <a:solidFill>
                  <a:schemeClr val="accent1"/>
                </a:solidFill>
              </a:rPr>
              <a:t>Action</a:t>
            </a:r>
          </a:p>
          <a:p>
            <a:pPr algn="r">
              <a:lnSpc>
                <a:spcPct val="170000"/>
              </a:lnSpc>
            </a:pPr>
            <a:r>
              <a:rPr lang="en-US" dirty="0">
                <a:solidFill>
                  <a:schemeClr val="accent6"/>
                </a:solidFill>
              </a:rPr>
              <a:t>Evidence</a:t>
            </a:r>
            <a:r>
              <a:rPr lang="en-US" dirty="0"/>
              <a:t> </a:t>
            </a:r>
          </a:p>
        </p:txBody>
      </p:sp>
    </p:spTree>
    <p:extLst>
      <p:ext uri="{BB962C8B-B14F-4D97-AF65-F5344CB8AC3E}">
        <p14:creationId xmlns:p14="http://schemas.microsoft.com/office/powerpoint/2010/main" val="36673357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62949A-C8EA-A446-9952-7A36B37F218D}"/>
              </a:ext>
            </a:extLst>
          </p:cNvPr>
          <p:cNvSpPr/>
          <p:nvPr/>
        </p:nvSpPr>
        <p:spPr>
          <a:xfrm>
            <a:off x="709448" y="771742"/>
            <a:ext cx="10773104" cy="5696607"/>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4C10B548-662F-6A4A-9A82-40EC0C204B02}"/>
              </a:ext>
            </a:extLst>
          </p:cNvPr>
          <p:cNvCxnSpPr>
            <a:cxnSpLocks/>
            <a:stCxn id="4" idx="0"/>
            <a:endCxn id="13" idx="2"/>
          </p:cNvCxnSpPr>
          <p:nvPr/>
        </p:nvCxnSpPr>
        <p:spPr>
          <a:xfrm>
            <a:off x="6096000" y="771742"/>
            <a:ext cx="0" cy="3925614"/>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D5A1D6F6-D204-CA41-87B0-33B49481F8A2}"/>
              </a:ext>
            </a:extLst>
          </p:cNvPr>
          <p:cNvCxnSpPr>
            <a:cxnSpLocks/>
            <a:stCxn id="4" idx="1"/>
            <a:endCxn id="4" idx="3"/>
          </p:cNvCxnSpPr>
          <p:nvPr/>
        </p:nvCxnSpPr>
        <p:spPr>
          <a:xfrm>
            <a:off x="709448" y="3620046"/>
            <a:ext cx="10773104" cy="0"/>
          </a:xfrm>
          <a:prstGeom prst="line">
            <a:avLst/>
          </a:prstGeom>
          <a:ln w="38100"/>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6F8664BA-9BBB-5943-9575-DC99AF526281}"/>
              </a:ext>
            </a:extLst>
          </p:cNvPr>
          <p:cNvSpPr/>
          <p:nvPr/>
        </p:nvSpPr>
        <p:spPr>
          <a:xfrm>
            <a:off x="4254062" y="2747692"/>
            <a:ext cx="3683875" cy="1949664"/>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US" dirty="0"/>
              <a:t>Our Inquiry Team Name</a:t>
            </a:r>
          </a:p>
          <a:p>
            <a:pPr algn="ctr"/>
            <a:endParaRPr lang="en-US" dirty="0"/>
          </a:p>
          <a:p>
            <a:pPr algn="ctr"/>
            <a:endParaRPr lang="en-US" dirty="0"/>
          </a:p>
          <a:p>
            <a:pPr algn="ctr"/>
            <a:r>
              <a:rPr lang="en-US" dirty="0"/>
              <a:t>__________________________</a:t>
            </a:r>
          </a:p>
          <a:p>
            <a:pPr algn="ctr"/>
            <a:endParaRPr lang="en-US" dirty="0"/>
          </a:p>
        </p:txBody>
      </p:sp>
      <p:sp>
        <p:nvSpPr>
          <p:cNvPr id="14" name="TextBox 13">
            <a:extLst>
              <a:ext uri="{FF2B5EF4-FFF2-40B4-BE49-F238E27FC236}">
                <a16:creationId xmlns:a16="http://schemas.microsoft.com/office/drawing/2014/main" id="{0B3988E9-3A8A-4B41-B97B-669CABF219A2}"/>
              </a:ext>
            </a:extLst>
          </p:cNvPr>
          <p:cNvSpPr txBox="1"/>
          <p:nvPr/>
        </p:nvSpPr>
        <p:spPr>
          <a:xfrm>
            <a:off x="709448" y="118246"/>
            <a:ext cx="5446940" cy="369332"/>
          </a:xfrm>
          <a:prstGeom prst="rect">
            <a:avLst/>
          </a:prstGeom>
          <a:noFill/>
        </p:spPr>
        <p:txBody>
          <a:bodyPr wrap="none" rtlCol="0">
            <a:spAutoFit/>
          </a:bodyPr>
          <a:lstStyle/>
          <a:p>
            <a:r>
              <a:rPr lang="en-US" dirty="0"/>
              <a:t>Session 2 Quad: https://</a:t>
            </a:r>
            <a:r>
              <a:rPr lang="en-US" dirty="0" err="1"/>
              <a:t>forms.gle</a:t>
            </a:r>
            <a:r>
              <a:rPr lang="en-US" dirty="0"/>
              <a:t>/SBrYFBMFcUHfTS4HA</a:t>
            </a:r>
          </a:p>
        </p:txBody>
      </p:sp>
      <p:sp>
        <p:nvSpPr>
          <p:cNvPr id="15" name="TextBox 14">
            <a:extLst>
              <a:ext uri="{FF2B5EF4-FFF2-40B4-BE49-F238E27FC236}">
                <a16:creationId xmlns:a16="http://schemas.microsoft.com/office/drawing/2014/main" id="{9813AA15-BA25-384E-87E8-3210B5DF3EC1}"/>
              </a:ext>
            </a:extLst>
          </p:cNvPr>
          <p:cNvSpPr txBox="1"/>
          <p:nvPr/>
        </p:nvSpPr>
        <p:spPr>
          <a:xfrm>
            <a:off x="898114" y="1561386"/>
            <a:ext cx="5184800" cy="646331"/>
          </a:xfrm>
          <a:prstGeom prst="rect">
            <a:avLst/>
          </a:prstGeom>
          <a:noFill/>
        </p:spPr>
        <p:txBody>
          <a:bodyPr wrap="square" rtlCol="0">
            <a:spAutoFit/>
          </a:bodyPr>
          <a:lstStyle/>
          <a:p>
            <a:r>
              <a:rPr lang="en-US" b="1" dirty="0"/>
              <a:t>Q1: What is one action that your team has taken since the series started? </a:t>
            </a:r>
          </a:p>
        </p:txBody>
      </p:sp>
      <p:sp>
        <p:nvSpPr>
          <p:cNvPr id="17" name="TextBox 16">
            <a:extLst>
              <a:ext uri="{FF2B5EF4-FFF2-40B4-BE49-F238E27FC236}">
                <a16:creationId xmlns:a16="http://schemas.microsoft.com/office/drawing/2014/main" id="{96135015-71E5-4E41-B0B6-DF791AED0514}"/>
              </a:ext>
            </a:extLst>
          </p:cNvPr>
          <p:cNvSpPr txBox="1"/>
          <p:nvPr/>
        </p:nvSpPr>
        <p:spPr>
          <a:xfrm>
            <a:off x="6287016" y="1575051"/>
            <a:ext cx="5004521" cy="369332"/>
          </a:xfrm>
          <a:prstGeom prst="rect">
            <a:avLst/>
          </a:prstGeom>
          <a:noFill/>
        </p:spPr>
        <p:txBody>
          <a:bodyPr wrap="square" rtlCol="0">
            <a:spAutoFit/>
          </a:bodyPr>
          <a:lstStyle/>
          <a:p>
            <a:r>
              <a:rPr lang="en-US" b="1" dirty="0"/>
              <a:t>Q2: What are you noticing?</a:t>
            </a:r>
          </a:p>
        </p:txBody>
      </p:sp>
      <p:sp>
        <p:nvSpPr>
          <p:cNvPr id="19" name="TextBox 18">
            <a:extLst>
              <a:ext uri="{FF2B5EF4-FFF2-40B4-BE49-F238E27FC236}">
                <a16:creationId xmlns:a16="http://schemas.microsoft.com/office/drawing/2014/main" id="{C040E16A-88D5-F248-B430-F3DC09490818}"/>
              </a:ext>
            </a:extLst>
          </p:cNvPr>
          <p:cNvSpPr txBox="1"/>
          <p:nvPr/>
        </p:nvSpPr>
        <p:spPr>
          <a:xfrm>
            <a:off x="898114" y="6007945"/>
            <a:ext cx="10434651" cy="369332"/>
          </a:xfrm>
          <a:prstGeom prst="rect">
            <a:avLst/>
          </a:prstGeom>
          <a:noFill/>
        </p:spPr>
        <p:txBody>
          <a:bodyPr wrap="none" rtlCol="0">
            <a:spAutoFit/>
          </a:bodyPr>
          <a:lstStyle/>
          <a:p>
            <a:r>
              <a:rPr lang="en-US" b="1" dirty="0">
                <a:solidFill>
                  <a:srgbClr val="FF0000"/>
                </a:solidFill>
              </a:rPr>
              <a:t>Q3: Create 1 -2 inquiry actions statements describing what your team will try between now and next session?</a:t>
            </a:r>
          </a:p>
        </p:txBody>
      </p:sp>
      <p:sp>
        <p:nvSpPr>
          <p:cNvPr id="2" name="TextBox 1">
            <a:extLst>
              <a:ext uri="{FF2B5EF4-FFF2-40B4-BE49-F238E27FC236}">
                <a16:creationId xmlns:a16="http://schemas.microsoft.com/office/drawing/2014/main" id="{8678C071-C423-F448-AE22-2771836BB019}"/>
              </a:ext>
            </a:extLst>
          </p:cNvPr>
          <p:cNvSpPr txBox="1"/>
          <p:nvPr/>
        </p:nvSpPr>
        <p:spPr>
          <a:xfrm>
            <a:off x="0" y="6488668"/>
            <a:ext cx="1999586" cy="369332"/>
          </a:xfrm>
          <a:prstGeom prst="rect">
            <a:avLst/>
          </a:prstGeom>
          <a:noFill/>
        </p:spPr>
        <p:txBody>
          <a:bodyPr wrap="none" rtlCol="0">
            <a:spAutoFit/>
          </a:bodyPr>
          <a:lstStyle/>
          <a:p>
            <a:r>
              <a:rPr lang="en-US" dirty="0"/>
              <a:t>Shelley Moore, 2021</a:t>
            </a:r>
          </a:p>
        </p:txBody>
      </p:sp>
    </p:spTree>
    <p:extLst>
      <p:ext uri="{BB962C8B-B14F-4D97-AF65-F5344CB8AC3E}">
        <p14:creationId xmlns:p14="http://schemas.microsoft.com/office/powerpoint/2010/main" val="1154208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3F52D06-AE69-6846-949F-2996B98D63BB}"/>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1417603-A06D-7646-A3C1-96ADE208317E}"/>
              </a:ext>
            </a:extLst>
          </p:cNvPr>
          <p:cNvSpPr txBox="1"/>
          <p:nvPr/>
        </p:nvSpPr>
        <p:spPr>
          <a:xfrm>
            <a:off x="3023303" y="894308"/>
            <a:ext cx="9168697" cy="5016758"/>
          </a:xfrm>
          <a:prstGeom prst="rect">
            <a:avLst/>
          </a:prstGeom>
          <a:noFill/>
        </p:spPr>
        <p:txBody>
          <a:bodyPr wrap="square" rtlCol="0">
            <a:spAutoFit/>
          </a:bodyPr>
          <a:lstStyle/>
          <a:p>
            <a:r>
              <a:rPr lang="en-US" sz="4000" dirty="0"/>
              <a:t>Our plan for today</a:t>
            </a:r>
          </a:p>
          <a:p>
            <a:pPr marL="857250" indent="-857250">
              <a:buFont typeface="Arial" panose="020B0604020202020204" pitchFamily="34" charset="0"/>
              <a:buChar char="•"/>
            </a:pPr>
            <a:r>
              <a:rPr lang="en-US" sz="4000" dirty="0"/>
              <a:t>Sharing Out</a:t>
            </a:r>
          </a:p>
          <a:p>
            <a:pPr marL="857250" indent="-857250">
              <a:buFont typeface="Arial" panose="020B0604020202020204" pitchFamily="34" charset="0"/>
              <a:buChar char="•"/>
            </a:pPr>
            <a:r>
              <a:rPr lang="en-US" sz="4000" dirty="0"/>
              <a:t>Participation Protocols</a:t>
            </a:r>
          </a:p>
          <a:p>
            <a:pPr marL="857250" indent="-857250">
              <a:buFont typeface="Arial" panose="020B0604020202020204" pitchFamily="34" charset="0"/>
              <a:buChar char="•"/>
            </a:pPr>
            <a:r>
              <a:rPr lang="en-US" sz="4000" dirty="0"/>
              <a:t>Quick Review</a:t>
            </a:r>
          </a:p>
          <a:p>
            <a:pPr marL="857250" indent="-857250">
              <a:buFont typeface="Arial" panose="020B0604020202020204" pitchFamily="34" charset="0"/>
              <a:buChar char="•"/>
            </a:pPr>
            <a:r>
              <a:rPr lang="en-US" sz="4000" dirty="0"/>
              <a:t>P #2: The Importance of Place</a:t>
            </a:r>
          </a:p>
          <a:p>
            <a:pPr marL="857250" indent="-857250">
              <a:buFont typeface="Arial" panose="020B0604020202020204" pitchFamily="34" charset="0"/>
              <a:buChar char="•"/>
            </a:pPr>
            <a:r>
              <a:rPr lang="en-US" sz="4000" dirty="0"/>
              <a:t>Next Steps &amp; Action Plans</a:t>
            </a:r>
          </a:p>
          <a:p>
            <a:pPr marL="857250" indent="-857250">
              <a:buFont typeface="Arial" panose="020B0604020202020204" pitchFamily="34" charset="0"/>
              <a:buChar char="•"/>
            </a:pPr>
            <a:r>
              <a:rPr lang="en-US" sz="4000" dirty="0">
                <a:solidFill>
                  <a:srgbClr val="FF0000"/>
                </a:solidFill>
              </a:rPr>
              <a:t>Resources</a:t>
            </a:r>
          </a:p>
          <a:p>
            <a:endParaRPr lang="en-US" sz="4000" dirty="0"/>
          </a:p>
        </p:txBody>
      </p:sp>
    </p:spTree>
    <p:extLst>
      <p:ext uri="{BB962C8B-B14F-4D97-AF65-F5344CB8AC3E}">
        <p14:creationId xmlns:p14="http://schemas.microsoft.com/office/powerpoint/2010/main" val="19883063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0E1DA8A1-0E6E-9641-ABC7-36A9A0D0A1A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B029E7-F7B2-564B-8E2C-21073EDD7F55}"/>
              </a:ext>
            </a:extLst>
          </p:cNvPr>
          <p:cNvSpPr>
            <a:spLocks noGrp="1"/>
          </p:cNvSpPr>
          <p:nvPr>
            <p:ph type="title"/>
          </p:nvPr>
        </p:nvSpPr>
        <p:spPr>
          <a:xfrm>
            <a:off x="1717448" y="250031"/>
            <a:ext cx="8984343" cy="1325563"/>
          </a:xfrm>
        </p:spPr>
        <p:txBody>
          <a:bodyPr>
            <a:normAutofit/>
          </a:bodyPr>
          <a:lstStyle/>
          <a:p>
            <a:r>
              <a:rPr lang="en-US" b="1" dirty="0"/>
              <a:t>Resources</a:t>
            </a:r>
          </a:p>
        </p:txBody>
      </p:sp>
      <p:sp>
        <p:nvSpPr>
          <p:cNvPr id="7" name="Content Placeholder 6">
            <a:extLst>
              <a:ext uri="{FF2B5EF4-FFF2-40B4-BE49-F238E27FC236}">
                <a16:creationId xmlns:a16="http://schemas.microsoft.com/office/drawing/2014/main" id="{5BD50807-7298-2B49-943C-84C3BC4E4262}"/>
              </a:ext>
            </a:extLst>
          </p:cNvPr>
          <p:cNvSpPr>
            <a:spLocks noGrp="1"/>
          </p:cNvSpPr>
          <p:nvPr>
            <p:ph idx="1"/>
          </p:nvPr>
        </p:nvSpPr>
        <p:spPr>
          <a:xfrm>
            <a:off x="2772228" y="1433739"/>
            <a:ext cx="8984343" cy="4894489"/>
          </a:xfrm>
        </p:spPr>
        <p:txBody>
          <a:bodyPr>
            <a:normAutofit/>
          </a:bodyPr>
          <a:lstStyle/>
          <a:p>
            <a:pPr lvl="1"/>
            <a:r>
              <a:rPr lang="en-US" b="1" dirty="0"/>
              <a:t>Interview with Jo Chrona</a:t>
            </a:r>
          </a:p>
          <a:p>
            <a:pPr lvl="2"/>
            <a:r>
              <a:rPr lang="en-US" dirty="0">
                <a:hlinkClick r:id="rId3"/>
              </a:rPr>
              <a:t>https://vimeo.com/user126497787/review/515910987/58365674fc</a:t>
            </a:r>
            <a:endParaRPr lang="en-US" dirty="0"/>
          </a:p>
          <a:p>
            <a:pPr lvl="1"/>
            <a:r>
              <a:rPr lang="en-US" dirty="0"/>
              <a:t>5MM Podcast with Mabel and Jo: </a:t>
            </a:r>
          </a:p>
          <a:p>
            <a:pPr lvl="2"/>
            <a:r>
              <a:rPr lang="en-US" dirty="0">
                <a:hlinkClick r:id="rId4"/>
              </a:rPr>
              <a:t>https://podcasts.apple.com/ca/podcast/the-five-moore-minutes-podcast/id1439038183?i=1000509241169</a:t>
            </a:r>
            <a:endParaRPr lang="en-US" dirty="0"/>
          </a:p>
          <a:p>
            <a:pPr lvl="1"/>
            <a:r>
              <a:rPr lang="en-US" dirty="0"/>
              <a:t>Place Based Inclusion Strategies</a:t>
            </a:r>
          </a:p>
          <a:p>
            <a:pPr lvl="2"/>
            <a:r>
              <a:rPr lang="en-US" dirty="0">
                <a:hlinkClick r:id="rId5"/>
              </a:rPr>
              <a:t>https://wordpress.com/page/blogsomemoore.com/4962</a:t>
            </a:r>
            <a:endParaRPr lang="en-US" dirty="0"/>
          </a:p>
          <a:p>
            <a:pPr lvl="2"/>
            <a:endParaRPr lang="en-US" dirty="0"/>
          </a:p>
          <a:p>
            <a:pPr lvl="1"/>
            <a:endParaRPr lang="en-US" dirty="0"/>
          </a:p>
          <a:p>
            <a:pPr lvl="1"/>
            <a:endParaRPr lang="en-US" dirty="0"/>
          </a:p>
        </p:txBody>
      </p:sp>
      <p:pic>
        <p:nvPicPr>
          <p:cNvPr id="5" name="Picture 4" descr="A picture containing text&#10;&#10;Description automatically generated">
            <a:extLst>
              <a:ext uri="{FF2B5EF4-FFF2-40B4-BE49-F238E27FC236}">
                <a16:creationId xmlns:a16="http://schemas.microsoft.com/office/drawing/2014/main" id="{114BC7CA-535E-AE4E-BB0C-852555230E75}"/>
              </a:ext>
            </a:extLst>
          </p:cNvPr>
          <p:cNvPicPr>
            <a:picLocks noChangeAspect="1"/>
          </p:cNvPicPr>
          <p:nvPr/>
        </p:nvPicPr>
        <p:blipFill>
          <a:blip r:embed="rId6"/>
          <a:stretch>
            <a:fillRect/>
          </a:stretch>
        </p:blipFill>
        <p:spPr>
          <a:xfrm>
            <a:off x="7416423" y="4165514"/>
            <a:ext cx="1628397" cy="2137271"/>
          </a:xfrm>
          <a:prstGeom prst="rect">
            <a:avLst/>
          </a:prstGeom>
        </p:spPr>
      </p:pic>
      <p:pic>
        <p:nvPicPr>
          <p:cNvPr id="8" name="Picture 7" descr="A picture containing text, person&#10;&#10;Description automatically generated">
            <a:extLst>
              <a:ext uri="{FF2B5EF4-FFF2-40B4-BE49-F238E27FC236}">
                <a16:creationId xmlns:a16="http://schemas.microsoft.com/office/drawing/2014/main" id="{28D75BF5-1F95-6940-8C83-28E9A7B34A9F}"/>
              </a:ext>
            </a:extLst>
          </p:cNvPr>
          <p:cNvPicPr>
            <a:picLocks noChangeAspect="1"/>
          </p:cNvPicPr>
          <p:nvPr/>
        </p:nvPicPr>
        <p:blipFill>
          <a:blip r:embed="rId7"/>
          <a:stretch>
            <a:fillRect/>
          </a:stretch>
        </p:blipFill>
        <p:spPr>
          <a:xfrm>
            <a:off x="5395420" y="4190957"/>
            <a:ext cx="1628397" cy="2111828"/>
          </a:xfrm>
          <a:prstGeom prst="rect">
            <a:avLst/>
          </a:prstGeom>
        </p:spPr>
      </p:pic>
      <p:pic>
        <p:nvPicPr>
          <p:cNvPr id="10" name="Picture 9" descr="A picture containing text, person&#10;&#10;Description automatically generated">
            <a:extLst>
              <a:ext uri="{FF2B5EF4-FFF2-40B4-BE49-F238E27FC236}">
                <a16:creationId xmlns:a16="http://schemas.microsoft.com/office/drawing/2014/main" id="{DBAD1141-6E25-2144-9BE7-4CEE388C53AD}"/>
              </a:ext>
            </a:extLst>
          </p:cNvPr>
          <p:cNvPicPr>
            <a:picLocks noChangeAspect="1"/>
          </p:cNvPicPr>
          <p:nvPr/>
        </p:nvPicPr>
        <p:blipFill>
          <a:blip r:embed="rId8"/>
          <a:stretch>
            <a:fillRect/>
          </a:stretch>
        </p:blipFill>
        <p:spPr>
          <a:xfrm>
            <a:off x="3561004" y="4203678"/>
            <a:ext cx="1441810" cy="2111828"/>
          </a:xfrm>
          <a:prstGeom prst="rect">
            <a:avLst/>
          </a:prstGeom>
        </p:spPr>
      </p:pic>
    </p:spTree>
    <p:extLst>
      <p:ext uri="{BB962C8B-B14F-4D97-AF65-F5344CB8AC3E}">
        <p14:creationId xmlns:p14="http://schemas.microsoft.com/office/powerpoint/2010/main" val="10474475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0E1DA8A1-0E6E-9641-ABC7-36A9A0D0A1A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B029E7-F7B2-564B-8E2C-21073EDD7F55}"/>
              </a:ext>
            </a:extLst>
          </p:cNvPr>
          <p:cNvSpPr>
            <a:spLocks noGrp="1"/>
          </p:cNvSpPr>
          <p:nvPr>
            <p:ph type="title"/>
          </p:nvPr>
        </p:nvSpPr>
        <p:spPr>
          <a:xfrm>
            <a:off x="2152877" y="250031"/>
            <a:ext cx="10039123" cy="1183708"/>
          </a:xfrm>
        </p:spPr>
        <p:txBody>
          <a:bodyPr>
            <a:normAutofit fontScale="90000"/>
          </a:bodyPr>
          <a:lstStyle/>
          <a:p>
            <a:r>
              <a:rPr lang="en-US" sz="4000" b="1" dirty="0"/>
              <a:t>Research &amp; Literature that Supports this Session:</a:t>
            </a:r>
          </a:p>
        </p:txBody>
      </p:sp>
      <p:sp>
        <p:nvSpPr>
          <p:cNvPr id="7" name="Content Placeholder 6">
            <a:extLst>
              <a:ext uri="{FF2B5EF4-FFF2-40B4-BE49-F238E27FC236}">
                <a16:creationId xmlns:a16="http://schemas.microsoft.com/office/drawing/2014/main" id="{5BD50807-7298-2B49-943C-84C3BC4E4262}"/>
              </a:ext>
            </a:extLst>
          </p:cNvPr>
          <p:cNvSpPr>
            <a:spLocks noGrp="1"/>
          </p:cNvSpPr>
          <p:nvPr>
            <p:ph idx="1"/>
          </p:nvPr>
        </p:nvSpPr>
        <p:spPr>
          <a:xfrm>
            <a:off x="2772228" y="1433739"/>
            <a:ext cx="8984343" cy="4894489"/>
          </a:xfrm>
        </p:spPr>
        <p:txBody>
          <a:bodyPr>
            <a:normAutofit fontScale="55000" lnSpcReduction="20000"/>
          </a:bodyPr>
          <a:lstStyle/>
          <a:p>
            <a:pPr marL="0" indent="0">
              <a:buNone/>
            </a:pPr>
            <a:endParaRPr lang="en-US" sz="1200" dirty="0"/>
          </a:p>
          <a:p>
            <a:r>
              <a:rPr lang="en-CA" dirty="0"/>
              <a:t>Brownlie, F., &amp; King, J. (2000). </a:t>
            </a:r>
            <a:r>
              <a:rPr lang="en-CA" i="1" dirty="0"/>
              <a:t>Learning in safe schools: Creating classrooms where all students belong</a:t>
            </a:r>
            <a:r>
              <a:rPr lang="en-CA" dirty="0"/>
              <a:t>. Markham, </a:t>
            </a:r>
            <a:r>
              <a:rPr lang="en-CA" dirty="0" err="1"/>
              <a:t>Ont</a:t>
            </a:r>
            <a:r>
              <a:rPr lang="en-CA" dirty="0"/>
              <a:t>: Pembroke.</a:t>
            </a:r>
          </a:p>
          <a:p>
            <a:r>
              <a:rPr lang="en-US" dirty="0"/>
              <a:t>Falvey, M. A. (2004). Toward Realizing the Influence of. </a:t>
            </a:r>
            <a:r>
              <a:rPr lang="en-US" i="1" dirty="0"/>
              <a:t>Research and Practice for Persons with Severe Disabilities (RPSD)</a:t>
            </a:r>
            <a:r>
              <a:rPr lang="en-US" dirty="0"/>
              <a:t>, </a:t>
            </a:r>
            <a:r>
              <a:rPr lang="en-US" i="1" dirty="0"/>
              <a:t>29</a:t>
            </a:r>
            <a:r>
              <a:rPr lang="en-US" dirty="0"/>
              <a:t>(1), 9-10.</a:t>
            </a:r>
            <a:endParaRPr lang="en-CA" dirty="0"/>
          </a:p>
          <a:p>
            <a:r>
              <a:rPr lang="en-US" dirty="0"/>
              <a:t>Feldman, R., Carter, E., </a:t>
            </a:r>
            <a:r>
              <a:rPr lang="en-US" dirty="0" err="1"/>
              <a:t>Asmus</a:t>
            </a:r>
            <a:r>
              <a:rPr lang="en-US" dirty="0"/>
              <a:t>, J., &amp; Brock, M. E. (2016). Presence, proximity, and peer interactions of adolescents with severe disabilities in general education classrooms. </a:t>
            </a:r>
            <a:r>
              <a:rPr lang="en-US" i="1" dirty="0"/>
              <a:t>Exceptional Children</a:t>
            </a:r>
            <a:r>
              <a:rPr lang="en-US" dirty="0"/>
              <a:t>, </a:t>
            </a:r>
            <a:r>
              <a:rPr lang="en-US" i="1" dirty="0"/>
              <a:t>82</a:t>
            </a:r>
            <a:r>
              <a:rPr lang="en-US" dirty="0"/>
              <a:t>(2), 192-208.</a:t>
            </a:r>
            <a:endParaRPr lang="en-CA" dirty="0"/>
          </a:p>
          <a:p>
            <a:r>
              <a:rPr lang="en-US" dirty="0"/>
              <a:t>Hunt, P., &amp; </a:t>
            </a:r>
            <a:r>
              <a:rPr lang="en-US" dirty="0" err="1"/>
              <a:t>Farron</a:t>
            </a:r>
            <a:r>
              <a:rPr lang="en-US" dirty="0"/>
              <a:t>-Davis, F. (1992). A preliminary investigation of IEP quality and content associated with placement in general education versus special education classes. </a:t>
            </a:r>
            <a:r>
              <a:rPr lang="en-US" i="1" dirty="0"/>
              <a:t>Journal of the Association for Persons with Severe Handicaps</a:t>
            </a:r>
            <a:r>
              <a:rPr lang="en-US" dirty="0"/>
              <a:t>, </a:t>
            </a:r>
            <a:r>
              <a:rPr lang="en-US" i="1" dirty="0"/>
              <a:t>17</a:t>
            </a:r>
            <a:r>
              <a:rPr lang="en-US" dirty="0"/>
              <a:t>(4), 247-253.</a:t>
            </a:r>
          </a:p>
          <a:p>
            <a:r>
              <a:rPr lang="en-US" dirty="0"/>
              <a:t>McDonnell, J., </a:t>
            </a:r>
            <a:r>
              <a:rPr lang="en-US" dirty="0" err="1"/>
              <a:t>Mathot</a:t>
            </a:r>
            <a:r>
              <a:rPr lang="en-US" dirty="0"/>
              <a:t>-Buckner, C., Thorson, N., &amp; </a:t>
            </a:r>
            <a:r>
              <a:rPr lang="en-US" dirty="0" err="1"/>
              <a:t>Fister</a:t>
            </a:r>
            <a:r>
              <a:rPr lang="en-US" dirty="0"/>
              <a:t>, S. (2001). Supporting the inclusion of students with moderate and severe disabilities in junior high school general education classes: The effects of </a:t>
            </a:r>
            <a:r>
              <a:rPr lang="en-US" dirty="0" err="1"/>
              <a:t>classwide</a:t>
            </a:r>
            <a:r>
              <a:rPr lang="en-US" dirty="0"/>
              <a:t> peer tutoring, multi-element curriculum, and accommodations. </a:t>
            </a:r>
            <a:r>
              <a:rPr lang="en-US" i="1" dirty="0"/>
              <a:t>Education and Treatment of children</a:t>
            </a:r>
            <a:r>
              <a:rPr lang="en-US" dirty="0"/>
              <a:t>, 141-160.</a:t>
            </a:r>
          </a:p>
          <a:p>
            <a:r>
              <a:rPr lang="en-US" dirty="0"/>
              <a:t>National Center for Educational Restructuring and Inclusion. (1995). National study of</a:t>
            </a:r>
            <a:r>
              <a:rPr lang="en-CA" dirty="0"/>
              <a:t> </a:t>
            </a:r>
            <a:r>
              <a:rPr lang="en-US" dirty="0"/>
              <a:t>inclusion. New York: Author</a:t>
            </a:r>
            <a:endParaRPr lang="en-CA" dirty="0"/>
          </a:p>
          <a:p>
            <a:r>
              <a:rPr lang="en-US" dirty="0"/>
              <a:t>Wagner, M., Newman, L., </a:t>
            </a:r>
            <a:r>
              <a:rPr lang="en-US" dirty="0" err="1"/>
              <a:t>Cameto</a:t>
            </a:r>
            <a:r>
              <a:rPr lang="en-US" dirty="0"/>
              <a:t>, R., &amp; Levine, P. (2006). The Academic Achievement and Functional Performance of Youth with Disabilities. A Report from the National Longitudinal Transition Study-2 (NLTS2). NCSER 2006-3000. </a:t>
            </a:r>
            <a:r>
              <a:rPr lang="en-US" i="1" dirty="0"/>
              <a:t>Online Submission</a:t>
            </a:r>
            <a:r>
              <a:rPr lang="en-US" dirty="0"/>
              <a:t>.</a:t>
            </a:r>
            <a:endParaRPr lang="en-CA" dirty="0"/>
          </a:p>
          <a:p>
            <a:r>
              <a:rPr lang="en-US" dirty="0"/>
              <a:t>Yell, M. L. (1995). Least restrictive environment, inclusion, and students with disabilities: A legal analysis. </a:t>
            </a:r>
            <a:r>
              <a:rPr lang="en-US" i="1" dirty="0"/>
              <a:t>The Journal of Special Education</a:t>
            </a:r>
            <a:r>
              <a:rPr lang="en-US" dirty="0"/>
              <a:t>, </a:t>
            </a:r>
            <a:r>
              <a:rPr lang="en-US" i="1" dirty="0"/>
              <a:t>28</a:t>
            </a:r>
            <a:r>
              <a:rPr lang="en-US" dirty="0"/>
              <a:t>(4), 389-404.</a:t>
            </a:r>
            <a:endParaRPr lang="en-CA" dirty="0"/>
          </a:p>
          <a:p>
            <a:endParaRPr lang="en-CA" sz="1200" dirty="0"/>
          </a:p>
          <a:p>
            <a:endParaRPr lang="en-CA" sz="1200" dirty="0"/>
          </a:p>
          <a:p>
            <a:endParaRPr lang="en-US" sz="1200" dirty="0"/>
          </a:p>
        </p:txBody>
      </p:sp>
    </p:spTree>
    <p:extLst>
      <p:ext uri="{BB962C8B-B14F-4D97-AF65-F5344CB8AC3E}">
        <p14:creationId xmlns:p14="http://schemas.microsoft.com/office/powerpoint/2010/main" val="23410170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F3533947-0470-4447-8F86-74183471C66B}"/>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13196F8A-62F8-EF4E-807A-1468984DD3AD}"/>
              </a:ext>
            </a:extLst>
          </p:cNvPr>
          <p:cNvSpPr>
            <a:spLocks noGrp="1"/>
          </p:cNvSpPr>
          <p:nvPr>
            <p:ph type="title"/>
          </p:nvPr>
        </p:nvSpPr>
        <p:spPr>
          <a:xfrm>
            <a:off x="361122" y="1181099"/>
            <a:ext cx="10515600" cy="1325563"/>
          </a:xfrm>
        </p:spPr>
        <p:txBody>
          <a:bodyPr>
            <a:normAutofit/>
          </a:bodyPr>
          <a:lstStyle/>
          <a:p>
            <a:r>
              <a:rPr lang="en-US" sz="4800" b="1" dirty="0"/>
              <a:t>For Next Session</a:t>
            </a:r>
          </a:p>
        </p:txBody>
      </p:sp>
      <p:sp>
        <p:nvSpPr>
          <p:cNvPr id="8" name="Content Placeholder 2">
            <a:extLst>
              <a:ext uri="{FF2B5EF4-FFF2-40B4-BE49-F238E27FC236}">
                <a16:creationId xmlns:a16="http://schemas.microsoft.com/office/drawing/2014/main" id="{C828DCF8-14F8-234F-B001-6D6835CFECC4}"/>
              </a:ext>
            </a:extLst>
          </p:cNvPr>
          <p:cNvSpPr txBox="1">
            <a:spLocks/>
          </p:cNvSpPr>
          <p:nvPr/>
        </p:nvSpPr>
        <p:spPr>
          <a:xfrm>
            <a:off x="1073426" y="2923830"/>
            <a:ext cx="7868479" cy="10103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dirty="0"/>
          </a:p>
        </p:txBody>
      </p:sp>
      <p:sp>
        <p:nvSpPr>
          <p:cNvPr id="2" name="Rectangle 1">
            <a:extLst>
              <a:ext uri="{FF2B5EF4-FFF2-40B4-BE49-F238E27FC236}">
                <a16:creationId xmlns:a16="http://schemas.microsoft.com/office/drawing/2014/main" id="{29168060-6F3F-EA4A-A58E-FD51573647F0}"/>
              </a:ext>
            </a:extLst>
          </p:cNvPr>
          <p:cNvSpPr/>
          <p:nvPr/>
        </p:nvSpPr>
        <p:spPr>
          <a:xfrm>
            <a:off x="0" y="2506662"/>
            <a:ext cx="1245704" cy="3682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91104B84-AE11-034C-B83F-FB9A7B50C3A9}"/>
              </a:ext>
            </a:extLst>
          </p:cNvPr>
          <p:cNvSpPr txBox="1">
            <a:spLocks/>
          </p:cNvSpPr>
          <p:nvPr/>
        </p:nvSpPr>
        <p:spPr>
          <a:xfrm>
            <a:off x="361122" y="2434430"/>
            <a:ext cx="8837742" cy="35113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US" dirty="0"/>
              <a:t>Bring the evidence of what you tried!</a:t>
            </a:r>
          </a:p>
          <a:p>
            <a:pPr marL="0" indent="0">
              <a:buNone/>
            </a:pPr>
            <a:endParaRPr lang="en-US" dirty="0"/>
          </a:p>
          <a:p>
            <a:pPr marL="742950" indent="-742950">
              <a:buAutoNum type="arabicPeriod"/>
            </a:pPr>
            <a:endParaRPr lang="en-US" dirty="0"/>
          </a:p>
          <a:p>
            <a:pPr marL="742950" indent="-742950">
              <a:buAutoNum type="arabicPeriod"/>
            </a:pPr>
            <a:endParaRPr lang="en-US" dirty="0"/>
          </a:p>
        </p:txBody>
      </p:sp>
    </p:spTree>
    <p:extLst>
      <p:ext uri="{BB962C8B-B14F-4D97-AF65-F5344CB8AC3E}">
        <p14:creationId xmlns:p14="http://schemas.microsoft.com/office/powerpoint/2010/main" val="2394020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F3533947-0470-4447-8F86-74183471C66B}"/>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13196F8A-62F8-EF4E-807A-1468984DD3AD}"/>
              </a:ext>
            </a:extLst>
          </p:cNvPr>
          <p:cNvSpPr>
            <a:spLocks noGrp="1"/>
          </p:cNvSpPr>
          <p:nvPr>
            <p:ph type="title"/>
          </p:nvPr>
        </p:nvSpPr>
        <p:spPr>
          <a:xfrm>
            <a:off x="341242" y="424192"/>
            <a:ext cx="10515600" cy="1325563"/>
          </a:xfrm>
        </p:spPr>
        <p:txBody>
          <a:bodyPr>
            <a:normAutofit/>
          </a:bodyPr>
          <a:lstStyle/>
          <a:p>
            <a:r>
              <a:rPr lang="en-US" sz="4800" b="1" dirty="0"/>
              <a:t>QUAD questions</a:t>
            </a:r>
          </a:p>
        </p:txBody>
      </p:sp>
      <p:sp>
        <p:nvSpPr>
          <p:cNvPr id="8" name="Content Placeholder 2">
            <a:extLst>
              <a:ext uri="{FF2B5EF4-FFF2-40B4-BE49-F238E27FC236}">
                <a16:creationId xmlns:a16="http://schemas.microsoft.com/office/drawing/2014/main" id="{C828DCF8-14F8-234F-B001-6D6835CFECC4}"/>
              </a:ext>
            </a:extLst>
          </p:cNvPr>
          <p:cNvSpPr txBox="1">
            <a:spLocks/>
          </p:cNvSpPr>
          <p:nvPr/>
        </p:nvSpPr>
        <p:spPr>
          <a:xfrm>
            <a:off x="738805" y="4686986"/>
            <a:ext cx="10874073" cy="10103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889000">
              <a:spcBef>
                <a:spcPct val="0"/>
              </a:spcBef>
              <a:spcAft>
                <a:spcPct val="35000"/>
              </a:spcAft>
              <a:buNone/>
            </a:pPr>
            <a:r>
              <a:rPr lang="en-US" sz="2400" dirty="0"/>
              <a:t>One Google doc/ team</a:t>
            </a:r>
          </a:p>
        </p:txBody>
      </p:sp>
      <p:sp>
        <p:nvSpPr>
          <p:cNvPr id="10" name="Content Placeholder 2">
            <a:extLst>
              <a:ext uri="{FF2B5EF4-FFF2-40B4-BE49-F238E27FC236}">
                <a16:creationId xmlns:a16="http://schemas.microsoft.com/office/drawing/2014/main" id="{94AFA1AA-729B-194A-91EF-209ED4E6C88A}"/>
              </a:ext>
            </a:extLst>
          </p:cNvPr>
          <p:cNvSpPr txBox="1">
            <a:spLocks/>
          </p:cNvSpPr>
          <p:nvPr/>
        </p:nvSpPr>
        <p:spPr>
          <a:xfrm>
            <a:off x="738807" y="3676646"/>
            <a:ext cx="11545958" cy="10103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89000">
              <a:spcBef>
                <a:spcPct val="0"/>
              </a:spcBef>
              <a:spcAft>
                <a:spcPct val="35000"/>
              </a:spcAft>
              <a:buNone/>
            </a:pPr>
            <a:endParaRPr lang="en-US" dirty="0"/>
          </a:p>
          <a:p>
            <a:pPr marL="0" lvl="0" indent="0" defTabSz="889000">
              <a:spcBef>
                <a:spcPct val="0"/>
              </a:spcBef>
              <a:spcAft>
                <a:spcPct val="35000"/>
              </a:spcAft>
              <a:buNone/>
            </a:pPr>
            <a:endParaRPr lang="en-US" dirty="0"/>
          </a:p>
          <a:p>
            <a:pPr marL="0" indent="0">
              <a:buNone/>
            </a:pPr>
            <a:endParaRPr lang="en-US" dirty="0"/>
          </a:p>
        </p:txBody>
      </p:sp>
      <p:sp>
        <p:nvSpPr>
          <p:cNvPr id="11" name="Content Placeholder 2">
            <a:extLst>
              <a:ext uri="{FF2B5EF4-FFF2-40B4-BE49-F238E27FC236}">
                <a16:creationId xmlns:a16="http://schemas.microsoft.com/office/drawing/2014/main" id="{1BCF462C-07C3-7844-A5DC-6707965DD9BC}"/>
              </a:ext>
            </a:extLst>
          </p:cNvPr>
          <p:cNvSpPr txBox="1">
            <a:spLocks/>
          </p:cNvSpPr>
          <p:nvPr/>
        </p:nvSpPr>
        <p:spPr>
          <a:xfrm>
            <a:off x="738805" y="2760668"/>
            <a:ext cx="9521688" cy="10103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889000">
              <a:spcBef>
                <a:spcPct val="0"/>
              </a:spcBef>
              <a:spcAft>
                <a:spcPct val="35000"/>
              </a:spcAft>
              <a:buNone/>
            </a:pPr>
            <a:r>
              <a:rPr lang="en-US" sz="2400" dirty="0"/>
              <a:t>A link will be shared with you that will take you to a google form</a:t>
            </a:r>
          </a:p>
          <a:p>
            <a:pPr marL="0" indent="0">
              <a:buNone/>
            </a:pPr>
            <a:endParaRPr lang="en-US" sz="2400" dirty="0"/>
          </a:p>
        </p:txBody>
      </p:sp>
      <p:sp>
        <p:nvSpPr>
          <p:cNvPr id="12" name="Content Placeholder 2">
            <a:extLst>
              <a:ext uri="{FF2B5EF4-FFF2-40B4-BE49-F238E27FC236}">
                <a16:creationId xmlns:a16="http://schemas.microsoft.com/office/drawing/2014/main" id="{DE2E74C9-3248-3E46-9F2D-3203EF344BFD}"/>
              </a:ext>
            </a:extLst>
          </p:cNvPr>
          <p:cNvSpPr txBox="1">
            <a:spLocks/>
          </p:cNvSpPr>
          <p:nvPr/>
        </p:nvSpPr>
        <p:spPr>
          <a:xfrm>
            <a:off x="738807" y="4468289"/>
            <a:ext cx="11353801" cy="10103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9" name="Content Placeholder 2">
            <a:extLst>
              <a:ext uri="{FF2B5EF4-FFF2-40B4-BE49-F238E27FC236}">
                <a16:creationId xmlns:a16="http://schemas.microsoft.com/office/drawing/2014/main" id="{84A472A4-1FEB-D548-A2AF-19E07ABABF92}"/>
              </a:ext>
            </a:extLst>
          </p:cNvPr>
          <p:cNvSpPr txBox="1">
            <a:spLocks/>
          </p:cNvSpPr>
          <p:nvPr/>
        </p:nvSpPr>
        <p:spPr>
          <a:xfrm>
            <a:off x="738804" y="5451839"/>
            <a:ext cx="11148395" cy="10103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889000">
              <a:spcBef>
                <a:spcPct val="0"/>
              </a:spcBef>
              <a:spcAft>
                <a:spcPct val="35000"/>
              </a:spcAft>
              <a:buNone/>
            </a:pPr>
            <a:r>
              <a:rPr lang="en-US" sz="2400" dirty="0"/>
              <a:t>You have until the end of the session to submit your responses</a:t>
            </a:r>
          </a:p>
          <a:p>
            <a:pPr marL="0" indent="0">
              <a:buNone/>
            </a:pPr>
            <a:endParaRPr lang="en-US" sz="2400" dirty="0"/>
          </a:p>
        </p:txBody>
      </p:sp>
      <p:sp>
        <p:nvSpPr>
          <p:cNvPr id="13" name="Content Placeholder 2">
            <a:extLst>
              <a:ext uri="{FF2B5EF4-FFF2-40B4-BE49-F238E27FC236}">
                <a16:creationId xmlns:a16="http://schemas.microsoft.com/office/drawing/2014/main" id="{976A7B8E-88B9-1F4A-9E33-27AE09315441}"/>
              </a:ext>
            </a:extLst>
          </p:cNvPr>
          <p:cNvSpPr txBox="1">
            <a:spLocks/>
          </p:cNvSpPr>
          <p:nvPr/>
        </p:nvSpPr>
        <p:spPr>
          <a:xfrm>
            <a:off x="738805" y="3529319"/>
            <a:ext cx="9521688" cy="10103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889000">
              <a:spcBef>
                <a:spcPct val="0"/>
              </a:spcBef>
              <a:spcAft>
                <a:spcPct val="35000"/>
              </a:spcAft>
              <a:buNone/>
            </a:pPr>
            <a:r>
              <a:rPr lang="en-US" sz="2400" dirty="0"/>
              <a:t>Over the session you will prompted to respond to four questions with your team in a breakout group, one at a time</a:t>
            </a:r>
          </a:p>
        </p:txBody>
      </p:sp>
    </p:spTree>
    <p:extLst>
      <p:ext uri="{BB962C8B-B14F-4D97-AF65-F5344CB8AC3E}">
        <p14:creationId xmlns:p14="http://schemas.microsoft.com/office/powerpoint/2010/main" val="36084259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electronics&#10;&#10;Description automatically generated">
            <a:extLst>
              <a:ext uri="{FF2B5EF4-FFF2-40B4-BE49-F238E27FC236}">
                <a16:creationId xmlns:a16="http://schemas.microsoft.com/office/drawing/2014/main" id="{3FCC0B83-107A-5442-A904-6F09A68B74F0}"/>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DD4F0FF0-3143-7046-BAE0-3F6ED3EF630E}"/>
              </a:ext>
            </a:extLst>
          </p:cNvPr>
          <p:cNvSpPr>
            <a:spLocks noGrp="1"/>
          </p:cNvSpPr>
          <p:nvPr>
            <p:ph type="title"/>
          </p:nvPr>
        </p:nvSpPr>
        <p:spPr>
          <a:xfrm>
            <a:off x="322730" y="43700"/>
            <a:ext cx="11735920" cy="846204"/>
          </a:xfrm>
        </p:spPr>
        <p:txBody>
          <a:bodyPr>
            <a:normAutofit/>
          </a:bodyPr>
          <a:lstStyle/>
          <a:p>
            <a:pPr lvl="1" algn="ctr"/>
            <a:r>
              <a:rPr lang="en-US" sz="3600" b="1" dirty="0"/>
              <a:t>Next Session</a:t>
            </a:r>
          </a:p>
        </p:txBody>
      </p:sp>
      <p:graphicFrame>
        <p:nvGraphicFramePr>
          <p:cNvPr id="4" name="Diagram 3">
            <a:extLst>
              <a:ext uri="{FF2B5EF4-FFF2-40B4-BE49-F238E27FC236}">
                <a16:creationId xmlns:a16="http://schemas.microsoft.com/office/drawing/2014/main" id="{C8ED45C2-BE5F-DC4F-A96D-199D497C5E9A}"/>
              </a:ext>
            </a:extLst>
          </p:cNvPr>
          <p:cNvGraphicFramePr/>
          <p:nvPr>
            <p:extLst>
              <p:ext uri="{D42A27DB-BD31-4B8C-83A1-F6EECF244321}">
                <p14:modId xmlns:p14="http://schemas.microsoft.com/office/powerpoint/2010/main" val="3833391845"/>
              </p:ext>
            </p:extLst>
          </p:nvPr>
        </p:nvGraphicFramePr>
        <p:xfrm>
          <a:off x="312234" y="1114907"/>
          <a:ext cx="11417804" cy="5419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045B4EAB-0992-BD41-8F64-038B32A12415}"/>
              </a:ext>
            </a:extLst>
          </p:cNvPr>
          <p:cNvSpPr txBox="1">
            <a:spLocks/>
          </p:cNvSpPr>
          <p:nvPr/>
        </p:nvSpPr>
        <p:spPr>
          <a:xfrm>
            <a:off x="7146529" y="6112865"/>
            <a:ext cx="4313860" cy="367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gn="r"/>
            <a:r>
              <a:rPr lang="en-US" sz="2000" kern="0" dirty="0">
                <a:solidFill>
                  <a:sysClr val="windowText" lastClr="000000"/>
                </a:solidFill>
              </a:rPr>
              <a:t>Student Infrastructure</a:t>
            </a:r>
          </a:p>
        </p:txBody>
      </p:sp>
      <p:sp>
        <p:nvSpPr>
          <p:cNvPr id="8" name="Title 1">
            <a:extLst>
              <a:ext uri="{FF2B5EF4-FFF2-40B4-BE49-F238E27FC236}">
                <a16:creationId xmlns:a16="http://schemas.microsoft.com/office/drawing/2014/main" id="{A7E99D7F-DE8E-AC48-B5AA-AF82D78E2932}"/>
              </a:ext>
            </a:extLst>
          </p:cNvPr>
          <p:cNvSpPr txBox="1">
            <a:spLocks/>
          </p:cNvSpPr>
          <p:nvPr/>
        </p:nvSpPr>
        <p:spPr>
          <a:xfrm>
            <a:off x="6247840" y="5455888"/>
            <a:ext cx="5020332" cy="367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gn="r"/>
            <a:r>
              <a:rPr lang="en-US" sz="2000" kern="0" dirty="0">
                <a:solidFill>
                  <a:sysClr val="windowText" lastClr="000000"/>
                </a:solidFill>
              </a:rPr>
              <a:t>Teacher &amp; Staffing Infrastructure</a:t>
            </a:r>
          </a:p>
        </p:txBody>
      </p:sp>
      <p:sp>
        <p:nvSpPr>
          <p:cNvPr id="9" name="Title 1">
            <a:extLst>
              <a:ext uri="{FF2B5EF4-FFF2-40B4-BE49-F238E27FC236}">
                <a16:creationId xmlns:a16="http://schemas.microsoft.com/office/drawing/2014/main" id="{4EC0672A-B681-7645-8161-A5785AB64A1E}"/>
              </a:ext>
            </a:extLst>
          </p:cNvPr>
          <p:cNvSpPr txBox="1">
            <a:spLocks/>
          </p:cNvSpPr>
          <p:nvPr/>
        </p:nvSpPr>
        <p:spPr>
          <a:xfrm>
            <a:off x="5806824" y="4791991"/>
            <a:ext cx="5051677" cy="367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gn="r"/>
            <a:r>
              <a:rPr lang="en-US" sz="2000" kern="0" dirty="0">
                <a:solidFill>
                  <a:sysClr val="windowText" lastClr="000000"/>
                </a:solidFill>
              </a:rPr>
              <a:t>School &amp; District Infrastructure</a:t>
            </a:r>
          </a:p>
        </p:txBody>
      </p:sp>
    </p:spTree>
    <p:extLst>
      <p:ext uri="{BB962C8B-B14F-4D97-AF65-F5344CB8AC3E}">
        <p14:creationId xmlns:p14="http://schemas.microsoft.com/office/powerpoint/2010/main" val="13426021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with medium confidence">
            <a:extLst>
              <a:ext uri="{FF2B5EF4-FFF2-40B4-BE49-F238E27FC236}">
                <a16:creationId xmlns:a16="http://schemas.microsoft.com/office/drawing/2014/main" id="{DFCD73C6-8738-BE45-9298-CEC608DB80A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5293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calendar&#10;&#10;Description automatically generated">
            <a:extLst>
              <a:ext uri="{FF2B5EF4-FFF2-40B4-BE49-F238E27FC236}">
                <a16:creationId xmlns:a16="http://schemas.microsoft.com/office/drawing/2014/main" id="{DF65B696-86E2-5645-AE7B-CFC86271F2A5}"/>
              </a:ext>
            </a:extLst>
          </p:cNvPr>
          <p:cNvPicPr>
            <a:picLocks noChangeAspect="1"/>
          </p:cNvPicPr>
          <p:nvPr/>
        </p:nvPicPr>
        <p:blipFill>
          <a:blip r:embed="rId2"/>
          <a:stretch>
            <a:fillRect/>
          </a:stretch>
        </p:blipFill>
        <p:spPr>
          <a:xfrm>
            <a:off x="1223384" y="668130"/>
            <a:ext cx="9329002" cy="5821516"/>
          </a:xfrm>
          <a:prstGeom prst="rect">
            <a:avLst/>
          </a:prstGeom>
        </p:spPr>
      </p:pic>
    </p:spTree>
    <p:extLst>
      <p:ext uri="{BB962C8B-B14F-4D97-AF65-F5344CB8AC3E}">
        <p14:creationId xmlns:p14="http://schemas.microsoft.com/office/powerpoint/2010/main" val="838986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62949A-C8EA-A446-9952-7A36B37F218D}"/>
              </a:ext>
            </a:extLst>
          </p:cNvPr>
          <p:cNvSpPr/>
          <p:nvPr/>
        </p:nvSpPr>
        <p:spPr>
          <a:xfrm>
            <a:off x="709448" y="771742"/>
            <a:ext cx="10773104" cy="5696607"/>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4C10B548-662F-6A4A-9A82-40EC0C204B02}"/>
              </a:ext>
            </a:extLst>
          </p:cNvPr>
          <p:cNvCxnSpPr>
            <a:cxnSpLocks/>
            <a:stCxn id="4" idx="0"/>
            <a:endCxn id="13" idx="2"/>
          </p:cNvCxnSpPr>
          <p:nvPr/>
        </p:nvCxnSpPr>
        <p:spPr>
          <a:xfrm>
            <a:off x="6096000" y="771742"/>
            <a:ext cx="0" cy="3925614"/>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D5A1D6F6-D204-CA41-87B0-33B49481F8A2}"/>
              </a:ext>
            </a:extLst>
          </p:cNvPr>
          <p:cNvCxnSpPr>
            <a:cxnSpLocks/>
            <a:stCxn id="4" idx="1"/>
            <a:endCxn id="4" idx="3"/>
          </p:cNvCxnSpPr>
          <p:nvPr/>
        </p:nvCxnSpPr>
        <p:spPr>
          <a:xfrm>
            <a:off x="709448" y="3620046"/>
            <a:ext cx="10773104" cy="0"/>
          </a:xfrm>
          <a:prstGeom prst="line">
            <a:avLst/>
          </a:prstGeom>
          <a:ln w="38100"/>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6F8664BA-9BBB-5943-9575-DC99AF526281}"/>
              </a:ext>
            </a:extLst>
          </p:cNvPr>
          <p:cNvSpPr/>
          <p:nvPr/>
        </p:nvSpPr>
        <p:spPr>
          <a:xfrm>
            <a:off x="4254062" y="2747692"/>
            <a:ext cx="3683875" cy="1949664"/>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US" dirty="0"/>
              <a:t>Our Inquiry Team Name</a:t>
            </a:r>
          </a:p>
          <a:p>
            <a:pPr algn="ctr"/>
            <a:endParaRPr lang="en-US" dirty="0"/>
          </a:p>
          <a:p>
            <a:pPr algn="ctr"/>
            <a:endParaRPr lang="en-US" dirty="0"/>
          </a:p>
          <a:p>
            <a:pPr algn="ctr"/>
            <a:r>
              <a:rPr lang="en-US" dirty="0"/>
              <a:t>__________________________</a:t>
            </a:r>
          </a:p>
          <a:p>
            <a:pPr algn="ctr"/>
            <a:endParaRPr lang="en-US" dirty="0"/>
          </a:p>
        </p:txBody>
      </p:sp>
      <p:sp>
        <p:nvSpPr>
          <p:cNvPr id="14" name="TextBox 13">
            <a:extLst>
              <a:ext uri="{FF2B5EF4-FFF2-40B4-BE49-F238E27FC236}">
                <a16:creationId xmlns:a16="http://schemas.microsoft.com/office/drawing/2014/main" id="{0B3988E9-3A8A-4B41-B97B-669CABF219A2}"/>
              </a:ext>
            </a:extLst>
          </p:cNvPr>
          <p:cNvSpPr txBox="1"/>
          <p:nvPr/>
        </p:nvSpPr>
        <p:spPr>
          <a:xfrm>
            <a:off x="709448" y="118246"/>
            <a:ext cx="5446940" cy="369332"/>
          </a:xfrm>
          <a:prstGeom prst="rect">
            <a:avLst/>
          </a:prstGeom>
          <a:noFill/>
        </p:spPr>
        <p:txBody>
          <a:bodyPr wrap="none" rtlCol="0">
            <a:spAutoFit/>
          </a:bodyPr>
          <a:lstStyle/>
          <a:p>
            <a:r>
              <a:rPr lang="en-US" dirty="0"/>
              <a:t>Session 2 Quad: https://</a:t>
            </a:r>
            <a:r>
              <a:rPr lang="en-US" dirty="0" err="1"/>
              <a:t>forms.gle</a:t>
            </a:r>
            <a:r>
              <a:rPr lang="en-US" dirty="0"/>
              <a:t>/SBrYFBMFcUHfTS4HA</a:t>
            </a:r>
          </a:p>
        </p:txBody>
      </p:sp>
      <p:sp>
        <p:nvSpPr>
          <p:cNvPr id="15" name="TextBox 14">
            <a:extLst>
              <a:ext uri="{FF2B5EF4-FFF2-40B4-BE49-F238E27FC236}">
                <a16:creationId xmlns:a16="http://schemas.microsoft.com/office/drawing/2014/main" id="{9813AA15-BA25-384E-87E8-3210B5DF3EC1}"/>
              </a:ext>
            </a:extLst>
          </p:cNvPr>
          <p:cNvSpPr txBox="1"/>
          <p:nvPr/>
        </p:nvSpPr>
        <p:spPr>
          <a:xfrm>
            <a:off x="898114" y="1561386"/>
            <a:ext cx="5184800" cy="646331"/>
          </a:xfrm>
          <a:prstGeom prst="rect">
            <a:avLst/>
          </a:prstGeom>
          <a:noFill/>
        </p:spPr>
        <p:txBody>
          <a:bodyPr wrap="square" rtlCol="0">
            <a:spAutoFit/>
          </a:bodyPr>
          <a:lstStyle/>
          <a:p>
            <a:r>
              <a:rPr lang="en-US" dirty="0"/>
              <a:t>Q1: What is one action that your team has taken since the series started? </a:t>
            </a:r>
          </a:p>
        </p:txBody>
      </p:sp>
      <p:sp>
        <p:nvSpPr>
          <p:cNvPr id="17" name="TextBox 16">
            <a:extLst>
              <a:ext uri="{FF2B5EF4-FFF2-40B4-BE49-F238E27FC236}">
                <a16:creationId xmlns:a16="http://schemas.microsoft.com/office/drawing/2014/main" id="{96135015-71E5-4E41-B0B6-DF791AED0514}"/>
              </a:ext>
            </a:extLst>
          </p:cNvPr>
          <p:cNvSpPr txBox="1"/>
          <p:nvPr/>
        </p:nvSpPr>
        <p:spPr>
          <a:xfrm>
            <a:off x="6196880" y="1469921"/>
            <a:ext cx="5004521" cy="369332"/>
          </a:xfrm>
          <a:prstGeom prst="rect">
            <a:avLst/>
          </a:prstGeom>
          <a:noFill/>
        </p:spPr>
        <p:txBody>
          <a:bodyPr wrap="square" rtlCol="0">
            <a:spAutoFit/>
          </a:bodyPr>
          <a:lstStyle/>
          <a:p>
            <a:r>
              <a:rPr lang="en-US" dirty="0"/>
              <a:t>Q2: What are you noticing?</a:t>
            </a:r>
          </a:p>
        </p:txBody>
      </p:sp>
      <p:sp>
        <p:nvSpPr>
          <p:cNvPr id="19" name="TextBox 18">
            <a:extLst>
              <a:ext uri="{FF2B5EF4-FFF2-40B4-BE49-F238E27FC236}">
                <a16:creationId xmlns:a16="http://schemas.microsoft.com/office/drawing/2014/main" id="{C040E16A-88D5-F248-B430-F3DC09490818}"/>
              </a:ext>
            </a:extLst>
          </p:cNvPr>
          <p:cNvSpPr txBox="1"/>
          <p:nvPr/>
        </p:nvSpPr>
        <p:spPr>
          <a:xfrm>
            <a:off x="898114" y="6007945"/>
            <a:ext cx="10434651" cy="369332"/>
          </a:xfrm>
          <a:prstGeom prst="rect">
            <a:avLst/>
          </a:prstGeom>
          <a:noFill/>
        </p:spPr>
        <p:txBody>
          <a:bodyPr wrap="none" rtlCol="0">
            <a:spAutoFit/>
          </a:bodyPr>
          <a:lstStyle/>
          <a:p>
            <a:r>
              <a:rPr lang="en-US" dirty="0"/>
              <a:t>Q3: Create 1 -2 inquiry actions statements describing what your team will try between now and next session?</a:t>
            </a:r>
          </a:p>
        </p:txBody>
      </p:sp>
      <p:sp>
        <p:nvSpPr>
          <p:cNvPr id="2" name="TextBox 1">
            <a:extLst>
              <a:ext uri="{FF2B5EF4-FFF2-40B4-BE49-F238E27FC236}">
                <a16:creationId xmlns:a16="http://schemas.microsoft.com/office/drawing/2014/main" id="{8678C071-C423-F448-AE22-2771836BB019}"/>
              </a:ext>
            </a:extLst>
          </p:cNvPr>
          <p:cNvSpPr txBox="1"/>
          <p:nvPr/>
        </p:nvSpPr>
        <p:spPr>
          <a:xfrm>
            <a:off x="0" y="6488668"/>
            <a:ext cx="1999586" cy="369332"/>
          </a:xfrm>
          <a:prstGeom prst="rect">
            <a:avLst/>
          </a:prstGeom>
          <a:noFill/>
        </p:spPr>
        <p:txBody>
          <a:bodyPr wrap="none" rtlCol="0">
            <a:spAutoFit/>
          </a:bodyPr>
          <a:lstStyle/>
          <a:p>
            <a:r>
              <a:rPr lang="en-US" dirty="0"/>
              <a:t>Shelley Moore, 2021</a:t>
            </a:r>
          </a:p>
        </p:txBody>
      </p:sp>
    </p:spTree>
    <p:extLst>
      <p:ext uri="{BB962C8B-B14F-4D97-AF65-F5344CB8AC3E}">
        <p14:creationId xmlns:p14="http://schemas.microsoft.com/office/powerpoint/2010/main" val="9970790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4754</TotalTime>
  <Words>4005</Words>
  <Application>Microsoft Macintosh PowerPoint</Application>
  <PresentationFormat>Widescreen</PresentationFormat>
  <Paragraphs>525</Paragraphs>
  <Slides>82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82</vt:i4>
      </vt:variant>
    </vt:vector>
  </HeadingPairs>
  <TitlesOfParts>
    <vt:vector size="8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Virtual Participation  Protocols</vt:lpstr>
      <vt:lpstr>Break Out Groups – Popcorn</vt:lpstr>
      <vt:lpstr>QUAD questions</vt:lpstr>
      <vt:lpstr>PowerPoint Presentation</vt:lpstr>
      <vt:lpstr>Padlet</vt:lpstr>
      <vt:lpstr>https://padlet.com/fivemooreminutes/abn6w77y0fethhqp </vt:lpstr>
      <vt:lpstr>https://padlet.com/fivemooreminutes/abn6w77y0fethhqp </vt:lpstr>
      <vt:lpstr>https://padlet.com/fivemooreminutes/abn6w77y0fethhqp </vt:lpstr>
      <vt:lpstr>https://padlet.com/fivemooreminutes/abn6w77y0fethhqp </vt:lpstr>
      <vt:lpstr>PowerPoint Presentation</vt:lpstr>
      <vt:lpstr>Taking Action: Choose your Challenge</vt:lpstr>
      <vt:lpstr>Sharing Out  Step 1</vt:lpstr>
      <vt:lpstr>PowerPoint Presentation</vt:lpstr>
      <vt:lpstr>Sharing Out  Step 2</vt:lpstr>
      <vt:lpstr>PowerPoint Presentation</vt:lpstr>
      <vt:lpstr>PowerPoint Presentation</vt:lpstr>
      <vt:lpstr>What does the Research Say?</vt:lpstr>
      <vt:lpstr>PowerPoint Presentation</vt:lpstr>
      <vt:lpstr>PowerPoint Presentation</vt:lpstr>
      <vt:lpstr>PowerPoint Presentation</vt:lpstr>
      <vt:lpstr>Now What?!</vt:lpstr>
      <vt:lpstr>PowerPoint Presentation</vt:lpstr>
      <vt:lpstr>What happens when there is a perception that students “can’t”</vt:lpstr>
      <vt:lpstr>PowerPoint Presentation</vt:lpstr>
      <vt:lpstr>PowerPoint Presentation</vt:lpstr>
      <vt:lpstr>PowerPoint Presentation</vt:lpstr>
      <vt:lpstr>PowerPoint Presentation</vt:lpstr>
      <vt:lpstr>PowerPoint Presentation</vt:lpstr>
      <vt:lpstr>PowerPoint Presentation</vt:lpstr>
      <vt:lpstr>Place Based Planning</vt:lpstr>
      <vt:lpstr>Understanding the Role of Place</vt:lpstr>
      <vt:lpstr>PowerPoint Presentation</vt:lpstr>
      <vt:lpstr>PowerPoint Presentation</vt:lpstr>
      <vt:lpstr>Shifting the Paradigm:  Medical Model of Disability</vt:lpstr>
      <vt:lpstr>Shifting the Paradigm:  Medical Model of Disability</vt:lpstr>
      <vt:lpstr>Shifting the Paradigm:  Medical Model of Disability</vt:lpstr>
      <vt:lpstr>Wait a second…. People with disabilities said:</vt:lpstr>
      <vt:lpstr>Shifting the Paradigm:  Social Model of Disability</vt:lpstr>
      <vt:lpstr>Shifting the Paradigm:  Social Model of Disability</vt:lpstr>
      <vt:lpstr>Shifting the Paradigm:  Social Model of Disability</vt:lpstr>
      <vt:lpstr>Wait a second…. Teachers said:</vt:lpstr>
      <vt:lpstr>Shifting the Paradigm:  Person-Place Model of Need</vt:lpstr>
      <vt:lpstr>Shifting the Paradigm:  Person-Place Model of Need</vt:lpstr>
      <vt:lpstr>Shifting the Paradigm:  Person-Place Model of Need</vt:lpstr>
      <vt:lpstr>Shifting the Paradigm:  Person-Place Model of Need</vt:lpstr>
      <vt:lpstr>Shifting the Paradigm:  Person-Place Model of Need</vt:lpstr>
      <vt:lpstr>Practice: Popcorn</vt:lpstr>
      <vt:lpstr>Medical Model Perspective: Fix the person  Individual not having success in a place: Shelley putting gas in her car in America  Deficit Model: Shelley can’t fill up with gas  Shelley’s IEP S.M.A.R.T goal: Shelley will fill up her car with gas with 90 % accuracy by June 2021 by: Objective: choosing an individual strategy to help her fill up with gas  Individual Strategies: have extra cash on hand, extra time to fill up, extra room on my credit card, emotional regulation for anger, extra money for airport fill up, try 90210 </vt:lpstr>
      <vt:lpstr>Person- Place Model of Need  What is the barrier?!  What is getting in the way in the place? Why can’t Shelley fill up with gas?  </vt:lpstr>
      <vt:lpstr>Person-Place Perspective: Reduce barriers in place, respond to needs of individual  Place: America  Barrier: Gas tank needs a Zip code to pay with a credit card Shelley’s need: Shelley is Canadian and has a postal code  Shelley’s IEP Goal: Shelley can fill up her car with gas by: Objective: turning her postal code into a zip code  Universal Strategy: Sticker  Individual Supports &amp; Strategies: None</vt:lpstr>
      <vt:lpstr>What are the barriers in a community? (What is getting in the way that is outside of a student control?)  What are the needs of the individuals in a community? (Needs not disabilities)  How do we anticipate supports &amp; strategies needed for individuals in the community? (Planned for before, not after)  How can we teach the supports &amp; strategies so ALL students can access and choose? (Accessing supports &amp; strategies do not affect evaluation or grades)</vt:lpstr>
      <vt:lpstr>Practice: Popcorn</vt:lpstr>
      <vt:lpstr>Creating Learning Statements</vt:lpstr>
      <vt:lpstr>Creating Learning Statements - Examples</vt:lpstr>
      <vt:lpstr>Evidence of learning: What artifact can represent your learning - Examples</vt:lpstr>
      <vt:lpstr>Padlet – Sharing your learning</vt:lpstr>
      <vt:lpstr>https://padlet.com/fivemooreminutes/abn6w77y0fethhqp </vt:lpstr>
      <vt:lpstr>PowerPoint Presentation</vt:lpstr>
      <vt:lpstr>Place Based Planning the ICBIEP</vt:lpstr>
      <vt:lpstr>Strategy: Place Alignment Planner</vt:lpstr>
      <vt:lpstr>PowerPoint Presentation</vt:lpstr>
      <vt:lpstr>PowerPoint Presentation</vt:lpstr>
      <vt:lpstr>PowerPoint Presentation</vt:lpstr>
      <vt:lpstr>Taking Action: Some Ideas!</vt:lpstr>
      <vt:lpstr>Practice: Popcorn</vt:lpstr>
      <vt:lpstr>Inquiry Action Statements</vt:lpstr>
      <vt:lpstr>Example</vt:lpstr>
      <vt:lpstr>Example</vt:lpstr>
      <vt:lpstr>Example</vt:lpstr>
      <vt:lpstr>PowerPoint Presentation</vt:lpstr>
      <vt:lpstr>PowerPoint Presentation</vt:lpstr>
      <vt:lpstr>Resources</vt:lpstr>
      <vt:lpstr>Research &amp; Literature that Supports this Session:</vt:lpstr>
      <vt:lpstr>For Next Session</vt:lpstr>
      <vt:lpstr>Next Session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Shelley Moore</dc:creator>
  <cp:lastModifiedBy>Shelley Moore</cp:lastModifiedBy>
  <cp:revision>79</cp:revision>
  <dcterms:created xsi:type="dcterms:W3CDTF">2021-01-14T18:14:17Z</dcterms:created>
  <dcterms:modified xsi:type="dcterms:W3CDTF">2021-02-25T23:04:57Z</dcterms:modified>
</cp:coreProperties>
</file>