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74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6208"/>
  </p:normalViewPr>
  <p:slideViewPr>
    <p:cSldViewPr snapToGrid="0" snapToObjects="1">
      <p:cViewPr varScale="1">
        <p:scale>
          <a:sx n="119" d="100"/>
          <a:sy n="119" d="100"/>
        </p:scale>
        <p:origin x="21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4FA0D-0EEB-3744-9B44-935A65BE2B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85F322-866D-DA48-AAF9-8C3BA7CF56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4776D3-0F30-574A-B819-D9F53AEA2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051FC-072C-3D4E-ABF7-2467DCC73304}" type="datetimeFigureOut">
              <a:rPr lang="en-US" smtClean="0"/>
              <a:t>1/20/22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96C068-420F-A549-B134-033419E56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D646E9-219A-364D-B04C-DBE379316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9FED-11E3-6C47-95A1-B80B1C60C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910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DC480-FB33-344D-A2BF-3A0A879F3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70778C-6CD4-7A4A-B4A2-7C469844AE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125E78-C750-E44B-BF48-CD2499213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051FC-072C-3D4E-ABF7-2467DCC73304}" type="datetimeFigureOut">
              <a:rPr lang="en-US" smtClean="0"/>
              <a:t>1/20/22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97A9F6-D9EB-B74A-A1BA-93E7855C8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A63F62-7D36-6743-BE6D-879F3CE41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9FED-11E3-6C47-95A1-B80B1C60C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628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8AE7C-0183-A645-BFC1-9DE4A2AEF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1B94B7-D008-8348-9676-50BB9CCEE4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5FB692-1D4C-5B4A-A6D2-D483F341C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051FC-072C-3D4E-ABF7-2467DCC73304}" type="datetimeFigureOut">
              <a:rPr lang="en-US" smtClean="0"/>
              <a:t>1/20/22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1E2C55-AA9D-CE4E-A6B7-B1301FF40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0F8345-3BEF-2B49-8F65-E29A6D8FD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9FED-11E3-6C47-95A1-B80B1C60C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17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173E9-F1B6-B642-82B5-D9022DD1D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D0D22-7990-894C-A67F-3255D4356C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EE6745-3D7A-6A4B-8C4E-8ECCBD261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2E11B3-B6B2-8748-9BCB-64D9FDCAC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051FC-072C-3D4E-ABF7-2467DCC73304}" type="datetimeFigureOut">
              <a:rPr lang="en-US" smtClean="0"/>
              <a:t>1/20/22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16835E-C3AF-3740-9EEF-7C91C4257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25F71E-A0A4-F140-A4A2-E1967991C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9FED-11E3-6C47-95A1-B80B1C60C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541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529D7-737E-E045-807A-BF48C18E2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A1CA2A-A681-8748-B055-CD38D513A8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314917-1435-3642-B82B-A4037849F3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56B5DA-DBC6-6C4C-8FB3-E1CDB43BB0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2BD732-EE3D-5249-B37D-E97F855397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FB5795-087E-C243-B33A-EA91274D2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051FC-072C-3D4E-ABF7-2467DCC73304}" type="datetimeFigureOut">
              <a:rPr lang="en-US" smtClean="0"/>
              <a:t>1/20/22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93E40A-39B9-4A43-BADA-C868C1950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9AE338-7778-004D-8B2C-FFC0D8330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9FED-11E3-6C47-95A1-B80B1C60C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134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F70F7-4D69-154A-8ECA-4B8497720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682DE9-87CC-6E44-871A-DD1EE7F25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051FC-072C-3D4E-ABF7-2467DCC73304}" type="datetimeFigureOut">
              <a:rPr lang="en-US" smtClean="0"/>
              <a:t>1/20/22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1E5B80-3CD2-264B-AC03-94A531F4D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F33AB9-F251-104B-9842-EB9B3124C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9FED-11E3-6C47-95A1-B80B1C60C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11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F8A6E1-419F-7245-9C48-A1CC2D75F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051FC-072C-3D4E-ABF7-2467DCC73304}" type="datetimeFigureOut">
              <a:rPr lang="en-US" smtClean="0"/>
              <a:t>1/20/22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A7D5A9-8253-A145-BD59-1333F9C43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72D84E-211B-3641-BAF9-277746C9E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9FED-11E3-6C47-95A1-B80B1C60C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948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5547D-CD35-8446-A17A-00254DD97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8D38A-0F08-AA4E-B4B2-7AF181CCD5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100E9B-F67C-D64F-9F8C-B19E85017B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2C0D0C-9FC8-7544-A751-5899A719B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051FC-072C-3D4E-ABF7-2467DCC73304}" type="datetimeFigureOut">
              <a:rPr lang="en-US" smtClean="0"/>
              <a:t>1/20/22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D24968-B03A-204E-8D18-1B5212C8F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3A1C47-32E0-8146-9A56-03A56067E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9FED-11E3-6C47-95A1-B80B1C60C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847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B337C-7EC2-F94A-A1A9-E01D3075C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905B40-75F3-1746-A482-753C88A60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E29A50-DA26-1E45-9643-A2596851C0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F31ED5-3689-B945-BB32-C0984C527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051FC-072C-3D4E-ABF7-2467DCC73304}" type="datetimeFigureOut">
              <a:rPr lang="en-US" smtClean="0"/>
              <a:t>1/20/22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2C351F-9396-024C-8DFA-2EC9587BD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948595-57CF-AB4D-8D07-25610F92E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9FED-11E3-6C47-95A1-B80B1C60C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312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6320B-4E35-A343-BBAF-60BCE1A7E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D8A828-8472-C94F-B220-CD51FC51B3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BFC3E3-645E-EA43-94FA-439E64F84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051FC-072C-3D4E-ABF7-2467DCC73304}" type="datetimeFigureOut">
              <a:rPr lang="en-US" smtClean="0"/>
              <a:t>1/20/22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2B4BA2-F062-1A4F-BF31-C3B216422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7152BA-DEE3-4441-85E5-2CD4E5FB1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9FED-11E3-6C47-95A1-B80B1C60C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10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BBEBBA-0A60-854C-8A45-9F964D293F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02A099-5FE0-F149-89F9-15824A25FC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FEF90-B54D-5646-8C95-C1C1AB859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051FC-072C-3D4E-ABF7-2467DCC73304}" type="datetimeFigureOut">
              <a:rPr lang="en-US" smtClean="0"/>
              <a:t>1/20/22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74AEB-B454-3A45-990B-97FE0587C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DA3DE-4884-AD4F-A59E-0C5AE2CE5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9FED-11E3-6C47-95A1-B80B1C60C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703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489C66-349E-DC4E-8523-3DF85DF49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049B25-4B13-624C-BAEA-4335D984B7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9EDA6-353D-8E4A-AA23-892F73F951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051FC-072C-3D4E-ABF7-2467DCC73304}" type="datetimeFigureOut">
              <a:rPr lang="en-US" smtClean="0"/>
              <a:t>1/20/22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DAA58C-80FE-6A4C-ACB1-55FB6BB5A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8A228-B17A-C74A-91BE-3D4A99E07E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19FED-11E3-6C47-95A1-B80B1C60C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214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60218" y="277091"/>
          <a:ext cx="11471565" cy="61514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7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7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39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01837">
                  <a:extLst>
                    <a:ext uri="{9D8B030D-6E8A-4147-A177-3AD203B41FA5}">
                      <a16:colId xmlns:a16="http://schemas.microsoft.com/office/drawing/2014/main" val="2361675647"/>
                    </a:ext>
                  </a:extLst>
                </a:gridCol>
              </a:tblGrid>
              <a:tr h="355344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+mn-lt"/>
                        </a:rPr>
                        <a:t>Grade:  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latin typeface="+mn-lt"/>
                        </a:rPr>
                        <a:t>Subject</a:t>
                      </a:r>
                      <a:r>
                        <a:rPr lang="en-US" sz="1200" b="1" baseline="0" dirty="0">
                          <a:latin typeface="+mn-lt"/>
                        </a:rPr>
                        <a:t> Area: Social Studies (IB)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200" b="1" dirty="0">
                          <a:latin typeface="+mn-lt"/>
                        </a:rPr>
                        <a:t>Planning Team: Belinda,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165">
                <a:tc gridSpan="2">
                  <a:txBody>
                    <a:bodyPr/>
                    <a:lstStyle/>
                    <a:p>
                      <a:r>
                        <a:rPr lang="en-US" sz="1200" b="1" dirty="0">
                          <a:latin typeface="+mn-lt"/>
                        </a:rPr>
                        <a:t>Big Idea(s): What do I need to understand? Global impacts of trade,</a:t>
                      </a:r>
                    </a:p>
                    <a:p>
                      <a:r>
                        <a:rPr lang="en-US" sz="1200" b="1" dirty="0">
                          <a:latin typeface="+mn-lt"/>
                        </a:rPr>
                        <a:t>Consumer decisions drive markets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latin typeface="+mn-lt"/>
                        </a:rPr>
                        <a:t>Unit Guiding Question(s): What the effects of trade on people and the environment?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301">
                <a:tc gridSpan="4">
                  <a:txBody>
                    <a:bodyPr/>
                    <a:lstStyle/>
                    <a:p>
                      <a:r>
                        <a:rPr lang="en-US" sz="1200" b="1" dirty="0">
                          <a:latin typeface="+mn-lt"/>
                        </a:rPr>
                        <a:t>Key Vocabulary: globalization, economy, interdependence, evidence, plan, action, inquirer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117226"/>
                  </a:ext>
                </a:extLst>
              </a:tr>
              <a:tr h="401277">
                <a:tc>
                  <a:txBody>
                    <a:bodyPr/>
                    <a:lstStyle/>
                    <a:p>
                      <a:endParaRPr lang="en-US" sz="1200" b="1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+mn-lt"/>
                        </a:rPr>
                        <a:t>Curricular Language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+mn-lt"/>
                        </a:rPr>
                        <a:t>Student Friendly Language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277871"/>
                  </a:ext>
                </a:extLst>
              </a:tr>
              <a:tr h="868878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+mn-lt"/>
                        </a:rPr>
                        <a:t>What do students need to know?</a:t>
                      </a:r>
                    </a:p>
                    <a:p>
                      <a:r>
                        <a:rPr lang="en-US" sz="1200" b="1" dirty="0">
                          <a:latin typeface="+mn-lt"/>
                        </a:rPr>
                        <a:t>Content Goals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CA" sz="1200" b="0" i="0" u="non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globalization</a:t>
                      </a:r>
                      <a:r>
                        <a:rPr lang="en-CA" sz="1200" b="0" i="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</a:t>
                      </a:r>
                      <a:r>
                        <a:rPr lang="en-CA" sz="1200" b="0" i="0" u="non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economic interdependence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</a:rPr>
                        <a:t>I know what globalization, economy and interdependence mean</a:t>
                      </a:r>
                    </a:p>
                    <a:p>
                      <a:r>
                        <a:rPr lang="en-US" sz="1200" b="0" dirty="0">
                          <a:latin typeface="+mn-lt"/>
                        </a:rPr>
                        <a:t>I know how globalization connects to the economy</a:t>
                      </a:r>
                    </a:p>
                    <a:p>
                      <a:r>
                        <a:rPr lang="en-US" sz="1200" b="0" dirty="0">
                          <a:latin typeface="+mn-lt"/>
                        </a:rPr>
                        <a:t>I know how countries are interdependent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8878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+mn-lt"/>
                        </a:rPr>
                        <a:t>What do students need to do?</a:t>
                      </a:r>
                    </a:p>
                    <a:p>
                      <a:r>
                        <a:rPr lang="en-US" sz="1200" b="1" dirty="0">
                          <a:latin typeface="+mn-lt"/>
                        </a:rPr>
                        <a:t>Curricular Competency Goals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CA" sz="1200" b="0" i="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questions, corroborate inferences, and draw conclusions about the content and origins of a variety of sources, including mass media </a:t>
                      </a:r>
                      <a:r>
                        <a:rPr lang="en-CA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CA" sz="12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evidence</a:t>
                      </a:r>
                      <a:r>
                        <a:rPr lang="en-CA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200" b="1" u="none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</a:rPr>
                        <a:t>I can find evidence to support my thinking and opinions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88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What do students need to do?</a:t>
                      </a:r>
                    </a:p>
                    <a:p>
                      <a:r>
                        <a:rPr lang="en-US" sz="1200" b="1" dirty="0">
                          <a:latin typeface="+mn-lt"/>
                        </a:rPr>
                        <a:t>Curricular Competency Goals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CA" sz="1200" b="0" i="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 a </a:t>
                      </a:r>
                      <a:r>
                        <a:rPr lang="en-CA" sz="1200" b="0" i="0" u="non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 of action </a:t>
                      </a:r>
                      <a:r>
                        <a:rPr lang="en-CA" sz="1200" b="0" i="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address a selected problem or issue</a:t>
                      </a:r>
                      <a:endParaRPr lang="en-US" sz="1200" b="1" u="none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</a:rPr>
                        <a:t>I can identify a problem or issue</a:t>
                      </a:r>
                    </a:p>
                    <a:p>
                      <a:r>
                        <a:rPr lang="en-US" sz="1200" b="0" dirty="0">
                          <a:latin typeface="+mn-lt"/>
                        </a:rPr>
                        <a:t>I can make a plan/ come up with strategies to solve a problem or issues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88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What do students need to do?</a:t>
                      </a:r>
                    </a:p>
                    <a:p>
                      <a:r>
                        <a:rPr lang="en-US" sz="1200" b="1" dirty="0">
                          <a:latin typeface="+mn-lt"/>
                        </a:rPr>
                        <a:t>Curricular Competency Goals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CA" sz="1200" b="0" i="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Social Studies </a:t>
                      </a:r>
                      <a:r>
                        <a:rPr lang="en-CA" sz="1200" b="0" i="0" u="non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inquiry</a:t>
                      </a:r>
                      <a:r>
                        <a:rPr lang="en-CA" sz="1200" b="0" i="0" u="non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processes and skills to — ask questions; gather, interpret, and analyze ideas; and communicate findings and decisions</a:t>
                      </a:r>
                      <a:endParaRPr lang="en-US" sz="1200" b="1" u="none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</a:rPr>
                        <a:t>I can be an inquirer, thinker and communicator in social studies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688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latin typeface="+mn-lt"/>
                        </a:rPr>
                        <a:t>Who do student need to be?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latin typeface="+mn-lt"/>
                        </a:rPr>
                        <a:t>Core Competency Goals</a:t>
                      </a:r>
                    </a:p>
                    <a:p>
                      <a:endParaRPr lang="en-US" sz="1200" b="1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200" b="1" dirty="0">
                          <a:latin typeface="+mn-lt"/>
                        </a:rPr>
                        <a:t>We are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personally aware and responsible </a:t>
                      </a:r>
                      <a:r>
                        <a:rPr lang="en-US" sz="1200" b="1" dirty="0">
                          <a:latin typeface="+mn-lt"/>
                        </a:rPr>
                        <a:t>by:</a:t>
                      </a:r>
                    </a:p>
                    <a:p>
                      <a:r>
                        <a:rPr lang="en-US" sz="1200" b="1" dirty="0">
                          <a:latin typeface="+mn-lt"/>
                        </a:rPr>
                        <a:t>PAR1b, PAR2c, PAR3b, PAR3c, PAR4b, PAR4f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</a:rPr>
                        <a:t>I know what I need and can be responsible for my own  actions and my own learning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BE7A64F1-5BF8-834F-8C25-3E83646EAC77}"/>
              </a:ext>
            </a:extLst>
          </p:cNvPr>
          <p:cNvSpPr/>
          <p:nvPr/>
        </p:nvSpPr>
        <p:spPr>
          <a:xfrm>
            <a:off x="0" y="6488669"/>
            <a:ext cx="1219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Backwards Design Unit Planning								                                 Shelley Moore, 2022</a:t>
            </a:r>
          </a:p>
        </p:txBody>
      </p:sp>
    </p:spTree>
    <p:extLst>
      <p:ext uri="{BB962C8B-B14F-4D97-AF65-F5344CB8AC3E}">
        <p14:creationId xmlns:p14="http://schemas.microsoft.com/office/powerpoint/2010/main" val="4079456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312</Words>
  <Application>Microsoft Macintosh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Shelley Moore</dc:creator>
  <cp:lastModifiedBy>Shelley Moore</cp:lastModifiedBy>
  <cp:revision>1</cp:revision>
  <dcterms:created xsi:type="dcterms:W3CDTF">2022-01-20T17:31:00Z</dcterms:created>
  <dcterms:modified xsi:type="dcterms:W3CDTF">2022-01-20T17:31:20Z</dcterms:modified>
</cp:coreProperties>
</file>