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1747" r:id="rId2"/>
  </p:sldIdLst>
  <p:sldSz cx="9144000" cy="6858000" type="letter"/>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6208"/>
  </p:normalViewPr>
  <p:slideViewPr>
    <p:cSldViewPr snapToGrid="0" snapToObjects="1">
      <p:cViewPr varScale="1">
        <p:scale>
          <a:sx n="120" d="100"/>
          <a:sy n="120" d="100"/>
        </p:scale>
        <p:origin x="130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150071-2623-E74C-A4D8-8D50674BCFF8}" type="datetimeFigureOut">
              <a:rPr lang="en-US" smtClean="0"/>
              <a:t>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20829428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150071-2623-E74C-A4D8-8D50674BCFF8}" type="datetimeFigureOut">
              <a:rPr lang="en-US" smtClean="0"/>
              <a:t>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21897899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150071-2623-E74C-A4D8-8D50674BCFF8}" type="datetimeFigureOut">
              <a:rPr lang="en-US" smtClean="0"/>
              <a:t>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2811427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150071-2623-E74C-A4D8-8D50674BCFF8}" type="datetimeFigureOut">
              <a:rPr lang="en-US" smtClean="0"/>
              <a:t>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179978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150071-2623-E74C-A4D8-8D50674BCFF8}" type="datetimeFigureOut">
              <a:rPr lang="en-US" smtClean="0"/>
              <a:t>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146731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150071-2623-E74C-A4D8-8D50674BCFF8}" type="datetimeFigureOut">
              <a:rPr lang="en-US" smtClean="0"/>
              <a:t>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3271657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0071-2623-E74C-A4D8-8D50674BCFF8}" type="datetimeFigureOut">
              <a:rPr lang="en-US" smtClean="0"/>
              <a:t>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3956267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150071-2623-E74C-A4D8-8D50674BCFF8}" type="datetimeFigureOut">
              <a:rPr lang="en-US" smtClean="0"/>
              <a:t>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1272288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150071-2623-E74C-A4D8-8D50674BCFF8}" type="datetimeFigureOut">
              <a:rPr lang="en-US" smtClean="0"/>
              <a:t>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1584331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150071-2623-E74C-A4D8-8D50674BCFF8}" type="datetimeFigureOut">
              <a:rPr lang="en-US" smtClean="0"/>
              <a:t>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3823674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150071-2623-E74C-A4D8-8D50674BCFF8}" type="datetimeFigureOut">
              <a:rPr lang="en-US" smtClean="0"/>
              <a:t>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A412AF-647D-7749-8AA7-E80B76B59E44}" type="slidenum">
              <a:rPr lang="en-US" smtClean="0"/>
              <a:t>‹#›</a:t>
            </a:fld>
            <a:endParaRPr lang="en-US"/>
          </a:p>
        </p:txBody>
      </p:sp>
    </p:spTree>
    <p:extLst>
      <p:ext uri="{BB962C8B-B14F-4D97-AF65-F5344CB8AC3E}">
        <p14:creationId xmlns:p14="http://schemas.microsoft.com/office/powerpoint/2010/main" val="1489573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150071-2623-E74C-A4D8-8D50674BCFF8}" type="datetimeFigureOut">
              <a:rPr lang="en-US" smtClean="0"/>
              <a:t>1/20/22</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A412AF-647D-7749-8AA7-E80B76B59E44}" type="slidenum">
              <a:rPr lang="en-US" smtClean="0"/>
              <a:t>‹#›</a:t>
            </a:fld>
            <a:endParaRPr lang="en-US"/>
          </a:p>
        </p:txBody>
      </p:sp>
    </p:spTree>
    <p:extLst>
      <p:ext uri="{BB962C8B-B14F-4D97-AF65-F5344CB8AC3E}">
        <p14:creationId xmlns:p14="http://schemas.microsoft.com/office/powerpoint/2010/main" val="14920839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9D29E04-99D4-8E46-BD3B-5B77A3EB5686}"/>
              </a:ext>
            </a:extLst>
          </p:cNvPr>
          <p:cNvGraphicFramePr>
            <a:graphicFrameLocks noGrp="1"/>
          </p:cNvGraphicFramePr>
          <p:nvPr>
            <p:extLst>
              <p:ext uri="{D42A27DB-BD31-4B8C-83A1-F6EECF244321}">
                <p14:modId xmlns:p14="http://schemas.microsoft.com/office/powerpoint/2010/main" val="301495124"/>
              </p:ext>
            </p:extLst>
          </p:nvPr>
        </p:nvGraphicFramePr>
        <p:xfrm>
          <a:off x="159488" y="85060"/>
          <a:ext cx="8878186" cy="6397204"/>
        </p:xfrm>
        <a:graphic>
          <a:graphicData uri="http://schemas.openxmlformats.org/drawingml/2006/table">
            <a:tbl>
              <a:tblPr firstRow="1" bandRow="1">
                <a:tableStyleId>{5940675A-B579-460E-94D1-54222C63F5DA}</a:tableStyleId>
              </a:tblPr>
              <a:tblGrid>
                <a:gridCol w="2959395">
                  <a:extLst>
                    <a:ext uri="{9D8B030D-6E8A-4147-A177-3AD203B41FA5}">
                      <a16:colId xmlns:a16="http://schemas.microsoft.com/office/drawing/2014/main" val="2977809659"/>
                    </a:ext>
                  </a:extLst>
                </a:gridCol>
                <a:gridCol w="2959396">
                  <a:extLst>
                    <a:ext uri="{9D8B030D-6E8A-4147-A177-3AD203B41FA5}">
                      <a16:colId xmlns:a16="http://schemas.microsoft.com/office/drawing/2014/main" val="1943556915"/>
                    </a:ext>
                  </a:extLst>
                </a:gridCol>
                <a:gridCol w="2959395">
                  <a:extLst>
                    <a:ext uri="{9D8B030D-6E8A-4147-A177-3AD203B41FA5}">
                      <a16:colId xmlns:a16="http://schemas.microsoft.com/office/drawing/2014/main" val="1701124021"/>
                    </a:ext>
                  </a:extLst>
                </a:gridCol>
              </a:tblGrid>
              <a:tr h="445623">
                <a:tc>
                  <a:txBody>
                    <a:bodyPr/>
                    <a:lstStyle/>
                    <a:p>
                      <a:r>
                        <a:rPr lang="en-US" sz="1000" b="0" u="none" dirty="0">
                          <a:latin typeface="+mn-lt"/>
                        </a:rPr>
                        <a:t>Class Review for : Capilano Grade 6</a:t>
                      </a:r>
                    </a:p>
                  </a:txBody>
                  <a:tcPr marL="51435" marR="51435" marT="25718" marB="25718">
                    <a:solidFill>
                      <a:schemeClr val="bg1">
                        <a:lumMod val="75000"/>
                      </a:schemeClr>
                    </a:solidFill>
                  </a:tcPr>
                </a:tc>
                <a:tc>
                  <a:txBody>
                    <a:bodyPr/>
                    <a:lstStyle/>
                    <a:p>
                      <a:r>
                        <a:rPr lang="en-US" sz="1000" b="0" u="none" dirty="0">
                          <a:latin typeface="+mn-lt"/>
                        </a:rPr>
                        <a:t>Teacher:  Belinda (CT), Izabela (ST), Ms. Max (EA), Karen (EA)</a:t>
                      </a:r>
                    </a:p>
                  </a:txBody>
                  <a:tcPr marL="51435" marR="51435" marT="25718" marB="25718">
                    <a:solidFill>
                      <a:schemeClr val="bg1">
                        <a:lumMod val="75000"/>
                      </a:schemeClr>
                    </a:solidFill>
                  </a:tcPr>
                </a:tc>
                <a:tc>
                  <a:txBody>
                    <a:bodyPr/>
                    <a:lstStyle/>
                    <a:p>
                      <a:r>
                        <a:rPr lang="en-US" sz="1000" b="0" u="none" dirty="0">
                          <a:latin typeface="+mn-lt"/>
                        </a:rPr>
                        <a:t>Date: Jan 2022</a:t>
                      </a:r>
                    </a:p>
                  </a:txBody>
                  <a:tcPr marL="51435" marR="51435" marT="25718" marB="25718">
                    <a:solidFill>
                      <a:schemeClr val="bg1">
                        <a:lumMod val="75000"/>
                      </a:schemeClr>
                    </a:solidFill>
                  </a:tcPr>
                </a:tc>
                <a:extLst>
                  <a:ext uri="{0D108BD9-81ED-4DB2-BD59-A6C34878D82A}">
                    <a16:rowId xmlns:a16="http://schemas.microsoft.com/office/drawing/2014/main" val="2368240087"/>
                  </a:ext>
                </a:extLst>
              </a:tr>
              <a:tr h="290589">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u="none" dirty="0">
                          <a:latin typeface="+mn-lt"/>
                          <a:cs typeface="Arial" panose="020B0604020202020204" pitchFamily="34" charset="0"/>
                        </a:rPr>
                        <a:t>We can plan for our students by getting to know the:</a:t>
                      </a:r>
                    </a:p>
                  </a:txBody>
                  <a:tcPr marL="51435" marR="51435" marT="25718" marB="25718">
                    <a:solidFill>
                      <a:schemeClr val="accent6">
                        <a:lumMod val="40000"/>
                        <a:lumOff val="6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dirty="0"/>
                    </a:p>
                  </a:txBody>
                  <a:tcPr/>
                </a:tc>
                <a:tc hMerge="1">
                  <a:txBody>
                    <a:bodyPr/>
                    <a:lstStyle/>
                    <a:p>
                      <a:endParaRPr lang="en-US" dirty="0"/>
                    </a:p>
                  </a:txBody>
                  <a:tcPr/>
                </a:tc>
                <a:extLst>
                  <a:ext uri="{0D108BD9-81ED-4DB2-BD59-A6C34878D82A}">
                    <a16:rowId xmlns:a16="http://schemas.microsoft.com/office/drawing/2014/main" val="180827165"/>
                  </a:ext>
                </a:extLst>
              </a:tr>
              <a:tr h="29058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u="none" dirty="0">
                          <a:latin typeface="+mn-lt"/>
                        </a:rPr>
                        <a:t>Interests &amp; Identities of the class</a:t>
                      </a:r>
                    </a:p>
                  </a:txBody>
                  <a:tcPr marL="51435" marR="51435" marT="25718" marB="25718">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u="none" dirty="0">
                          <a:latin typeface="+mn-lt"/>
                        </a:rPr>
                        <a:t>Classroom Strengths</a:t>
                      </a:r>
                    </a:p>
                  </a:txBody>
                  <a:tcPr marL="51435" marR="51435" marT="25718" marB="25718">
                    <a:solidFill>
                      <a:schemeClr val="bg1">
                        <a:lumMod val="85000"/>
                      </a:schemeClr>
                    </a:solidFill>
                  </a:tcPr>
                </a:tc>
                <a:tc>
                  <a:txBody>
                    <a:bodyPr/>
                    <a:lstStyle/>
                    <a:p>
                      <a:pPr algn="ctr"/>
                      <a:r>
                        <a:rPr lang="en-US" sz="1000" b="1" u="none" dirty="0">
                          <a:latin typeface="+mn-lt"/>
                        </a:rPr>
                        <a:t>Classroom Stretches</a:t>
                      </a:r>
                    </a:p>
                  </a:txBody>
                  <a:tcPr marL="51435" marR="51435" marT="25718" marB="25718">
                    <a:solidFill>
                      <a:schemeClr val="bg1">
                        <a:lumMod val="85000"/>
                      </a:schemeClr>
                    </a:solidFill>
                  </a:tcPr>
                </a:tc>
                <a:extLst>
                  <a:ext uri="{0D108BD9-81ED-4DB2-BD59-A6C34878D82A}">
                    <a16:rowId xmlns:a16="http://schemas.microsoft.com/office/drawing/2014/main" val="3801171011"/>
                  </a:ext>
                </a:extLst>
              </a:tr>
              <a:tr h="1111201">
                <a:tc>
                  <a:txBody>
                    <a:bodyPr/>
                    <a:lstStyle/>
                    <a:p>
                      <a:r>
                        <a:rPr lang="en-US" sz="1000" b="0" u="none" dirty="0">
                          <a:latin typeface="+mn-lt"/>
                        </a:rPr>
                        <a:t>Interests: video games, sports, active, reading, crafts, talking to each other, family, </a:t>
                      </a:r>
                    </a:p>
                  </a:txBody>
                  <a:tcPr marL="51435" marR="51435" marT="25718" marB="25718"/>
                </a:tc>
                <a:tc>
                  <a:txBody>
                    <a:bodyPr/>
                    <a:lstStyle/>
                    <a:p>
                      <a:r>
                        <a:rPr lang="en-US" sz="1000" b="0" u="none" dirty="0">
                          <a:latin typeface="+mn-lt"/>
                        </a:rPr>
                        <a:t>Strengths: reading, love learning about new things, motivated, follow instructions, empathic, love helping, speeches, socially responsible (trying), starting to notice the world around them, most are flexible, some are competitive, class responded very well to demystification for MJ (peers volunteering to work and play with MJ)</a:t>
                      </a:r>
                    </a:p>
                  </a:txBody>
                  <a:tcPr marL="51435" marR="51435" marT="25718" marB="25718"/>
                </a:tc>
                <a:tc>
                  <a:txBody>
                    <a:bodyPr/>
                    <a:lstStyle/>
                    <a:p>
                      <a:pPr marL="0" indent="0">
                        <a:buFontTx/>
                        <a:buNone/>
                      </a:pPr>
                      <a:r>
                        <a:rPr lang="en-US" sz="1000" b="0" u="none" dirty="0">
                          <a:latin typeface="+mn-lt"/>
                        </a:rPr>
                        <a:t>Stretches: boys and girls don’t mingle/play much, anxious, change is hard, COVID, perfectionists – shutting down, giving up, don’t listen, unregulated, a couple who are not very flexible, peers need to support in knowing what and how to play/work with MJ</a:t>
                      </a:r>
                    </a:p>
                  </a:txBody>
                  <a:tcPr marL="51435" marR="51435" marT="25718" marB="25718"/>
                </a:tc>
                <a:extLst>
                  <a:ext uri="{0D108BD9-81ED-4DB2-BD59-A6C34878D82A}">
                    <a16:rowId xmlns:a16="http://schemas.microsoft.com/office/drawing/2014/main" val="1313335872"/>
                  </a:ext>
                </a:extLst>
              </a:tr>
              <a:tr h="290589">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u="none" dirty="0">
                          <a:latin typeface="+mn-lt"/>
                          <a:cs typeface="Arial" panose="020B0604020202020204" pitchFamily="34" charset="0"/>
                        </a:rPr>
                        <a:t>Based on the interests, strengths and stretches of this class, one goal(s) for these I have for this class is:</a:t>
                      </a:r>
                    </a:p>
                  </a:txBody>
                  <a:tcPr marL="51435" marR="51435" marT="25718" marB="25718">
                    <a:solidFill>
                      <a:schemeClr val="accent6">
                        <a:lumMod val="40000"/>
                        <a:lumOff val="60000"/>
                      </a:schemeClr>
                    </a:solidFill>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2942897149"/>
                  </a:ext>
                </a:extLst>
              </a:tr>
              <a:tr h="814173">
                <a:tc gridSpan="3">
                  <a:txBody>
                    <a:bodyPr/>
                    <a:lstStyle/>
                    <a:p>
                      <a:r>
                        <a:rPr lang="en-US" sz="1000" b="1" u="none" dirty="0">
                          <a:latin typeface="+mn-lt"/>
                        </a:rPr>
                        <a:t>The BIG goal I have for this class:</a:t>
                      </a:r>
                    </a:p>
                    <a:p>
                      <a:r>
                        <a:rPr lang="en-US" sz="1000" b="1" u="none" dirty="0">
                          <a:latin typeface="+mn-lt"/>
                        </a:rPr>
                        <a:t>Belinda: </a:t>
                      </a:r>
                      <a:r>
                        <a:rPr lang="en-US" sz="1000" b="0" u="none" dirty="0">
                          <a:latin typeface="+mn-lt"/>
                        </a:rPr>
                        <a:t>be kind to each other, work together/ with anyone, be good people, be respectful</a:t>
                      </a:r>
                    </a:p>
                    <a:p>
                      <a:r>
                        <a:rPr lang="en-US" sz="1000" b="1" u="none" dirty="0">
                          <a:latin typeface="+mn-lt"/>
                        </a:rPr>
                        <a:t>Izabela: </a:t>
                      </a:r>
                      <a:r>
                        <a:rPr lang="en-US" sz="1000" b="0" u="none" dirty="0">
                          <a:latin typeface="+mn-lt"/>
                        </a:rPr>
                        <a:t>be compassionate, support people who are different than you</a:t>
                      </a:r>
                    </a:p>
                    <a:p>
                      <a:r>
                        <a:rPr lang="en-US" sz="1000" b="1" u="none" dirty="0">
                          <a:latin typeface="+mn-lt"/>
                        </a:rPr>
                        <a:t>Ms. Max: </a:t>
                      </a:r>
                      <a:r>
                        <a:rPr lang="en-US" sz="1000" b="0" u="none" dirty="0">
                          <a:latin typeface="+mn-lt"/>
                        </a:rPr>
                        <a:t>Be more involved in the class, participate with peers in activities</a:t>
                      </a:r>
                    </a:p>
                    <a:p>
                      <a:r>
                        <a:rPr lang="en-US" sz="1000" b="1" u="none" dirty="0">
                          <a:latin typeface="+mn-lt"/>
                        </a:rPr>
                        <a:t>Karen</a:t>
                      </a:r>
                      <a:r>
                        <a:rPr lang="en-US" sz="1000" b="0" u="none" dirty="0">
                          <a:latin typeface="+mn-lt"/>
                        </a:rPr>
                        <a:t>: See MJ grow</a:t>
                      </a:r>
                    </a:p>
                  </a:txBody>
                  <a:tcPr marL="51435" marR="51435" marT="25718" marB="25718">
                    <a:solidFill>
                      <a:schemeClr val="bg1">
                        <a:lumMod val="8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28701409"/>
                  </a:ext>
                </a:extLst>
              </a:tr>
              <a:tr h="36863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u="none" dirty="0">
                          <a:latin typeface="+mn-lt"/>
                          <a:cs typeface="Arial" panose="020B0604020202020204" pitchFamily="34" charset="0"/>
                        </a:rPr>
                        <a:t>We can meet this goal(s) by making a plan to try something new:</a:t>
                      </a:r>
                    </a:p>
                  </a:txBody>
                  <a:tcPr marL="51435" marR="51435" marT="25718" marB="25718">
                    <a:solidFill>
                      <a:schemeClr val="accent6">
                        <a:lumMod val="40000"/>
                        <a:lumOff val="60000"/>
                      </a:schemeClr>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u="none" dirty="0">
                          <a:latin typeface="+mn-lt"/>
                          <a:cs typeface="Arial" panose="020B0604020202020204" pitchFamily="34" charset="0"/>
                        </a:rPr>
                        <a:t>We can meet this goal(s) by reducing barriers in the classroom:</a:t>
                      </a:r>
                    </a:p>
                  </a:txBody>
                  <a:tcPr marL="51435" marR="51435" marT="25718" marB="25718">
                    <a:solidFill>
                      <a:schemeClr val="accent6">
                        <a:lumMod val="40000"/>
                        <a:lumOff val="60000"/>
                      </a:schemeClr>
                    </a:solidFill>
                  </a:tcPr>
                </a:tc>
                <a:tc hMerge="1">
                  <a:txBody>
                    <a:bodyPr/>
                    <a:lstStyle/>
                    <a:p>
                      <a:endParaRPr lang="en-US"/>
                    </a:p>
                  </a:txBody>
                  <a:tcPr/>
                </a:tc>
                <a:extLst>
                  <a:ext uri="{0D108BD9-81ED-4DB2-BD59-A6C34878D82A}">
                    <a16:rowId xmlns:a16="http://schemas.microsoft.com/office/drawing/2014/main" val="717809893"/>
                  </a:ext>
                </a:extLst>
              </a:tr>
              <a:tr h="290589">
                <a:tc>
                  <a:txBody>
                    <a:bodyPr/>
                    <a:lstStyle/>
                    <a:p>
                      <a:pPr algn="ctr"/>
                      <a:r>
                        <a:rPr lang="en-US" sz="1000" b="1" u="none" dirty="0">
                          <a:latin typeface="+mn-lt"/>
                        </a:rPr>
                        <a:t>Decision</a:t>
                      </a:r>
                      <a:r>
                        <a:rPr lang="en-US" sz="1000" b="0" u="none" dirty="0">
                          <a:latin typeface="+mn-lt"/>
                        </a:rPr>
                        <a:t>: Something I want to try</a:t>
                      </a:r>
                    </a:p>
                  </a:txBody>
                  <a:tcPr marL="51435" marR="51435" marT="25718" marB="25718">
                    <a:solidFill>
                      <a:schemeClr val="bg1">
                        <a:lumMod val="85000"/>
                      </a:schemeClr>
                    </a:solidFill>
                  </a:tcPr>
                </a:tc>
                <a:tc>
                  <a:txBody>
                    <a:bodyPr/>
                    <a:lstStyle/>
                    <a:p>
                      <a:pPr algn="ctr"/>
                      <a:r>
                        <a:rPr lang="en-US" sz="1000" b="1" u="none" dirty="0">
                          <a:latin typeface="+mn-lt"/>
                        </a:rPr>
                        <a:t>Decision: </a:t>
                      </a:r>
                      <a:r>
                        <a:rPr lang="en-US" sz="1000" b="0" u="none" dirty="0">
                          <a:latin typeface="+mn-lt"/>
                        </a:rPr>
                        <a:t>Learning Barriers (UDL)</a:t>
                      </a:r>
                    </a:p>
                  </a:txBody>
                  <a:tcPr marL="51435" marR="51435" marT="25718" marB="25718">
                    <a:solidFill>
                      <a:schemeClr val="bg1">
                        <a:lumMod val="85000"/>
                      </a:schemeClr>
                    </a:solidFill>
                  </a:tcPr>
                </a:tc>
                <a:tc>
                  <a:txBody>
                    <a:bodyPr/>
                    <a:lstStyle/>
                    <a:p>
                      <a:r>
                        <a:rPr lang="en-US" sz="1000" b="1" u="none" dirty="0">
                          <a:latin typeface="+mn-lt"/>
                        </a:rPr>
                        <a:t>Decision</a:t>
                      </a:r>
                      <a:r>
                        <a:rPr lang="en-US" sz="1000" b="0" u="none" dirty="0">
                          <a:latin typeface="+mn-lt"/>
                        </a:rPr>
                        <a:t>: Equity barriers (Reconciliation)</a:t>
                      </a:r>
                    </a:p>
                  </a:txBody>
                  <a:tcPr marL="51435" marR="51435" marT="25718" marB="25718">
                    <a:solidFill>
                      <a:schemeClr val="bg1">
                        <a:lumMod val="85000"/>
                      </a:schemeClr>
                    </a:solidFill>
                  </a:tcPr>
                </a:tc>
                <a:extLst>
                  <a:ext uri="{0D108BD9-81ED-4DB2-BD59-A6C34878D82A}">
                    <a16:rowId xmlns:a16="http://schemas.microsoft.com/office/drawing/2014/main" val="1272836840"/>
                  </a:ext>
                </a:extLst>
              </a:tr>
              <a:tr h="1428436">
                <a:tc>
                  <a:txBody>
                    <a:bodyPr/>
                    <a:lstStyle/>
                    <a:p>
                      <a:r>
                        <a:rPr lang="en-US" sz="1000" b="0" u="none" dirty="0">
                          <a:latin typeface="+mn-lt"/>
                        </a:rPr>
                        <a:t>Rick Hanson – different kinds of challenges (physical, emotional, cognitive) – difference maker series</a:t>
                      </a:r>
                    </a:p>
                    <a:p>
                      <a:r>
                        <a:rPr lang="en-US" sz="1000" b="0" u="none" dirty="0">
                          <a:latin typeface="+mn-lt"/>
                        </a:rPr>
                        <a:t>Ann – came and talked to the class about MJ</a:t>
                      </a:r>
                    </a:p>
                    <a:p>
                      <a:r>
                        <a:rPr lang="en-US" sz="1000" b="0" u="none" dirty="0">
                          <a:latin typeface="+mn-lt"/>
                        </a:rPr>
                        <a:t>Helping students to manage anxiety</a:t>
                      </a:r>
                    </a:p>
                    <a:p>
                      <a:r>
                        <a:rPr lang="en-US" sz="1000" b="0" u="none" dirty="0">
                          <a:latin typeface="+mn-lt"/>
                        </a:rPr>
                        <a:t>Designing curricular plan with access points for MJ</a:t>
                      </a:r>
                    </a:p>
                    <a:p>
                      <a:endParaRPr lang="en-US" sz="1000" b="0" u="none" dirty="0">
                        <a:latin typeface="+mn-lt"/>
                      </a:endParaRPr>
                    </a:p>
                    <a:p>
                      <a:endParaRPr lang="en-US" sz="1000" b="0" u="none" dirty="0">
                        <a:latin typeface="+mn-lt"/>
                      </a:endParaRPr>
                    </a:p>
                    <a:p>
                      <a:endParaRPr lang="en-US" sz="1000" b="0" u="none" dirty="0">
                        <a:latin typeface="+mn-lt"/>
                      </a:endParaRPr>
                    </a:p>
                    <a:p>
                      <a:endParaRPr lang="en-US" sz="1000" b="0" u="none" dirty="0">
                        <a:latin typeface="+mn-lt"/>
                      </a:endParaRPr>
                    </a:p>
                  </a:txBody>
                  <a:tcPr marL="51435" marR="51435" marT="25718" marB="25718">
                    <a:solidFill>
                      <a:schemeClr val="bg1"/>
                    </a:solidFill>
                  </a:tcPr>
                </a:tc>
                <a:tc>
                  <a:txBody>
                    <a:bodyPr/>
                    <a:lstStyle/>
                    <a:p>
                      <a:endParaRPr lang="en-US" sz="1000" b="0" u="none" dirty="0">
                        <a:latin typeface="+mn-lt"/>
                      </a:endParaRPr>
                    </a:p>
                  </a:txBody>
                  <a:tcPr marL="51435" marR="51435" marT="25718" marB="25718">
                    <a:solidFill>
                      <a:schemeClr val="bg1"/>
                    </a:solidFill>
                  </a:tcPr>
                </a:tc>
                <a:tc>
                  <a:txBody>
                    <a:bodyPr/>
                    <a:lstStyle/>
                    <a:p>
                      <a:endParaRPr lang="en-US" sz="1000" b="0" u="none" dirty="0">
                        <a:latin typeface="+mn-lt"/>
                      </a:endParaRPr>
                    </a:p>
                    <a:p>
                      <a:endParaRPr lang="en-US" sz="1000" b="0" u="none" dirty="0">
                        <a:latin typeface="+mn-lt"/>
                      </a:endParaRPr>
                    </a:p>
                    <a:p>
                      <a:endParaRPr lang="en-US" sz="1000" b="0" u="none" dirty="0">
                        <a:latin typeface="+mn-lt"/>
                      </a:endParaRPr>
                    </a:p>
                    <a:p>
                      <a:endParaRPr lang="en-US" sz="1000" b="0" u="none" dirty="0">
                        <a:latin typeface="+mn-lt"/>
                      </a:endParaRPr>
                    </a:p>
                  </a:txBody>
                  <a:tcPr marL="51435" marR="51435" marT="25718" marB="25718">
                    <a:solidFill>
                      <a:schemeClr val="bg1"/>
                    </a:solidFill>
                  </a:tcPr>
                </a:tc>
                <a:extLst>
                  <a:ext uri="{0D108BD9-81ED-4DB2-BD59-A6C34878D82A}">
                    <a16:rowId xmlns:a16="http://schemas.microsoft.com/office/drawing/2014/main" val="1426069771"/>
                  </a:ext>
                </a:extLst>
              </a:tr>
              <a:tr h="290589">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u="none" dirty="0">
                          <a:latin typeface="+mn-lt"/>
                          <a:cs typeface="Arial" panose="020B0604020202020204" pitchFamily="34" charset="0"/>
                        </a:rPr>
                        <a:t>We can meet this goal(s) by targeting core competencies chosen as a community:</a:t>
                      </a:r>
                    </a:p>
                  </a:txBody>
                  <a:tcPr marL="51435" marR="51435" marT="25718" marB="25718">
                    <a:solidFill>
                      <a:schemeClr val="accent6">
                        <a:lumMod val="40000"/>
                        <a:lumOff val="60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262135908"/>
                  </a:ext>
                </a:extLst>
              </a:tr>
              <a:tr h="769158">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u="none" dirty="0">
                          <a:latin typeface="+mn-lt"/>
                        </a:rPr>
                        <a:t>Decision: </a:t>
                      </a:r>
                      <a:r>
                        <a:rPr lang="en-US" sz="1000" b="0" u="none" dirty="0">
                          <a:latin typeface="+mn-lt"/>
                        </a:rPr>
                        <a:t>Targeted competencies to target for this class: Personal Awareness &amp; responsibility: </a:t>
                      </a:r>
                      <a:r>
                        <a:rPr lang="en-US" sz="1000" b="1" dirty="0">
                          <a:latin typeface="+mn-lt"/>
                        </a:rPr>
                        <a:t>PAR1b, PAR2c, PAR3b, PAR3c, PAR4b, PAR4f</a:t>
                      </a:r>
                    </a:p>
                    <a:p>
                      <a:endParaRPr lang="en-US" sz="1000" b="0" u="none" dirty="0">
                        <a:latin typeface="+mn-lt"/>
                      </a:endParaRPr>
                    </a:p>
                  </a:txBody>
                  <a:tcPr marL="51435" marR="51435" marT="25718" marB="25718">
                    <a:solidFill>
                      <a:schemeClr val="bg1">
                        <a:lumMod val="85000"/>
                      </a:schemeClr>
                    </a:solidFill>
                  </a:tcPr>
                </a:tc>
                <a:tc hMerge="1">
                  <a:txBody>
                    <a:bodyPr/>
                    <a:lstStyle/>
                    <a:p>
                      <a:endParaRPr lang="en-US" dirty="0"/>
                    </a:p>
                  </a:txBody>
                  <a:tcPr/>
                </a:tc>
                <a:tc hMerge="1">
                  <a:txBody>
                    <a:bodyPr/>
                    <a:lstStyle/>
                    <a:p>
                      <a:endParaRPr lang="en-US"/>
                    </a:p>
                  </a:txBody>
                  <a:tcPr/>
                </a:tc>
                <a:extLst>
                  <a:ext uri="{0D108BD9-81ED-4DB2-BD59-A6C34878D82A}">
                    <a16:rowId xmlns:a16="http://schemas.microsoft.com/office/drawing/2014/main" val="3681001599"/>
                  </a:ext>
                </a:extLst>
              </a:tr>
            </a:tbl>
          </a:graphicData>
        </a:graphic>
      </p:graphicFrame>
      <p:sp>
        <p:nvSpPr>
          <p:cNvPr id="3" name="Rectangle 2">
            <a:extLst>
              <a:ext uri="{FF2B5EF4-FFF2-40B4-BE49-F238E27FC236}">
                <a16:creationId xmlns:a16="http://schemas.microsoft.com/office/drawing/2014/main" id="{F48F6BC9-906E-1645-9550-36D34610E63B}"/>
              </a:ext>
            </a:extLst>
          </p:cNvPr>
          <p:cNvSpPr/>
          <p:nvPr/>
        </p:nvSpPr>
        <p:spPr>
          <a:xfrm>
            <a:off x="0" y="6593455"/>
            <a:ext cx="9144000" cy="253916"/>
          </a:xfrm>
          <a:prstGeom prst="rect">
            <a:avLst/>
          </a:prstGeom>
        </p:spPr>
        <p:txBody>
          <a:bodyPr wrap="square">
            <a:spAutoFit/>
          </a:bodyPr>
          <a:lstStyle/>
          <a:p>
            <a:r>
              <a:rPr lang="en-US" sz="1050" dirty="0"/>
              <a:t>The Class Review – Brownlie, F &amp; King, J, 2011				                                                                                                             adapted by S. Moore, 2022</a:t>
            </a:r>
          </a:p>
        </p:txBody>
      </p:sp>
    </p:spTree>
    <p:extLst>
      <p:ext uri="{BB962C8B-B14F-4D97-AF65-F5344CB8AC3E}">
        <p14:creationId xmlns:p14="http://schemas.microsoft.com/office/powerpoint/2010/main" val="32699267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TotalTime>
  <Words>439</Words>
  <Application>Microsoft Macintosh PowerPoint</Application>
  <PresentationFormat>Letter Paper (8.5x11 in)</PresentationFormat>
  <Paragraphs>32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Shelley Moore</dc:creator>
  <cp:lastModifiedBy>Shelley Moore</cp:lastModifiedBy>
  <cp:revision>1</cp:revision>
  <dcterms:created xsi:type="dcterms:W3CDTF">2022-01-20T17:27:00Z</dcterms:created>
  <dcterms:modified xsi:type="dcterms:W3CDTF">2022-01-20T17:29:39Z</dcterms:modified>
</cp:coreProperties>
</file>