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1749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64"/>
  </p:normalViewPr>
  <p:slideViewPr>
    <p:cSldViewPr snapToGrid="0" snapToObjects="1">
      <p:cViewPr varScale="1">
        <p:scale>
          <a:sx n="112" d="100"/>
          <a:sy n="112" d="100"/>
        </p:scale>
        <p:origin x="15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A8B-35B5-F047-9917-F539C020DF68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3EE7-F68E-6349-9214-D5B6BE852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67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A8B-35B5-F047-9917-F539C020DF68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3EE7-F68E-6349-9214-D5B6BE852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229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A8B-35B5-F047-9917-F539C020DF68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3EE7-F68E-6349-9214-D5B6BE852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686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A8B-35B5-F047-9917-F539C020DF68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3EE7-F68E-6349-9214-D5B6BE852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228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A8B-35B5-F047-9917-F539C020DF68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3EE7-F68E-6349-9214-D5B6BE852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96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A8B-35B5-F047-9917-F539C020DF68}" type="datetimeFigureOut">
              <a:rPr lang="en-US" smtClean="0"/>
              <a:t>1/12/22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3EE7-F68E-6349-9214-D5B6BE852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31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A8B-35B5-F047-9917-F539C020DF68}" type="datetimeFigureOut">
              <a:rPr lang="en-US" smtClean="0"/>
              <a:t>1/12/22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3EE7-F68E-6349-9214-D5B6BE852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407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A8B-35B5-F047-9917-F539C020DF68}" type="datetimeFigureOut">
              <a:rPr lang="en-US" smtClean="0"/>
              <a:t>1/12/22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3EE7-F68E-6349-9214-D5B6BE852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820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A8B-35B5-F047-9917-F539C020DF68}" type="datetimeFigureOut">
              <a:rPr lang="en-US" smtClean="0"/>
              <a:t>1/12/22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3EE7-F68E-6349-9214-D5B6BE852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515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A8B-35B5-F047-9917-F539C020DF68}" type="datetimeFigureOut">
              <a:rPr lang="en-US" smtClean="0"/>
              <a:t>1/12/22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3EE7-F68E-6349-9214-D5B6BE852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43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A8B-35B5-F047-9917-F539C020DF68}" type="datetimeFigureOut">
              <a:rPr lang="en-US" smtClean="0"/>
              <a:t>1/12/22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3EE7-F68E-6349-9214-D5B6BE852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9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A9A8B-35B5-F047-9917-F539C020DF68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83EE7-F68E-6349-9214-D5B6BE852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52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D29E04-99D4-8E46-BD3B-5B77A3EB56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010423"/>
              </p:ext>
            </p:extLst>
          </p:nvPr>
        </p:nvGraphicFramePr>
        <p:xfrm>
          <a:off x="262890" y="217171"/>
          <a:ext cx="8721091" cy="61866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07030">
                  <a:extLst>
                    <a:ext uri="{9D8B030D-6E8A-4147-A177-3AD203B41FA5}">
                      <a16:colId xmlns:a16="http://schemas.microsoft.com/office/drawing/2014/main" val="2977809659"/>
                    </a:ext>
                  </a:extLst>
                </a:gridCol>
                <a:gridCol w="2907031">
                  <a:extLst>
                    <a:ext uri="{9D8B030D-6E8A-4147-A177-3AD203B41FA5}">
                      <a16:colId xmlns:a16="http://schemas.microsoft.com/office/drawing/2014/main" val="1943556915"/>
                    </a:ext>
                  </a:extLst>
                </a:gridCol>
                <a:gridCol w="2907030">
                  <a:extLst>
                    <a:ext uri="{9D8B030D-6E8A-4147-A177-3AD203B41FA5}">
                      <a16:colId xmlns:a16="http://schemas.microsoft.com/office/drawing/2014/main" val="1701124021"/>
                    </a:ext>
                  </a:extLst>
                </a:gridCol>
              </a:tblGrid>
              <a:tr h="285749">
                <a:tc>
                  <a:txBody>
                    <a:bodyPr/>
                    <a:lstStyle/>
                    <a:p>
                      <a:r>
                        <a:rPr lang="en-US" sz="1200" b="0" u="none" dirty="0">
                          <a:latin typeface="+mn-lt"/>
                        </a:rPr>
                        <a:t>Class Review for :Grade 3/4 - 19 students</a:t>
                      </a:r>
                    </a:p>
                  </a:txBody>
                  <a:tcPr marL="51435" marR="51435" marT="25718" marB="2571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u="none" dirty="0">
                          <a:latin typeface="+mn-lt"/>
                        </a:rPr>
                        <a:t>Classroom Teacher:  Judith W.</a:t>
                      </a:r>
                    </a:p>
                  </a:txBody>
                  <a:tcPr marL="51435" marR="51435" marT="25718" marB="2571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u="none" dirty="0">
                          <a:latin typeface="+mn-lt"/>
                        </a:rPr>
                        <a:t>Date: Jan. 2022</a:t>
                      </a:r>
                    </a:p>
                  </a:txBody>
                  <a:tcPr marL="51435" marR="51435" marT="25718" marB="25718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240087"/>
                  </a:ext>
                </a:extLst>
              </a:tr>
              <a:tr h="26645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  <a:cs typeface="Arial" panose="020B0604020202020204" pitchFamily="34" charset="0"/>
                        </a:rPr>
                        <a:t>We can plan for our students by getting to know the:</a:t>
                      </a:r>
                    </a:p>
                  </a:txBody>
                  <a:tcPr marL="51435" marR="51435" marT="25718" marB="25718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7165"/>
                  </a:ext>
                </a:extLst>
              </a:tr>
              <a:tr h="2664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Interests &amp; Identities of the class</a:t>
                      </a:r>
                    </a:p>
                  </a:txBody>
                  <a:tcPr marL="51435" marR="51435" marT="25718" marB="2571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</a:txBody>
                  <a:tcPr marL="51435" marR="51435" marT="25718" marB="2571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Classroom Stretches</a:t>
                      </a:r>
                    </a:p>
                  </a:txBody>
                  <a:tcPr marL="51435" marR="51435" marT="25718" marB="25718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171011"/>
                  </a:ext>
                </a:extLst>
              </a:tr>
              <a:tr h="1288207">
                <a:tc>
                  <a:txBody>
                    <a:bodyPr/>
                    <a:lstStyle/>
                    <a:p>
                      <a:r>
                        <a:rPr lang="en-US" sz="1200" b="0" u="none" dirty="0">
                          <a:latin typeface="+mn-lt"/>
                        </a:rPr>
                        <a:t>Interests: singing, games, gym, drawing, coloring, love visiting/chatting, PS loves books</a:t>
                      </a:r>
                    </a:p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r>
                        <a:rPr lang="en-US" sz="1200" b="0" u="none" dirty="0">
                          <a:latin typeface="+mn-lt"/>
                        </a:rPr>
                        <a:t>Identities:</a:t>
                      </a:r>
                      <a:r>
                        <a:rPr lang="en-US" sz="1200" b="0" u="none" baseline="0" dirty="0">
                          <a:latin typeface="+mn-lt"/>
                        </a:rPr>
                        <a:t> </a:t>
                      </a:r>
                      <a:endParaRPr lang="en-US" sz="1200" b="0" u="none" dirty="0">
                        <a:latin typeface="+mn-lt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1200" b="0" u="none" dirty="0">
                          <a:latin typeface="+mn-lt"/>
                        </a:rPr>
                        <a:t>Strengths: nice, active, diverse, positive, energetic, students get along, interact with twins, some specific students especially, social, helping each other out, </a:t>
                      </a:r>
                    </a:p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200" b="0" u="none">
                          <a:latin typeface="+mn-lt"/>
                        </a:rPr>
                        <a:t>Stretches: wide </a:t>
                      </a:r>
                      <a:r>
                        <a:rPr lang="en-US" sz="1200" b="0" u="none" dirty="0">
                          <a:latin typeface="+mn-lt"/>
                        </a:rPr>
                        <a:t>range </a:t>
                      </a:r>
                      <a:r>
                        <a:rPr lang="en-US" sz="1200" b="0" u="none">
                          <a:latin typeface="+mn-lt"/>
                        </a:rPr>
                        <a:t>of ability,</a:t>
                      </a:r>
                      <a:r>
                        <a:rPr lang="en-US" sz="1200" b="0" u="none" baseline="0">
                          <a:latin typeface="+mn-lt"/>
                        </a:rPr>
                        <a:t> </a:t>
                      </a:r>
                      <a:r>
                        <a:rPr lang="en-US" sz="1200" b="0" u="none" baseline="0" dirty="0">
                          <a:latin typeface="+mn-lt"/>
                        </a:rPr>
                        <a:t>a</a:t>
                      </a:r>
                      <a:r>
                        <a:rPr lang="en-US" sz="1200" b="0" u="none">
                          <a:latin typeface="+mn-lt"/>
                        </a:rPr>
                        <a:t>cademically </a:t>
                      </a:r>
                      <a:r>
                        <a:rPr lang="en-US" sz="1200" b="0" u="none" dirty="0">
                          <a:latin typeface="+mn-lt"/>
                        </a:rPr>
                        <a:t>below grade level,</a:t>
                      </a:r>
                      <a:r>
                        <a:rPr lang="en-US" sz="1200" b="0" u="none" baseline="0" dirty="0">
                          <a:latin typeface="+mn-lt"/>
                        </a:rPr>
                        <a:t> </a:t>
                      </a:r>
                      <a:r>
                        <a:rPr lang="en-US" sz="1200" b="0" u="none" dirty="0">
                          <a:latin typeface="+mn-lt"/>
                        </a:rPr>
                        <a:t>Covid gaps in learning</a:t>
                      </a:r>
                      <a:r>
                        <a:rPr lang="en-US" sz="1200" b="0" u="none">
                          <a:latin typeface="+mn-lt"/>
                        </a:rPr>
                        <a:t>,</a:t>
                      </a:r>
                      <a:r>
                        <a:rPr lang="en-US" sz="1200" b="0" u="none" baseline="0">
                          <a:latin typeface="+mn-lt"/>
                        </a:rPr>
                        <a:t> </a:t>
                      </a:r>
                      <a:r>
                        <a:rPr lang="en-US" sz="1200" b="0" u="none" baseline="0" dirty="0">
                          <a:latin typeface="+mn-lt"/>
                        </a:rPr>
                        <a:t>s</a:t>
                      </a:r>
                      <a:r>
                        <a:rPr lang="en-US" sz="1200" b="0" u="none">
                          <a:latin typeface="+mn-lt"/>
                        </a:rPr>
                        <a:t>ome </a:t>
                      </a:r>
                      <a:r>
                        <a:rPr lang="en-US" sz="1200" b="0" u="none" dirty="0">
                          <a:latin typeface="+mn-lt"/>
                        </a:rPr>
                        <a:t>social anxiety</a:t>
                      </a:r>
                      <a:r>
                        <a:rPr lang="en-US" sz="1200" b="0" u="none" baseline="0" dirty="0">
                          <a:latin typeface="+mn-lt"/>
                        </a:rPr>
                        <a:t>, </a:t>
                      </a:r>
                      <a:r>
                        <a:rPr lang="en-US" sz="1200" b="0" u="none" dirty="0">
                          <a:latin typeface="+mn-lt"/>
                        </a:rPr>
                        <a:t>Reading &amp; numeracy</a:t>
                      </a: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313335872"/>
                  </a:ext>
                </a:extLst>
              </a:tr>
              <a:tr h="26645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  <a:cs typeface="Arial" panose="020B0604020202020204" pitchFamily="34" charset="0"/>
                        </a:rPr>
                        <a:t>Based on the interests, strengths and stretches of this class, one goal(s) for these I have for this class is:</a:t>
                      </a:r>
                    </a:p>
                  </a:txBody>
                  <a:tcPr marL="51435" marR="51435" marT="25718" marB="25718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897149"/>
                  </a:ext>
                </a:extLst>
              </a:tr>
              <a:tr h="934365">
                <a:tc gridSpan="3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The BIG goal I have for this class:</a:t>
                      </a:r>
                    </a:p>
                    <a:p>
                      <a:r>
                        <a:rPr lang="en-US" sz="1200" b="0" u="none" dirty="0">
                          <a:latin typeface="+mn-lt"/>
                        </a:rPr>
                        <a:t>Judith (CT): How to accommodate PS in the classroom and</a:t>
                      </a:r>
                      <a:r>
                        <a:rPr lang="en-US" sz="1200" b="0" u="none" baseline="0" dirty="0">
                          <a:latin typeface="+mn-lt"/>
                        </a:rPr>
                        <a:t> increase the time that he is there</a:t>
                      </a:r>
                      <a:endParaRPr lang="en-US" sz="1200" b="0" u="none" dirty="0">
                        <a:latin typeface="+mn-lt"/>
                      </a:endParaRPr>
                    </a:p>
                    <a:p>
                      <a:r>
                        <a:rPr lang="en-US" sz="1200" b="0" u="none" dirty="0">
                          <a:latin typeface="+mn-lt"/>
                        </a:rPr>
                        <a:t>Lauri (ST): Helping the twins to be included in meaningful ways without challenging behaviour</a:t>
                      </a:r>
                    </a:p>
                    <a:p>
                      <a:r>
                        <a:rPr lang="en-US" sz="1200" b="0" u="none" dirty="0">
                          <a:latin typeface="+mn-lt"/>
                        </a:rPr>
                        <a:t>Marianne (ST): How to support interaction (PS)</a:t>
                      </a:r>
                    </a:p>
                    <a:p>
                      <a:r>
                        <a:rPr lang="en-US" sz="1200" b="0" u="none" dirty="0">
                          <a:latin typeface="+mn-lt"/>
                        </a:rPr>
                        <a:t>Charlene &amp; Crystal (EA):Help</a:t>
                      </a:r>
                      <a:r>
                        <a:rPr lang="en-US" sz="1200" b="0" u="none" baseline="0" dirty="0">
                          <a:latin typeface="+mn-lt"/>
                        </a:rPr>
                        <a:t> PS be </a:t>
                      </a:r>
                      <a:r>
                        <a:rPr lang="en-US" sz="1200" b="0" u="none" dirty="0">
                          <a:latin typeface="+mn-lt"/>
                        </a:rPr>
                        <a:t>comfortable and safe in the classroom &amp; supporting his communication </a:t>
                      </a:r>
                    </a:p>
                  </a:txBody>
                  <a:tcPr marL="51435" marR="51435" marT="25718" marB="25718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01409"/>
                  </a:ext>
                </a:extLst>
              </a:tr>
              <a:tr h="4036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  <a:cs typeface="Arial" panose="020B0604020202020204" pitchFamily="34" charset="0"/>
                        </a:rPr>
                        <a:t>We can meet this goal(s) by making a plan to try something new:</a:t>
                      </a:r>
                    </a:p>
                  </a:txBody>
                  <a:tcPr marL="51435" marR="51435" marT="25718" marB="25718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  <a:cs typeface="Arial" panose="020B0604020202020204" pitchFamily="34" charset="0"/>
                        </a:rPr>
                        <a:t>We can meet this goal(s) by reducing barriers in the classroom:</a:t>
                      </a:r>
                    </a:p>
                  </a:txBody>
                  <a:tcPr marL="51435" marR="51435" marT="25718" marB="25718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809893"/>
                  </a:ext>
                </a:extLst>
              </a:tr>
              <a:tr h="266455"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Decision</a:t>
                      </a:r>
                      <a:r>
                        <a:rPr lang="en-US" sz="1200" b="0" u="none" dirty="0">
                          <a:latin typeface="+mn-lt"/>
                        </a:rPr>
                        <a:t>: Something I want to try</a:t>
                      </a:r>
                    </a:p>
                  </a:txBody>
                  <a:tcPr marL="51435" marR="51435" marT="25718" marB="2571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Decision: </a:t>
                      </a:r>
                      <a:r>
                        <a:rPr lang="en-US" sz="1200" b="0" u="none" dirty="0">
                          <a:latin typeface="+mn-lt"/>
                        </a:rPr>
                        <a:t>Barriers to Learning (UDL)</a:t>
                      </a:r>
                    </a:p>
                  </a:txBody>
                  <a:tcPr marL="51435" marR="51435" marT="25718" marB="2571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Decision</a:t>
                      </a:r>
                      <a:r>
                        <a:rPr lang="en-US" sz="1200" b="0" u="none" dirty="0">
                          <a:latin typeface="+mn-lt"/>
                        </a:rPr>
                        <a:t>: Barrier</a:t>
                      </a:r>
                      <a:r>
                        <a:rPr lang="en-US" sz="1200" b="0" u="none" baseline="0" dirty="0">
                          <a:latin typeface="+mn-lt"/>
                        </a:rPr>
                        <a:t> to Equity</a:t>
                      </a:r>
                      <a:r>
                        <a:rPr lang="en-US" sz="1200" b="0" u="none" dirty="0">
                          <a:latin typeface="+mn-lt"/>
                        </a:rPr>
                        <a:t>(Reconciliation)</a:t>
                      </a:r>
                    </a:p>
                  </a:txBody>
                  <a:tcPr marL="51435" marR="51435" marT="25718" marB="25718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836840"/>
                  </a:ext>
                </a:extLst>
              </a:tr>
              <a:tr h="1111286">
                <a:tc>
                  <a:txBody>
                    <a:bodyPr/>
                    <a:lstStyle/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51435" marR="51435" marT="25718" marB="25718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6069771"/>
                  </a:ext>
                </a:extLst>
              </a:tr>
              <a:tr h="26645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  <a:cs typeface="Arial" panose="020B0604020202020204" pitchFamily="34" charset="0"/>
                        </a:rPr>
                        <a:t>We can meet this goal(s) by targeting competencies chosen as a community:</a:t>
                      </a:r>
                    </a:p>
                  </a:txBody>
                  <a:tcPr marL="51435" marR="51435" marT="25718" marB="25718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135908"/>
                  </a:ext>
                </a:extLst>
              </a:tr>
              <a:tr h="705280">
                <a:tc gridSpan="3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Decision: </a:t>
                      </a:r>
                      <a:r>
                        <a:rPr lang="en-US" sz="1200" b="0" u="none" dirty="0">
                          <a:latin typeface="+mn-lt"/>
                        </a:rPr>
                        <a:t>Targeted competencies to for this class</a:t>
                      </a:r>
                    </a:p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51435" marR="51435" marT="25718" marB="25718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00159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48F6BC9-906E-1645-9550-36D34610E63B}"/>
              </a:ext>
            </a:extLst>
          </p:cNvPr>
          <p:cNvSpPr/>
          <p:nvPr/>
        </p:nvSpPr>
        <p:spPr>
          <a:xfrm>
            <a:off x="0" y="6558142"/>
            <a:ext cx="91440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/>
              <a:t>The Class Review – Brownlie, F &amp; King, J, 2011				        							 adapted by S. Moore, 2022</a:t>
            </a:r>
          </a:p>
        </p:txBody>
      </p:sp>
    </p:spTree>
    <p:extLst>
      <p:ext uri="{BB962C8B-B14F-4D97-AF65-F5344CB8AC3E}">
        <p14:creationId xmlns:p14="http://schemas.microsoft.com/office/powerpoint/2010/main" val="399194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332</Words>
  <Application>Microsoft Macintosh PowerPoint</Application>
  <PresentationFormat>Letter Paper (8.5x11 in)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2</cp:revision>
  <dcterms:created xsi:type="dcterms:W3CDTF">2022-01-12T23:54:12Z</dcterms:created>
  <dcterms:modified xsi:type="dcterms:W3CDTF">2022-01-12T23:56:44Z</dcterms:modified>
</cp:coreProperties>
</file>