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1520" r:id="rId2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64"/>
  </p:normalViewPr>
  <p:slideViewPr>
    <p:cSldViewPr snapToGrid="0" snapToObjects="1">
      <p:cViewPr varScale="1">
        <p:scale>
          <a:sx n="112" d="100"/>
          <a:sy n="112" d="100"/>
        </p:scale>
        <p:origin x="15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78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15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40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64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08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099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29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20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3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61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1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D4282-1A3E-BB4E-8DE2-72BFBF3C43A4}" type="datetimeFigureOut">
              <a:rPr lang="en-US" smtClean="0"/>
              <a:t>1/12/22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4BFC0-67F3-D24E-9EE3-0367CF0E81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78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1D2F685-BC84-6242-8198-B96812B2CB21}"/>
              </a:ext>
            </a:extLst>
          </p:cNvPr>
          <p:cNvSpPr/>
          <p:nvPr/>
        </p:nvSpPr>
        <p:spPr>
          <a:xfrm>
            <a:off x="52569" y="6637258"/>
            <a:ext cx="909142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/>
              <a:t>Classroom Support Plan												                                                             Shelley Moore, 2022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392FDCB2-4533-C54E-AEE7-7DCB21BED2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5077554"/>
              </p:ext>
            </p:extLst>
          </p:nvPr>
        </p:nvGraphicFramePr>
        <p:xfrm>
          <a:off x="560068" y="105889"/>
          <a:ext cx="8420181" cy="671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181">
                  <a:extLst>
                    <a:ext uri="{9D8B030D-6E8A-4147-A177-3AD203B41FA5}">
                      <a16:colId xmlns:a16="http://schemas.microsoft.com/office/drawing/2014/main" val="3617164243"/>
                    </a:ext>
                  </a:extLst>
                </a:gridCol>
              </a:tblGrid>
              <a:tr h="671615">
                <a:tc>
                  <a:txBody>
                    <a:bodyPr/>
                    <a:lstStyle/>
                    <a:p>
                      <a:r>
                        <a:rPr lang="en-US" sz="1400" dirty="0"/>
                        <a:t> 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68835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58B361-1DDC-214F-AA80-B4D248BFC4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426692"/>
              </p:ext>
            </p:extLst>
          </p:nvPr>
        </p:nvGraphicFramePr>
        <p:xfrm>
          <a:off x="560068" y="969983"/>
          <a:ext cx="8451237" cy="53278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1">
                  <a:extLst>
                    <a:ext uri="{9D8B030D-6E8A-4147-A177-3AD203B41FA5}">
                      <a16:colId xmlns:a16="http://schemas.microsoft.com/office/drawing/2014/main" val="370031938"/>
                    </a:ext>
                  </a:extLst>
                </a:gridCol>
                <a:gridCol w="1074420">
                  <a:extLst>
                    <a:ext uri="{9D8B030D-6E8A-4147-A177-3AD203B41FA5}">
                      <a16:colId xmlns:a16="http://schemas.microsoft.com/office/drawing/2014/main" val="4042589550"/>
                    </a:ext>
                  </a:extLst>
                </a:gridCol>
                <a:gridCol w="2811780">
                  <a:extLst>
                    <a:ext uri="{9D8B030D-6E8A-4147-A177-3AD203B41FA5}">
                      <a16:colId xmlns:a16="http://schemas.microsoft.com/office/drawing/2014/main" val="2006113538"/>
                    </a:ext>
                  </a:extLst>
                </a:gridCol>
                <a:gridCol w="2023110">
                  <a:extLst>
                    <a:ext uri="{9D8B030D-6E8A-4147-A177-3AD203B41FA5}">
                      <a16:colId xmlns:a16="http://schemas.microsoft.com/office/drawing/2014/main" val="2939151737"/>
                    </a:ext>
                  </a:extLst>
                </a:gridCol>
                <a:gridCol w="1627526">
                  <a:extLst>
                    <a:ext uri="{9D8B030D-6E8A-4147-A177-3AD203B41FA5}">
                      <a16:colId xmlns:a16="http://schemas.microsoft.com/office/drawing/2014/main" val="89330045"/>
                    </a:ext>
                  </a:extLst>
                </a:gridCol>
              </a:tblGrid>
              <a:tr h="38533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Students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Strategies &amp; Supports</a:t>
                      </a:r>
                    </a:p>
                  </a:txBody>
                  <a:tcPr marL="68580" marR="68580" marT="34290" marB="3429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0581468"/>
                  </a:ext>
                </a:extLst>
              </a:tr>
              <a:tr h="413537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who needs the most support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/>
                        <a:t>PS, PS2, KC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Universal Support </a:t>
                      </a:r>
                    </a:p>
                    <a:p>
                      <a:pPr algn="ctr"/>
                      <a:r>
                        <a:rPr lang="en-US" sz="1200" b="0" dirty="0"/>
                        <a:t>(Good for ALL)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Targeted Support</a:t>
                      </a:r>
                    </a:p>
                    <a:p>
                      <a:pPr algn="ctr"/>
                      <a:r>
                        <a:rPr lang="en-US" sz="1200" b="0" dirty="0"/>
                        <a:t>(CHOICE for ALL)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Essential Support </a:t>
                      </a:r>
                      <a:r>
                        <a:rPr lang="en-US" sz="1200" b="0" dirty="0"/>
                        <a:t>(Good for ONE)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657548455"/>
                  </a:ext>
                </a:extLst>
              </a:tr>
              <a:tr h="778196">
                <a:tc>
                  <a:txBody>
                    <a:bodyPr/>
                    <a:lstStyle/>
                    <a:p>
                      <a:r>
                        <a:rPr lang="en-US" sz="1200" b="1" dirty="0"/>
                        <a:t>Need</a:t>
                      </a:r>
                    </a:p>
                    <a:p>
                      <a:r>
                        <a:rPr lang="en-US" sz="1200" b="0" dirty="0"/>
                        <a:t>Aggression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BA, PS, PS2, 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57880801"/>
                  </a:ext>
                </a:extLst>
              </a:tr>
              <a:tr h="778196">
                <a:tc>
                  <a:txBody>
                    <a:bodyPr/>
                    <a:lstStyle/>
                    <a:p>
                      <a:r>
                        <a:rPr lang="en-US" sz="1200" b="1" dirty="0"/>
                        <a:t>Need</a:t>
                      </a:r>
                    </a:p>
                    <a:p>
                      <a:r>
                        <a:rPr lang="en-US" sz="1200" b="0" dirty="0"/>
                        <a:t>Communication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KC, PS, PS2, AF, KB, XB</a:t>
                      </a:r>
                      <a:endParaRPr lang="en-US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34043064"/>
                  </a:ext>
                </a:extLst>
              </a:tr>
              <a:tr h="778196">
                <a:tc>
                  <a:txBody>
                    <a:bodyPr/>
                    <a:lstStyle/>
                    <a:p>
                      <a:r>
                        <a:rPr lang="en-US" sz="1200" b="1" dirty="0"/>
                        <a:t>Need</a:t>
                      </a:r>
                    </a:p>
                    <a:p>
                      <a:r>
                        <a:rPr lang="en-US" sz="1200" b="0" dirty="0"/>
                        <a:t>Emotional Regulation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BA, PS, PS2, XB, </a:t>
                      </a:r>
                      <a:r>
                        <a:rPr lang="en-CA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TC2, AL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63565514"/>
                  </a:ext>
                </a:extLst>
              </a:tr>
              <a:tr h="778196">
                <a:tc>
                  <a:txBody>
                    <a:bodyPr/>
                    <a:lstStyle/>
                    <a:p>
                      <a:r>
                        <a:rPr lang="en-US" sz="1200" b="1" dirty="0"/>
                        <a:t>Need</a:t>
                      </a:r>
                    </a:p>
                    <a:p>
                      <a:r>
                        <a:rPr lang="en-US" sz="1200" b="0" dirty="0"/>
                        <a:t>Intellectual  Ability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KC, PS, PS2, EB, JL, TC, KB </a:t>
                      </a:r>
                      <a:r>
                        <a:rPr lang="en-CA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AL, JC, MC, IF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96011122"/>
                  </a:ext>
                </a:extLst>
              </a:tr>
              <a:tr h="778196">
                <a:tc>
                  <a:txBody>
                    <a:bodyPr/>
                    <a:lstStyle/>
                    <a:p>
                      <a:r>
                        <a:rPr lang="en-US" sz="1200" b="1" dirty="0"/>
                        <a:t>Need</a:t>
                      </a:r>
                    </a:p>
                    <a:p>
                      <a:r>
                        <a:rPr lang="en-US" sz="1200" b="0" dirty="0"/>
                        <a:t>Phonological Processing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CA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KC, PS, PS2, EB, JL, AF, </a:t>
                      </a:r>
                      <a:r>
                        <a:rPr lang="en-CA" sz="1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TC2, JC, MC, AL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2881745"/>
                  </a:ext>
                </a:extLst>
              </a:tr>
              <a:tr h="39349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who needs the most challenge</a:t>
                      </a:r>
                    </a:p>
                    <a:p>
                      <a:pPr algn="ctr"/>
                      <a:r>
                        <a:rPr lang="en-US" sz="1200" b="0" dirty="0"/>
                        <a:t>BA, SD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811963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C86C55C-882D-3C47-82AA-B08ECDB7AF56}"/>
              </a:ext>
            </a:extLst>
          </p:cNvPr>
          <p:cNvCxnSpPr>
            <a:cxnSpLocks/>
          </p:cNvCxnSpPr>
          <p:nvPr/>
        </p:nvCxnSpPr>
        <p:spPr>
          <a:xfrm flipV="1">
            <a:off x="354331" y="2127914"/>
            <a:ext cx="0" cy="3573316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4FEF69FE-8782-5E43-8BE5-44518CE79AD6}"/>
              </a:ext>
            </a:extLst>
          </p:cNvPr>
          <p:cNvSpPr/>
          <p:nvPr/>
        </p:nvSpPr>
        <p:spPr>
          <a:xfrm rot="16200000">
            <a:off x="-637908" y="3726348"/>
            <a:ext cx="16579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b="1" dirty="0"/>
              <a:t>Range of Student Need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DDA6F5-0D78-A147-A06B-E44B412202F1}"/>
              </a:ext>
            </a:extLst>
          </p:cNvPr>
          <p:cNvCxnSpPr>
            <a:cxnSpLocks/>
          </p:cNvCxnSpPr>
          <p:nvPr/>
        </p:nvCxnSpPr>
        <p:spPr>
          <a:xfrm>
            <a:off x="3974411" y="6578880"/>
            <a:ext cx="4032789" cy="0"/>
          </a:xfrm>
          <a:prstGeom prst="straightConnector1">
            <a:avLst/>
          </a:prstGeom>
          <a:ln w="50800">
            <a:solidFill>
              <a:schemeClr val="tx1"/>
            </a:solidFill>
            <a:headEnd type="triangle" w="lg" len="sm"/>
            <a:tailEnd type="triangle" w="lg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0E1DE335-C2D2-6340-80AE-4EE53924B009}"/>
              </a:ext>
            </a:extLst>
          </p:cNvPr>
          <p:cNvSpPr/>
          <p:nvPr/>
        </p:nvSpPr>
        <p:spPr>
          <a:xfrm>
            <a:off x="4386390" y="6613611"/>
            <a:ext cx="306597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/>
              <a:t>Range of Strategies &amp; Support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E2A2A3-001B-C943-89B0-9A42B7A16AE5}"/>
              </a:ext>
            </a:extLst>
          </p:cNvPr>
          <p:cNvSpPr/>
          <p:nvPr/>
        </p:nvSpPr>
        <p:spPr>
          <a:xfrm>
            <a:off x="591127" y="101008"/>
            <a:ext cx="84201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Classroom Support Plan: Grade 3/4 </a:t>
            </a:r>
          </a:p>
          <a:p>
            <a:endParaRPr lang="en-US" sz="1200" b="1" dirty="0"/>
          </a:p>
          <a:p>
            <a:r>
              <a:rPr lang="en-US" sz="1200" b="1" dirty="0"/>
              <a:t>Teacher(s): </a:t>
            </a:r>
            <a:r>
              <a:rPr lang="en-US" sz="1200" dirty="0"/>
              <a:t>Judith   </a:t>
            </a:r>
            <a:r>
              <a:rPr lang="en-US" sz="1200" b="1" dirty="0"/>
              <a:t>Support Staff: </a:t>
            </a:r>
            <a:r>
              <a:rPr lang="en-US" sz="1200" dirty="0"/>
              <a:t>Lauri (ST), </a:t>
            </a:r>
            <a:r>
              <a:rPr lang="en-US" sz="1200" dirty="0" err="1"/>
              <a:t>Marieanne</a:t>
            </a:r>
            <a:r>
              <a:rPr lang="en-US" sz="1200" dirty="0"/>
              <a:t>  (</a:t>
            </a:r>
            <a:r>
              <a:rPr lang="en-US" sz="1200" dirty="0" err="1"/>
              <a:t>STBonus</a:t>
            </a:r>
            <a:r>
              <a:rPr lang="en-US" sz="1200" dirty="0"/>
              <a:t>), Charlene (EA), Crystal (EA)</a:t>
            </a:r>
          </a:p>
        </p:txBody>
      </p:sp>
    </p:spTree>
    <p:extLst>
      <p:ext uri="{BB962C8B-B14F-4D97-AF65-F5344CB8AC3E}">
        <p14:creationId xmlns:p14="http://schemas.microsoft.com/office/powerpoint/2010/main" val="200734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183</Words>
  <Application>Microsoft Macintosh PowerPoint</Application>
  <PresentationFormat>Letter Paper (8.5x11 in)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2022-01-12T23:57:10Z</dcterms:created>
  <dcterms:modified xsi:type="dcterms:W3CDTF">2022-01-13T00:01:02Z</dcterms:modified>
</cp:coreProperties>
</file>