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1748" r:id="rId3"/>
    <p:sldId id="1747" r:id="rId4"/>
    <p:sldId id="13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89"/>
    <p:restoredTop sz="96327"/>
  </p:normalViewPr>
  <p:slideViewPr>
    <p:cSldViewPr snapToGrid="0" snapToObjects="1">
      <p:cViewPr>
        <p:scale>
          <a:sx n="98" d="100"/>
          <a:sy n="98" d="100"/>
        </p:scale>
        <p:origin x="680" y="41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A7E0BF-A599-9640-B237-B19E821B0B34}" type="doc">
      <dgm:prSet loTypeId="urn:microsoft.com/office/officeart/2005/8/layout/cycle7" loCatId="" qsTypeId="urn:microsoft.com/office/officeart/2005/8/quickstyle/simple1" qsCatId="simple" csTypeId="urn:microsoft.com/office/officeart/2005/8/colors/accent1_2" csCatId="accent1" phldr="1"/>
      <dgm:spPr/>
      <dgm:t>
        <a:bodyPr/>
        <a:lstStyle/>
        <a:p>
          <a:endParaRPr lang="en-US"/>
        </a:p>
      </dgm:t>
    </dgm:pt>
    <dgm:pt modelId="{4342A4E4-90B6-534E-B16D-D5812E054A95}">
      <dgm:prSet phldrT="[Text]"/>
      <dgm:spPr/>
      <dgm:t>
        <a:bodyPr/>
        <a:lstStyle/>
        <a:p>
          <a:r>
            <a:rPr lang="en-US" dirty="0"/>
            <a:t>Curriculum &amp; Assessment Design</a:t>
          </a:r>
        </a:p>
      </dgm:t>
    </dgm:pt>
    <dgm:pt modelId="{ECD6FC48-C28D-E944-844F-3FC95714ED03}" type="parTrans" cxnId="{70D847F3-77EF-E34C-A3CC-B47129834A8A}">
      <dgm:prSet/>
      <dgm:spPr/>
      <dgm:t>
        <a:bodyPr/>
        <a:lstStyle/>
        <a:p>
          <a:endParaRPr lang="en-US"/>
        </a:p>
      </dgm:t>
    </dgm:pt>
    <dgm:pt modelId="{64EC2076-BE3E-764B-B671-16F3E43E4D6F}" type="sibTrans" cxnId="{70D847F3-77EF-E34C-A3CC-B47129834A8A}">
      <dgm:prSet/>
      <dgm:spPr/>
      <dgm:t>
        <a:bodyPr/>
        <a:lstStyle/>
        <a:p>
          <a:endParaRPr lang="en-US"/>
        </a:p>
      </dgm:t>
    </dgm:pt>
    <dgm:pt modelId="{8B32BCC3-894C-274D-8107-21434551707C}">
      <dgm:prSet phldrT="[Text]"/>
      <dgm:spPr/>
      <dgm:t>
        <a:bodyPr/>
        <a:lstStyle/>
        <a:p>
          <a:r>
            <a:rPr lang="en-US" dirty="0"/>
            <a:t>Instructional Design</a:t>
          </a:r>
        </a:p>
      </dgm:t>
    </dgm:pt>
    <dgm:pt modelId="{FF4F2179-E9A7-6F4C-847C-1949B6027C14}" type="parTrans" cxnId="{7A57F927-3678-5B4B-BECB-BD6BB085787B}">
      <dgm:prSet/>
      <dgm:spPr/>
      <dgm:t>
        <a:bodyPr/>
        <a:lstStyle/>
        <a:p>
          <a:endParaRPr lang="en-US"/>
        </a:p>
      </dgm:t>
    </dgm:pt>
    <dgm:pt modelId="{82951CDC-7B2B-4D49-9C04-1358AD6903DD}" type="sibTrans" cxnId="{7A57F927-3678-5B4B-BECB-BD6BB085787B}">
      <dgm:prSet/>
      <dgm:spPr/>
      <dgm:t>
        <a:bodyPr/>
        <a:lstStyle/>
        <a:p>
          <a:endParaRPr lang="en-US"/>
        </a:p>
      </dgm:t>
    </dgm:pt>
    <dgm:pt modelId="{1669AED7-7D2A-C441-AC6B-8FEA6FBE2AEB}">
      <dgm:prSet phldrT="[Text]"/>
      <dgm:spPr>
        <a:solidFill>
          <a:schemeClr val="accent1"/>
        </a:solidFill>
      </dgm:spPr>
      <dgm:t>
        <a:bodyPr/>
        <a:lstStyle/>
        <a:p>
          <a:r>
            <a:rPr lang="en-US" dirty="0"/>
            <a:t>Universal Design for Learning</a:t>
          </a:r>
        </a:p>
      </dgm:t>
    </dgm:pt>
    <dgm:pt modelId="{210D23EA-C744-4446-829C-9992068106B5}" type="parTrans" cxnId="{FA75134C-F3B2-6246-9062-6B71FF79363B}">
      <dgm:prSet/>
      <dgm:spPr/>
      <dgm:t>
        <a:bodyPr/>
        <a:lstStyle/>
        <a:p>
          <a:endParaRPr lang="en-US"/>
        </a:p>
      </dgm:t>
    </dgm:pt>
    <dgm:pt modelId="{1A1E3777-AF5C-D94F-8BED-9977066B075E}" type="sibTrans" cxnId="{FA75134C-F3B2-6246-9062-6B71FF79363B}">
      <dgm:prSet/>
      <dgm:spPr/>
      <dgm:t>
        <a:bodyPr/>
        <a:lstStyle/>
        <a:p>
          <a:endParaRPr lang="en-US"/>
        </a:p>
      </dgm:t>
    </dgm:pt>
    <dgm:pt modelId="{A9F9CBEB-ADF6-6A44-A8E2-DBB3C256B2CF}" type="pres">
      <dgm:prSet presAssocID="{8CA7E0BF-A599-9640-B237-B19E821B0B34}" presName="Name0" presStyleCnt="0">
        <dgm:presLayoutVars>
          <dgm:dir/>
          <dgm:resizeHandles val="exact"/>
        </dgm:presLayoutVars>
      </dgm:prSet>
      <dgm:spPr/>
    </dgm:pt>
    <dgm:pt modelId="{5F7862F0-2E3C-E349-BF3E-65E3C3D9142C}" type="pres">
      <dgm:prSet presAssocID="{4342A4E4-90B6-534E-B16D-D5812E054A95}" presName="node" presStyleLbl="node1" presStyleIdx="0" presStyleCnt="3">
        <dgm:presLayoutVars>
          <dgm:bulletEnabled val="1"/>
        </dgm:presLayoutVars>
      </dgm:prSet>
      <dgm:spPr/>
    </dgm:pt>
    <dgm:pt modelId="{E79DBC98-ADF6-634F-BD08-90B0CCC64920}" type="pres">
      <dgm:prSet presAssocID="{64EC2076-BE3E-764B-B671-16F3E43E4D6F}" presName="sibTrans" presStyleLbl="sibTrans2D1" presStyleIdx="0" presStyleCnt="3"/>
      <dgm:spPr/>
    </dgm:pt>
    <dgm:pt modelId="{F0AE4911-53D3-2149-A287-A82EEA7E6A50}" type="pres">
      <dgm:prSet presAssocID="{64EC2076-BE3E-764B-B671-16F3E43E4D6F}" presName="connectorText" presStyleLbl="sibTrans2D1" presStyleIdx="0" presStyleCnt="3"/>
      <dgm:spPr/>
    </dgm:pt>
    <dgm:pt modelId="{4846F3C3-75F3-D249-8624-6648813FEDCC}" type="pres">
      <dgm:prSet presAssocID="{8B32BCC3-894C-274D-8107-21434551707C}" presName="node" presStyleLbl="node1" presStyleIdx="1" presStyleCnt="3" custRadScaleRad="136256" custRadScaleInc="-12713">
        <dgm:presLayoutVars>
          <dgm:bulletEnabled val="1"/>
        </dgm:presLayoutVars>
      </dgm:prSet>
      <dgm:spPr/>
    </dgm:pt>
    <dgm:pt modelId="{65C230BB-3F9A-2046-916A-40FB69136FF6}" type="pres">
      <dgm:prSet presAssocID="{82951CDC-7B2B-4D49-9C04-1358AD6903DD}" presName="sibTrans" presStyleLbl="sibTrans2D1" presStyleIdx="1" presStyleCnt="3"/>
      <dgm:spPr/>
    </dgm:pt>
    <dgm:pt modelId="{A5598E28-A400-5444-926A-21F952434EEC}" type="pres">
      <dgm:prSet presAssocID="{82951CDC-7B2B-4D49-9C04-1358AD6903DD}" presName="connectorText" presStyleLbl="sibTrans2D1" presStyleIdx="1" presStyleCnt="3"/>
      <dgm:spPr/>
    </dgm:pt>
    <dgm:pt modelId="{2F005D80-711D-9246-BA3C-624EC6BE4A6F}" type="pres">
      <dgm:prSet presAssocID="{1669AED7-7D2A-C441-AC6B-8FEA6FBE2AEB}" presName="node" presStyleLbl="node1" presStyleIdx="2" presStyleCnt="3" custRadScaleRad="138402" custRadScaleInc="13321">
        <dgm:presLayoutVars>
          <dgm:bulletEnabled val="1"/>
        </dgm:presLayoutVars>
      </dgm:prSet>
      <dgm:spPr/>
    </dgm:pt>
    <dgm:pt modelId="{6916A2A2-7C1D-DB4F-AE67-59B420842838}" type="pres">
      <dgm:prSet presAssocID="{1A1E3777-AF5C-D94F-8BED-9977066B075E}" presName="sibTrans" presStyleLbl="sibTrans2D1" presStyleIdx="2" presStyleCnt="3"/>
      <dgm:spPr/>
    </dgm:pt>
    <dgm:pt modelId="{ABE686FF-4EF5-EC49-9217-46A8937EFC41}" type="pres">
      <dgm:prSet presAssocID="{1A1E3777-AF5C-D94F-8BED-9977066B075E}" presName="connectorText" presStyleLbl="sibTrans2D1" presStyleIdx="2" presStyleCnt="3"/>
      <dgm:spPr/>
    </dgm:pt>
  </dgm:ptLst>
  <dgm:cxnLst>
    <dgm:cxn modelId="{8FFD1B24-0295-9642-9273-956EAA3F55FA}" type="presOf" srcId="{82951CDC-7B2B-4D49-9C04-1358AD6903DD}" destId="{65C230BB-3F9A-2046-916A-40FB69136FF6}" srcOrd="0" destOrd="0" presId="urn:microsoft.com/office/officeart/2005/8/layout/cycle7"/>
    <dgm:cxn modelId="{7A57F927-3678-5B4B-BECB-BD6BB085787B}" srcId="{8CA7E0BF-A599-9640-B237-B19E821B0B34}" destId="{8B32BCC3-894C-274D-8107-21434551707C}" srcOrd="1" destOrd="0" parTransId="{FF4F2179-E9A7-6F4C-847C-1949B6027C14}" sibTransId="{82951CDC-7B2B-4D49-9C04-1358AD6903DD}"/>
    <dgm:cxn modelId="{DA4CAA3B-4BE0-D64A-AA26-5F5CF19E2B3C}" type="presOf" srcId="{64EC2076-BE3E-764B-B671-16F3E43E4D6F}" destId="{E79DBC98-ADF6-634F-BD08-90B0CCC64920}" srcOrd="0" destOrd="0" presId="urn:microsoft.com/office/officeart/2005/8/layout/cycle7"/>
    <dgm:cxn modelId="{9AC22548-1B3E-EF41-AB3F-775875A2E698}" type="presOf" srcId="{1A1E3777-AF5C-D94F-8BED-9977066B075E}" destId="{ABE686FF-4EF5-EC49-9217-46A8937EFC41}" srcOrd="1" destOrd="0" presId="urn:microsoft.com/office/officeart/2005/8/layout/cycle7"/>
    <dgm:cxn modelId="{FA75134C-F3B2-6246-9062-6B71FF79363B}" srcId="{8CA7E0BF-A599-9640-B237-B19E821B0B34}" destId="{1669AED7-7D2A-C441-AC6B-8FEA6FBE2AEB}" srcOrd="2" destOrd="0" parTransId="{210D23EA-C744-4446-829C-9992068106B5}" sibTransId="{1A1E3777-AF5C-D94F-8BED-9977066B075E}"/>
    <dgm:cxn modelId="{18478A62-E0E0-8E46-8F65-4E18D8B0B8AE}" type="presOf" srcId="{64EC2076-BE3E-764B-B671-16F3E43E4D6F}" destId="{F0AE4911-53D3-2149-A287-A82EEA7E6A50}" srcOrd="1" destOrd="0" presId="urn:microsoft.com/office/officeart/2005/8/layout/cycle7"/>
    <dgm:cxn modelId="{28D68D6B-E170-5B48-89D1-1DE49603332D}" type="presOf" srcId="{1A1E3777-AF5C-D94F-8BED-9977066B075E}" destId="{6916A2A2-7C1D-DB4F-AE67-59B420842838}" srcOrd="0" destOrd="0" presId="urn:microsoft.com/office/officeart/2005/8/layout/cycle7"/>
    <dgm:cxn modelId="{7FD1788F-1D35-EA49-AB41-D67CD21DC50F}" type="presOf" srcId="{8CA7E0BF-A599-9640-B237-B19E821B0B34}" destId="{A9F9CBEB-ADF6-6A44-A8E2-DBB3C256B2CF}" srcOrd="0" destOrd="0" presId="urn:microsoft.com/office/officeart/2005/8/layout/cycle7"/>
    <dgm:cxn modelId="{5B7CBFBC-EB0C-A547-948C-A54FE5186034}" type="presOf" srcId="{8B32BCC3-894C-274D-8107-21434551707C}" destId="{4846F3C3-75F3-D249-8624-6648813FEDCC}" srcOrd="0" destOrd="0" presId="urn:microsoft.com/office/officeart/2005/8/layout/cycle7"/>
    <dgm:cxn modelId="{A43C2CBE-E692-414E-AF02-0E914C91470D}" type="presOf" srcId="{82951CDC-7B2B-4D49-9C04-1358AD6903DD}" destId="{A5598E28-A400-5444-926A-21F952434EEC}" srcOrd="1" destOrd="0" presId="urn:microsoft.com/office/officeart/2005/8/layout/cycle7"/>
    <dgm:cxn modelId="{4EC248C7-16C2-6049-B2CE-6228C5DE834E}" type="presOf" srcId="{1669AED7-7D2A-C441-AC6B-8FEA6FBE2AEB}" destId="{2F005D80-711D-9246-BA3C-624EC6BE4A6F}" srcOrd="0" destOrd="0" presId="urn:microsoft.com/office/officeart/2005/8/layout/cycle7"/>
    <dgm:cxn modelId="{6626F1CF-C64C-744F-94EC-D03EC7D3678B}" type="presOf" srcId="{4342A4E4-90B6-534E-B16D-D5812E054A95}" destId="{5F7862F0-2E3C-E349-BF3E-65E3C3D9142C}" srcOrd="0" destOrd="0" presId="urn:microsoft.com/office/officeart/2005/8/layout/cycle7"/>
    <dgm:cxn modelId="{70D847F3-77EF-E34C-A3CC-B47129834A8A}" srcId="{8CA7E0BF-A599-9640-B237-B19E821B0B34}" destId="{4342A4E4-90B6-534E-B16D-D5812E054A95}" srcOrd="0" destOrd="0" parTransId="{ECD6FC48-C28D-E944-844F-3FC95714ED03}" sibTransId="{64EC2076-BE3E-764B-B671-16F3E43E4D6F}"/>
    <dgm:cxn modelId="{2ADF8A5F-9FC2-3E4B-9DA7-403D4E44F204}" type="presParOf" srcId="{A9F9CBEB-ADF6-6A44-A8E2-DBB3C256B2CF}" destId="{5F7862F0-2E3C-E349-BF3E-65E3C3D9142C}" srcOrd="0" destOrd="0" presId="urn:microsoft.com/office/officeart/2005/8/layout/cycle7"/>
    <dgm:cxn modelId="{0AC2552A-8FBD-D348-BFDE-55BC21910D09}" type="presParOf" srcId="{A9F9CBEB-ADF6-6A44-A8E2-DBB3C256B2CF}" destId="{E79DBC98-ADF6-634F-BD08-90B0CCC64920}" srcOrd="1" destOrd="0" presId="urn:microsoft.com/office/officeart/2005/8/layout/cycle7"/>
    <dgm:cxn modelId="{5AD162CF-128A-0347-858E-FCCF1B8C2897}" type="presParOf" srcId="{E79DBC98-ADF6-634F-BD08-90B0CCC64920}" destId="{F0AE4911-53D3-2149-A287-A82EEA7E6A50}" srcOrd="0" destOrd="0" presId="urn:microsoft.com/office/officeart/2005/8/layout/cycle7"/>
    <dgm:cxn modelId="{8C5CE7B6-706D-774D-93A1-8CD257181221}" type="presParOf" srcId="{A9F9CBEB-ADF6-6A44-A8E2-DBB3C256B2CF}" destId="{4846F3C3-75F3-D249-8624-6648813FEDCC}" srcOrd="2" destOrd="0" presId="urn:microsoft.com/office/officeart/2005/8/layout/cycle7"/>
    <dgm:cxn modelId="{28DF26BD-DC9C-1D4D-8A67-FDFA6D7DCCA4}" type="presParOf" srcId="{A9F9CBEB-ADF6-6A44-A8E2-DBB3C256B2CF}" destId="{65C230BB-3F9A-2046-916A-40FB69136FF6}" srcOrd="3" destOrd="0" presId="urn:microsoft.com/office/officeart/2005/8/layout/cycle7"/>
    <dgm:cxn modelId="{296AD720-79DB-8940-95FF-96BFDB924772}" type="presParOf" srcId="{65C230BB-3F9A-2046-916A-40FB69136FF6}" destId="{A5598E28-A400-5444-926A-21F952434EEC}" srcOrd="0" destOrd="0" presId="urn:microsoft.com/office/officeart/2005/8/layout/cycle7"/>
    <dgm:cxn modelId="{318713A2-6BBB-EF4C-AC2C-800C99A1AE04}" type="presParOf" srcId="{A9F9CBEB-ADF6-6A44-A8E2-DBB3C256B2CF}" destId="{2F005D80-711D-9246-BA3C-624EC6BE4A6F}" srcOrd="4" destOrd="0" presId="urn:microsoft.com/office/officeart/2005/8/layout/cycle7"/>
    <dgm:cxn modelId="{4345CF82-FAE8-4C4E-AC69-7057E1189528}" type="presParOf" srcId="{A9F9CBEB-ADF6-6A44-A8E2-DBB3C256B2CF}" destId="{6916A2A2-7C1D-DB4F-AE67-59B420842838}" srcOrd="5" destOrd="0" presId="urn:microsoft.com/office/officeart/2005/8/layout/cycle7"/>
    <dgm:cxn modelId="{4C10E95E-8C3A-4E42-A3B9-F134552DA7D3}" type="presParOf" srcId="{6916A2A2-7C1D-DB4F-AE67-59B420842838}" destId="{ABE686FF-4EF5-EC49-9217-46A8937EFC41}"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7862F0-2E3C-E349-BF3E-65E3C3D9142C}">
      <dsp:nvSpPr>
        <dsp:cNvPr id="0" name=""/>
        <dsp:cNvSpPr/>
      </dsp:nvSpPr>
      <dsp:spPr>
        <a:xfrm>
          <a:off x="2678906" y="751"/>
          <a:ext cx="1957387" cy="9786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Curriculum &amp; Assessment Design</a:t>
          </a:r>
        </a:p>
      </dsp:txBody>
      <dsp:txXfrm>
        <a:off x="2707571" y="29416"/>
        <a:ext cx="1900057" cy="921363"/>
      </dsp:txXfrm>
    </dsp:sp>
    <dsp:sp modelId="{E79DBC98-ADF6-634F-BD08-90B0CCC64920}">
      <dsp:nvSpPr>
        <dsp:cNvPr id="0" name=""/>
        <dsp:cNvSpPr/>
      </dsp:nvSpPr>
      <dsp:spPr>
        <a:xfrm rot="2998637">
          <a:off x="3882165" y="1717775"/>
          <a:ext cx="1900474" cy="34254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984928" y="1786283"/>
        <a:ext cx="1694948" cy="205526"/>
      </dsp:txXfrm>
    </dsp:sp>
    <dsp:sp modelId="{4846F3C3-75F3-D249-8624-6648813FEDCC}">
      <dsp:nvSpPr>
        <dsp:cNvPr id="0" name=""/>
        <dsp:cNvSpPr/>
      </dsp:nvSpPr>
      <dsp:spPr>
        <a:xfrm>
          <a:off x="5028511" y="2798649"/>
          <a:ext cx="1957387" cy="9786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Instructional Design</a:t>
          </a:r>
        </a:p>
      </dsp:txBody>
      <dsp:txXfrm>
        <a:off x="5057176" y="2827314"/>
        <a:ext cx="1900057" cy="921363"/>
      </dsp:txXfrm>
    </dsp:sp>
    <dsp:sp modelId="{65C230BB-3F9A-2046-916A-40FB69136FF6}">
      <dsp:nvSpPr>
        <dsp:cNvPr id="0" name=""/>
        <dsp:cNvSpPr/>
      </dsp:nvSpPr>
      <dsp:spPr>
        <a:xfrm rot="10800000">
          <a:off x="2685757" y="3116724"/>
          <a:ext cx="1900474" cy="34254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10800000">
        <a:off x="2788520" y="3185232"/>
        <a:ext cx="1694948" cy="205526"/>
      </dsp:txXfrm>
    </dsp:sp>
    <dsp:sp modelId="{2F005D80-711D-9246-BA3C-624EC6BE4A6F}">
      <dsp:nvSpPr>
        <dsp:cNvPr id="0" name=""/>
        <dsp:cNvSpPr/>
      </dsp:nvSpPr>
      <dsp:spPr>
        <a:xfrm>
          <a:off x="286088" y="2798649"/>
          <a:ext cx="1957387" cy="978693"/>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Universal Design for Learning</a:t>
          </a:r>
        </a:p>
      </dsp:txBody>
      <dsp:txXfrm>
        <a:off x="314753" y="2827314"/>
        <a:ext cx="1900057" cy="921363"/>
      </dsp:txXfrm>
    </dsp:sp>
    <dsp:sp modelId="{6916A2A2-7C1D-DB4F-AE67-59B420842838}">
      <dsp:nvSpPr>
        <dsp:cNvPr id="0" name=""/>
        <dsp:cNvSpPr/>
      </dsp:nvSpPr>
      <dsp:spPr>
        <a:xfrm rot="18632263">
          <a:off x="1510954" y="1717775"/>
          <a:ext cx="1900474" cy="34254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613717" y="1786283"/>
        <a:ext cx="1694948" cy="205526"/>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54E808-B4E1-364C-AFEC-1C856F83A405}" type="datetimeFigureOut">
              <a:rPr lang="en-US" smtClean="0"/>
              <a:t>2/7/22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0C5E14-E414-934F-84D0-090A48FE6CAE}" type="slidenum">
              <a:rPr lang="en-US" smtClean="0"/>
              <a:t>‹#›</a:t>
            </a:fld>
            <a:endParaRPr lang="en-US"/>
          </a:p>
        </p:txBody>
      </p:sp>
    </p:spTree>
    <p:extLst>
      <p:ext uri="{BB962C8B-B14F-4D97-AF65-F5344CB8AC3E}">
        <p14:creationId xmlns:p14="http://schemas.microsoft.com/office/powerpoint/2010/main" val="4253585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55115-88DF-AE4C-9388-C1616B0B7E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12A3E56-6057-224D-85A0-D219A97102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82F746-00D0-AA42-8AEF-322270889E9F}"/>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5" name="Footer Placeholder 4">
            <a:extLst>
              <a:ext uri="{FF2B5EF4-FFF2-40B4-BE49-F238E27FC236}">
                <a16:creationId xmlns:a16="http://schemas.microsoft.com/office/drawing/2014/main" id="{44F4BED1-A8AD-014C-992D-72A64CE532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82F7A0-1252-E249-86EC-AB96DECCDAE2}"/>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074361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FDAB5-207D-8D47-AA94-FA77031BC0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B17BF5-A56F-894A-8FD0-7B81C62546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E4B33-AE93-6645-8229-7D92B90702C8}"/>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5" name="Footer Placeholder 4">
            <a:extLst>
              <a:ext uri="{FF2B5EF4-FFF2-40B4-BE49-F238E27FC236}">
                <a16:creationId xmlns:a16="http://schemas.microsoft.com/office/drawing/2014/main" id="{7D6EB5EE-3427-3D4E-A496-BEDA6DB93B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5114A8-2AD6-234E-8E9D-1394FD4F4F58}"/>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4002949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B2AAEA-34E9-B84B-9FA0-2CEC436523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D5E358-5BD1-0C4D-A50B-0A2DA03F09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599AFA-7E4E-CE4C-A257-7369E4B95B6D}"/>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5" name="Footer Placeholder 4">
            <a:extLst>
              <a:ext uri="{FF2B5EF4-FFF2-40B4-BE49-F238E27FC236}">
                <a16:creationId xmlns:a16="http://schemas.microsoft.com/office/drawing/2014/main" id="{615CFD6D-AEAE-AA44-9635-6205B675AA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5770A1-4938-A64F-8DAC-80D2AECEE7F9}"/>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3965826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F46B7-AC87-7545-9BE2-13A1278723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C9DCB1-F634-B946-BC3A-E361235D5A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141D6-8066-804A-A580-1151D76BAFCC}"/>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5" name="Footer Placeholder 4">
            <a:extLst>
              <a:ext uri="{FF2B5EF4-FFF2-40B4-BE49-F238E27FC236}">
                <a16:creationId xmlns:a16="http://schemas.microsoft.com/office/drawing/2014/main" id="{10B2ED48-6956-8E4F-8F86-140BC15634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AE8F55-26B5-A94E-967E-06EEEFB19F40}"/>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348180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6B011-FE3A-2745-B439-4D17C1CB8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C772D2-34F4-E04C-BA93-7507BA8F2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480508-5772-AF4D-A07E-C1A8CBB2D584}"/>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5" name="Footer Placeholder 4">
            <a:extLst>
              <a:ext uri="{FF2B5EF4-FFF2-40B4-BE49-F238E27FC236}">
                <a16:creationId xmlns:a16="http://schemas.microsoft.com/office/drawing/2014/main" id="{C512C3E5-1AF5-7447-B3A5-1759CB83CE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51F5BC-F876-8043-9E9A-583BE2B765D8}"/>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004334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41E0D-1BB4-1A42-A901-A9711860D2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4F5F72-8BB6-D649-A218-EC5C5530CD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D37021-6683-4440-95C3-D100A938D3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461487-E44A-F74E-9644-99A969D9456F}"/>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6" name="Footer Placeholder 5">
            <a:extLst>
              <a:ext uri="{FF2B5EF4-FFF2-40B4-BE49-F238E27FC236}">
                <a16:creationId xmlns:a16="http://schemas.microsoft.com/office/drawing/2014/main" id="{584DF1E2-AA78-AF42-833E-8B493C0E56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963EE2-90D0-6446-970D-5820EEE3ED34}"/>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2219962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78091-9DD9-444E-A43E-2DB49CCF53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3CF14E-8A07-4E40-BBAA-43ED66CA10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7DCB56-2FE9-594B-A0A2-24F0157EDB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6DB18A-131C-8D42-9EAB-276BE4B988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6318F3-0D7F-FF43-AE9F-389047676B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31C06-F554-AA44-AA8A-D1A92ED66CC7}"/>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8" name="Footer Placeholder 7">
            <a:extLst>
              <a:ext uri="{FF2B5EF4-FFF2-40B4-BE49-F238E27FC236}">
                <a16:creationId xmlns:a16="http://schemas.microsoft.com/office/drawing/2014/main" id="{69D8B636-7135-A145-8F0B-C243BA19F2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0168D0-A55E-D149-98D7-3F662CB88487}"/>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888498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76F13-954D-B648-91E4-69226D87B3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C2DF6E-5972-F142-AFD9-2390763A454C}"/>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4" name="Footer Placeholder 3">
            <a:extLst>
              <a:ext uri="{FF2B5EF4-FFF2-40B4-BE49-F238E27FC236}">
                <a16:creationId xmlns:a16="http://schemas.microsoft.com/office/drawing/2014/main" id="{A2531947-6594-EA46-BF47-688232BE7B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D02583-0E6E-DF4A-BCAA-676126067AF7}"/>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807195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70D416-8583-AE4A-9AAB-F8467BAECCB7}"/>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3" name="Footer Placeholder 2">
            <a:extLst>
              <a:ext uri="{FF2B5EF4-FFF2-40B4-BE49-F238E27FC236}">
                <a16:creationId xmlns:a16="http://schemas.microsoft.com/office/drawing/2014/main" id="{76D85EBC-16B3-234C-9F65-511A218085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D08C6C-D578-D348-B013-A8D61B20BF0A}"/>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2420721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86E1E-88A8-F340-90C5-B655363EED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CCA210-A2A4-C641-9EF6-5C8C3C618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474C3B-6E6D-BE4E-8547-D578B75ED1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6D7F19-2034-B547-BB15-A1268C892DF1}"/>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6" name="Footer Placeholder 5">
            <a:extLst>
              <a:ext uri="{FF2B5EF4-FFF2-40B4-BE49-F238E27FC236}">
                <a16:creationId xmlns:a16="http://schemas.microsoft.com/office/drawing/2014/main" id="{3E3AE194-4865-4F42-BBC8-F639C1FD18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2D5435-2C2E-9242-BDB5-E1A264E0627C}"/>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363485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2D2B5-C76A-A246-B38C-96DA2B6D3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526916-AB1B-584B-B4AB-2ECC85B045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B62A93-9DA8-B346-BD3B-2B994B5FD7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3F5AE1-F853-C041-83A8-F2C414DA15EC}"/>
              </a:ext>
            </a:extLst>
          </p:cNvPr>
          <p:cNvSpPr>
            <a:spLocks noGrp="1"/>
          </p:cNvSpPr>
          <p:nvPr>
            <p:ph type="dt" sz="half" idx="10"/>
          </p:nvPr>
        </p:nvSpPr>
        <p:spPr/>
        <p:txBody>
          <a:bodyPr/>
          <a:lstStyle/>
          <a:p>
            <a:fld id="{AA032435-0D67-814D-B820-C499E2619259}" type="datetimeFigureOut">
              <a:rPr lang="en-US" smtClean="0"/>
              <a:t>2/7/22</a:t>
            </a:fld>
            <a:endParaRPr lang="en-US"/>
          </a:p>
        </p:txBody>
      </p:sp>
      <p:sp>
        <p:nvSpPr>
          <p:cNvPr id="6" name="Footer Placeholder 5">
            <a:extLst>
              <a:ext uri="{FF2B5EF4-FFF2-40B4-BE49-F238E27FC236}">
                <a16:creationId xmlns:a16="http://schemas.microsoft.com/office/drawing/2014/main" id="{6B04FD06-A2AE-1143-97D6-DCAD4BF66C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AEE63A-84B6-8144-B827-85BD47EC90D3}"/>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350559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9CC5D3-FE6B-CB43-9A9B-4B2FB11C14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F15123-659B-CF4A-8C12-3240AF6DBD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FC69BF-E502-AA41-9750-CE6CFEC8B9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032435-0D67-814D-B820-C499E2619259}" type="datetimeFigureOut">
              <a:rPr lang="en-US" smtClean="0"/>
              <a:t>2/7/22</a:t>
            </a:fld>
            <a:endParaRPr lang="en-US"/>
          </a:p>
        </p:txBody>
      </p:sp>
      <p:sp>
        <p:nvSpPr>
          <p:cNvPr id="5" name="Footer Placeholder 4">
            <a:extLst>
              <a:ext uri="{FF2B5EF4-FFF2-40B4-BE49-F238E27FC236}">
                <a16:creationId xmlns:a16="http://schemas.microsoft.com/office/drawing/2014/main" id="{3801BA9A-2DFE-794A-98C9-1238118AA5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28C38C2-D08A-5B4F-B820-745CD6EA6A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368473-B601-8C4A-A03E-312D327D280C}" type="slidenum">
              <a:rPr lang="en-US" smtClean="0"/>
              <a:t>‹#›</a:t>
            </a:fld>
            <a:endParaRPr lang="en-US"/>
          </a:p>
        </p:txBody>
      </p:sp>
    </p:spTree>
    <p:extLst>
      <p:ext uri="{BB962C8B-B14F-4D97-AF65-F5344CB8AC3E}">
        <p14:creationId xmlns:p14="http://schemas.microsoft.com/office/powerpoint/2010/main" val="3735040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B45CFF-4DD9-984F-B927-DAC101BE7F43}"/>
              </a:ext>
            </a:extLst>
          </p:cNvPr>
          <p:cNvSpPr>
            <a:spLocks noGrp="1"/>
          </p:cNvSpPr>
          <p:nvPr>
            <p:ph type="title"/>
          </p:nvPr>
        </p:nvSpPr>
        <p:spPr/>
        <p:txBody>
          <a:bodyPr/>
          <a:lstStyle/>
          <a:p>
            <a:r>
              <a:rPr lang="en-US" dirty="0"/>
              <a:t>Case Study Classroom – Lynn Valley</a:t>
            </a:r>
          </a:p>
        </p:txBody>
      </p:sp>
      <p:sp>
        <p:nvSpPr>
          <p:cNvPr id="5" name="Content Placeholder 4">
            <a:extLst>
              <a:ext uri="{FF2B5EF4-FFF2-40B4-BE49-F238E27FC236}">
                <a16:creationId xmlns:a16="http://schemas.microsoft.com/office/drawing/2014/main" id="{EB887276-F844-E14C-BCD5-FE74C0354A6E}"/>
              </a:ext>
            </a:extLst>
          </p:cNvPr>
          <p:cNvSpPr>
            <a:spLocks noGrp="1"/>
          </p:cNvSpPr>
          <p:nvPr>
            <p:ph idx="1"/>
          </p:nvPr>
        </p:nvSpPr>
        <p:spPr/>
        <p:txBody>
          <a:bodyPr>
            <a:normAutofit/>
          </a:bodyPr>
          <a:lstStyle/>
          <a:p>
            <a:pPr marL="0" indent="0">
              <a:buNone/>
            </a:pPr>
            <a:r>
              <a:rPr lang="en-US" dirty="0"/>
              <a:t>Grade </a:t>
            </a:r>
            <a:r>
              <a:rPr lang="en-US"/>
              <a:t>5 Team</a:t>
            </a:r>
            <a:endParaRPr lang="en-US" dirty="0"/>
          </a:p>
          <a:p>
            <a:pPr marL="0" indent="0">
              <a:buNone/>
            </a:pPr>
            <a:r>
              <a:rPr lang="en-US" dirty="0"/>
              <a:t>CT: Olivia/Shannon</a:t>
            </a:r>
          </a:p>
          <a:p>
            <a:pPr marL="0" indent="0">
              <a:buNone/>
            </a:pPr>
            <a:r>
              <a:rPr lang="en-US" dirty="0"/>
              <a:t>ST: Lyndsey MacDonald</a:t>
            </a:r>
          </a:p>
          <a:p>
            <a:pPr marL="0" indent="0">
              <a:buNone/>
            </a:pPr>
            <a:r>
              <a:rPr lang="en-US" dirty="0"/>
              <a:t>VP/LST: Kendra</a:t>
            </a:r>
          </a:p>
          <a:p>
            <a:pPr marL="0" indent="0">
              <a:buNone/>
            </a:pPr>
            <a:r>
              <a:rPr lang="en-US" dirty="0"/>
              <a:t>AR: EA</a:t>
            </a:r>
          </a:p>
          <a:p>
            <a:pPr marL="0" indent="0">
              <a:buNone/>
            </a:pPr>
            <a:r>
              <a:rPr lang="en-US" dirty="0"/>
              <a:t>BD: EA </a:t>
            </a:r>
          </a:p>
          <a:p>
            <a:pPr marL="0" indent="0">
              <a:buNone/>
            </a:pPr>
            <a:r>
              <a:rPr lang="en-US" dirty="0"/>
              <a:t>NP: FOS Leader</a:t>
            </a:r>
          </a:p>
          <a:p>
            <a:pPr marL="0" indent="0">
              <a:buNone/>
            </a:pPr>
            <a:r>
              <a:rPr lang="en-US" dirty="0"/>
              <a:t>LU: Principal</a:t>
            </a:r>
          </a:p>
          <a:p>
            <a:endParaRPr lang="en-US" dirty="0"/>
          </a:p>
          <a:p>
            <a:endParaRPr lang="en-US" dirty="0"/>
          </a:p>
        </p:txBody>
      </p:sp>
    </p:spTree>
    <p:extLst>
      <p:ext uri="{BB962C8B-B14F-4D97-AF65-F5344CB8AC3E}">
        <p14:creationId xmlns:p14="http://schemas.microsoft.com/office/powerpoint/2010/main" val="3060549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92F67-8D9D-6044-9CE3-15736422027E}"/>
              </a:ext>
            </a:extLst>
          </p:cNvPr>
          <p:cNvSpPr>
            <a:spLocks noGrp="1"/>
          </p:cNvSpPr>
          <p:nvPr>
            <p:ph type="title"/>
          </p:nvPr>
        </p:nvSpPr>
        <p:spPr/>
        <p:txBody>
          <a:bodyPr/>
          <a:lstStyle/>
          <a:p>
            <a:r>
              <a:rPr lang="en-US" dirty="0"/>
              <a:t>Goals for the Series</a:t>
            </a:r>
          </a:p>
        </p:txBody>
      </p:sp>
      <p:sp>
        <p:nvSpPr>
          <p:cNvPr id="3" name="Content Placeholder 2">
            <a:extLst>
              <a:ext uri="{FF2B5EF4-FFF2-40B4-BE49-F238E27FC236}">
                <a16:creationId xmlns:a16="http://schemas.microsoft.com/office/drawing/2014/main" id="{70542745-6731-0D4C-8191-127940733B4B}"/>
              </a:ext>
            </a:extLst>
          </p:cNvPr>
          <p:cNvSpPr>
            <a:spLocks noGrp="1"/>
          </p:cNvSpPr>
          <p:nvPr>
            <p:ph idx="1"/>
          </p:nvPr>
        </p:nvSpPr>
        <p:spPr/>
        <p:txBody>
          <a:bodyPr/>
          <a:lstStyle/>
          <a:p>
            <a:r>
              <a:rPr lang="en-US" dirty="0"/>
              <a:t>LM: How to targeted all the needs in the class</a:t>
            </a:r>
          </a:p>
          <a:p>
            <a:r>
              <a:rPr lang="en-US" dirty="0"/>
              <a:t>K: How can we make the class more meaningful for all the students (engagement)</a:t>
            </a:r>
          </a:p>
          <a:p>
            <a:r>
              <a:rPr lang="en-US" dirty="0"/>
              <a:t>OJ: How to differentiate in a way that is meaningful, responsive</a:t>
            </a:r>
          </a:p>
          <a:p>
            <a:r>
              <a:rPr lang="en-US" dirty="0"/>
              <a:t>SH: What else can I do (one student in mind), new ideas, extend for gifted students</a:t>
            </a:r>
          </a:p>
          <a:p>
            <a:r>
              <a:rPr lang="en-US" dirty="0"/>
              <a:t>AR: strategies to increase engagement (JB)</a:t>
            </a:r>
          </a:p>
          <a:p>
            <a:r>
              <a:rPr lang="en-US" dirty="0"/>
              <a:t>BD: Running out of ideas for (JB)</a:t>
            </a:r>
          </a:p>
          <a:p>
            <a:r>
              <a:rPr lang="en-US" dirty="0"/>
              <a:t>LU: How can I support this systems point of view</a:t>
            </a:r>
          </a:p>
          <a:p>
            <a:endParaRPr lang="en-US" dirty="0"/>
          </a:p>
        </p:txBody>
      </p:sp>
    </p:spTree>
    <p:extLst>
      <p:ext uri="{BB962C8B-B14F-4D97-AF65-F5344CB8AC3E}">
        <p14:creationId xmlns:p14="http://schemas.microsoft.com/office/powerpoint/2010/main" val="3944179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9D29E04-99D4-8E46-BD3B-5B77A3EB5686}"/>
              </a:ext>
            </a:extLst>
          </p:cNvPr>
          <p:cNvGraphicFramePr>
            <a:graphicFrameLocks noGrp="1"/>
          </p:cNvGraphicFramePr>
          <p:nvPr>
            <p:extLst>
              <p:ext uri="{D42A27DB-BD31-4B8C-83A1-F6EECF244321}">
                <p14:modId xmlns:p14="http://schemas.microsoft.com/office/powerpoint/2010/main" val="385599512"/>
              </p:ext>
            </p:extLst>
          </p:nvPr>
        </p:nvGraphicFramePr>
        <p:xfrm>
          <a:off x="450574" y="256675"/>
          <a:ext cx="11463130" cy="6252095"/>
        </p:xfrm>
        <a:graphic>
          <a:graphicData uri="http://schemas.openxmlformats.org/drawingml/2006/table">
            <a:tbl>
              <a:tblPr firstRow="1" bandRow="1">
                <a:tableStyleId>{5940675A-B579-460E-94D1-54222C63F5DA}</a:tableStyleId>
              </a:tblPr>
              <a:tblGrid>
                <a:gridCol w="3821043">
                  <a:extLst>
                    <a:ext uri="{9D8B030D-6E8A-4147-A177-3AD203B41FA5}">
                      <a16:colId xmlns:a16="http://schemas.microsoft.com/office/drawing/2014/main" val="2977809659"/>
                    </a:ext>
                  </a:extLst>
                </a:gridCol>
                <a:gridCol w="3821044">
                  <a:extLst>
                    <a:ext uri="{9D8B030D-6E8A-4147-A177-3AD203B41FA5}">
                      <a16:colId xmlns:a16="http://schemas.microsoft.com/office/drawing/2014/main" val="1943556915"/>
                    </a:ext>
                  </a:extLst>
                </a:gridCol>
                <a:gridCol w="3821043">
                  <a:extLst>
                    <a:ext uri="{9D8B030D-6E8A-4147-A177-3AD203B41FA5}">
                      <a16:colId xmlns:a16="http://schemas.microsoft.com/office/drawing/2014/main" val="1701124021"/>
                    </a:ext>
                  </a:extLst>
                </a:gridCol>
              </a:tblGrid>
              <a:tr h="357279">
                <a:tc>
                  <a:txBody>
                    <a:bodyPr/>
                    <a:lstStyle/>
                    <a:p>
                      <a:r>
                        <a:rPr lang="en-US" sz="1000" b="0" u="none" dirty="0">
                          <a:latin typeface="+mn-lt"/>
                        </a:rPr>
                        <a:t>Class Review for : Lynn Valley Gr 5</a:t>
                      </a:r>
                    </a:p>
                  </a:txBody>
                  <a:tcPr marL="68580" marR="68580" marT="34290" marB="34290">
                    <a:solidFill>
                      <a:schemeClr val="bg1">
                        <a:lumMod val="75000"/>
                      </a:schemeClr>
                    </a:solidFill>
                  </a:tcPr>
                </a:tc>
                <a:tc>
                  <a:txBody>
                    <a:bodyPr/>
                    <a:lstStyle/>
                    <a:p>
                      <a:r>
                        <a:rPr lang="en-US" sz="1000" b="0" u="none" dirty="0">
                          <a:latin typeface="+mn-lt"/>
                        </a:rPr>
                        <a:t>Teacher(s): Olivia/Shannon</a:t>
                      </a:r>
                    </a:p>
                    <a:p>
                      <a:r>
                        <a:rPr lang="en-US" sz="1000" b="0" u="none" dirty="0">
                          <a:latin typeface="+mn-lt"/>
                        </a:rPr>
                        <a:t>Support Staff: LM, BD, AR</a:t>
                      </a:r>
                    </a:p>
                  </a:txBody>
                  <a:tcPr marL="68580" marR="68580" marT="34290" marB="34290">
                    <a:solidFill>
                      <a:schemeClr val="bg1">
                        <a:lumMod val="75000"/>
                      </a:schemeClr>
                    </a:solidFill>
                  </a:tcPr>
                </a:tc>
                <a:tc>
                  <a:txBody>
                    <a:bodyPr/>
                    <a:lstStyle/>
                    <a:p>
                      <a:r>
                        <a:rPr lang="en-US" sz="1000" b="0" u="none" dirty="0">
                          <a:latin typeface="+mn-lt"/>
                        </a:rPr>
                        <a:t>Date: Feb 2022</a:t>
                      </a:r>
                    </a:p>
                  </a:txBody>
                  <a:tcPr marL="68580" marR="68580" marT="34290" marB="34290">
                    <a:solidFill>
                      <a:schemeClr val="bg1">
                        <a:lumMod val="75000"/>
                      </a:schemeClr>
                    </a:solidFill>
                  </a:tcPr>
                </a:tc>
                <a:extLst>
                  <a:ext uri="{0D108BD9-81ED-4DB2-BD59-A6C34878D82A}">
                    <a16:rowId xmlns:a16="http://schemas.microsoft.com/office/drawing/2014/main" val="2368240087"/>
                  </a:ext>
                </a:extLst>
              </a:tr>
              <a:tr h="219031">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plan for our students by getting to know the:</a:t>
                      </a:r>
                    </a:p>
                  </a:txBody>
                  <a:tcPr marL="68580" marR="68580" marT="34290" marB="34290">
                    <a:solidFill>
                      <a:schemeClr val="accent6">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a:p>
                  </a:txBody>
                  <a:tcPr/>
                </a:tc>
                <a:tc hMerge="1">
                  <a:txBody>
                    <a:bodyPr/>
                    <a:lstStyle/>
                    <a:p>
                      <a:endParaRPr lang="en-US" dirty="0"/>
                    </a:p>
                  </a:txBody>
                  <a:tcPr/>
                </a:tc>
                <a:extLst>
                  <a:ext uri="{0D108BD9-81ED-4DB2-BD59-A6C34878D82A}">
                    <a16:rowId xmlns:a16="http://schemas.microsoft.com/office/drawing/2014/main" val="180827165"/>
                  </a:ext>
                </a:extLst>
              </a:tr>
              <a:tr h="3282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Interests of the class</a:t>
                      </a:r>
                    </a:p>
                  </a:txBody>
                  <a:tcPr marL="68580" marR="68580" marT="34290" marB="3429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Classroom Strengths</a:t>
                      </a:r>
                    </a:p>
                  </a:txBody>
                  <a:tcPr marL="68580" marR="68580" marT="34290" marB="34290">
                    <a:solidFill>
                      <a:schemeClr val="bg1">
                        <a:lumMod val="85000"/>
                      </a:schemeClr>
                    </a:solidFill>
                  </a:tcPr>
                </a:tc>
                <a:tc>
                  <a:txBody>
                    <a:bodyPr/>
                    <a:lstStyle/>
                    <a:p>
                      <a:pPr algn="ctr"/>
                      <a:r>
                        <a:rPr lang="en-US" sz="1000" b="1" u="none" dirty="0">
                          <a:latin typeface="+mn-lt"/>
                        </a:rPr>
                        <a:t>Classroom Stretches</a:t>
                      </a:r>
                    </a:p>
                  </a:txBody>
                  <a:tcPr marL="68580" marR="68580" marT="34290" marB="34290">
                    <a:solidFill>
                      <a:schemeClr val="bg1">
                        <a:lumMod val="85000"/>
                      </a:schemeClr>
                    </a:solidFill>
                  </a:tcPr>
                </a:tc>
                <a:extLst>
                  <a:ext uri="{0D108BD9-81ED-4DB2-BD59-A6C34878D82A}">
                    <a16:rowId xmlns:a16="http://schemas.microsoft.com/office/drawing/2014/main" val="3801171011"/>
                  </a:ext>
                </a:extLst>
              </a:tr>
              <a:tr h="721085">
                <a:tc>
                  <a:txBody>
                    <a:bodyPr/>
                    <a:lstStyle/>
                    <a:p>
                      <a:pPr marL="171450" indent="-171450">
                        <a:buFontTx/>
                        <a:buChar char="-"/>
                      </a:pPr>
                      <a:r>
                        <a:rPr lang="en-US" sz="1000" b="0" u="none" dirty="0">
                          <a:latin typeface="+mn-lt"/>
                        </a:rPr>
                        <a:t>They like school, Lego, hands on learning, PE, visiting</a:t>
                      </a:r>
                    </a:p>
                    <a:p>
                      <a:pPr marL="171450" indent="-171450">
                        <a:buFontTx/>
                        <a:buChar char="-"/>
                      </a:pPr>
                      <a:r>
                        <a:rPr lang="en-US" sz="1000" b="0" u="none" dirty="0">
                          <a:latin typeface="+mn-lt"/>
                        </a:rPr>
                        <a:t>JB (G): PE, bowser, Super Mario, symbols, logos, Garfield, swimming, creative movement, buses</a:t>
                      </a:r>
                    </a:p>
                    <a:p>
                      <a:pPr marL="171450" indent="-171450">
                        <a:buFontTx/>
                        <a:buChar char="-"/>
                      </a:pPr>
                      <a:r>
                        <a:rPr lang="en-US" sz="1000" b="0" u="none" dirty="0">
                          <a:latin typeface="+mn-lt"/>
                        </a:rPr>
                        <a:t>EC (C): output, love 1-on-1 support, sweet, willing to try, need explicit and repeated instruction</a:t>
                      </a:r>
                    </a:p>
                    <a:p>
                      <a:pPr marL="171450" indent="-171450">
                        <a:buFontTx/>
                        <a:buChar char="-"/>
                      </a:pPr>
                      <a:r>
                        <a:rPr lang="en-US" sz="1000" b="0" u="none" dirty="0">
                          <a:latin typeface="+mn-lt"/>
                        </a:rPr>
                        <a:t>Gifted: drawing comics, reading</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rPr>
                        <a:t>- fun, eager to learn, responsive, ready, hands on, receptive to new ideas, diverse, playful, active, hands on, social</a:t>
                      </a:r>
                    </a:p>
                    <a:p>
                      <a:endParaRPr lang="en-US" sz="1000" b="0" u="none" dirty="0">
                        <a:latin typeface="+mn-lt"/>
                      </a:endParaRPr>
                    </a:p>
                  </a:txBody>
                  <a:tcPr marL="68580" marR="68580" marT="34290" marB="34290"/>
                </a:tc>
                <a:tc>
                  <a:txBody>
                    <a:bodyPr/>
                    <a:lstStyle/>
                    <a:p>
                      <a:pPr marL="171450" indent="-171450">
                        <a:buFontTx/>
                        <a:buChar char="-"/>
                      </a:pPr>
                      <a:r>
                        <a:rPr lang="en-US" sz="1000" b="0" u="none" dirty="0">
                          <a:latin typeface="+mn-lt"/>
                        </a:rPr>
                        <a:t>Range of learners, initiating, relying on adults, effort, not pushing themselves (doing bare minimum), just want to be done, independence, output, lots of support is needs, challenging behaviours, can get chaotic, producing evidence of learning (e.g., writing), focusing, get ideas down</a:t>
                      </a:r>
                    </a:p>
                  </a:txBody>
                  <a:tcPr marL="68580" marR="68580" marT="34290" marB="34290"/>
                </a:tc>
                <a:extLst>
                  <a:ext uri="{0D108BD9-81ED-4DB2-BD59-A6C34878D82A}">
                    <a16:rowId xmlns:a16="http://schemas.microsoft.com/office/drawing/2014/main" val="1313335872"/>
                  </a:ext>
                </a:extLst>
              </a:tr>
              <a:tr h="215205">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Based on the interests, strengths and stretches of this class, one goal(s) for these I have for this class is:</a:t>
                      </a:r>
                    </a:p>
                  </a:txBody>
                  <a:tcPr marL="68580" marR="68580" marT="34290" marB="34290">
                    <a:solidFill>
                      <a:schemeClr val="accent6">
                        <a:lumMod val="40000"/>
                        <a:lumOff val="60000"/>
                      </a:schemeClr>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942897149"/>
                  </a:ext>
                </a:extLst>
              </a:tr>
              <a:tr h="556066">
                <a:tc gridSpan="3">
                  <a:txBody>
                    <a:bodyPr/>
                    <a:lstStyle/>
                    <a:p>
                      <a:r>
                        <a:rPr lang="en-US" sz="1000" b="1" u="none" dirty="0">
                          <a:latin typeface="+mn-lt"/>
                        </a:rPr>
                        <a:t>The BIG goal I have for this class:</a:t>
                      </a:r>
                    </a:p>
                    <a:p>
                      <a:r>
                        <a:rPr lang="en-US" sz="1000" b="0" u="none" dirty="0">
                          <a:latin typeface="+mn-lt"/>
                        </a:rPr>
                        <a:t>OJ: resiliency, perseverance: pushing themselves when things get tough, but also pushing themselves to extend their learning, managing emotions</a:t>
                      </a:r>
                    </a:p>
                    <a:p>
                      <a:r>
                        <a:rPr lang="en-US" sz="1000" b="0" u="none" dirty="0">
                          <a:latin typeface="+mn-lt"/>
                        </a:rPr>
                        <a:t>LM: Students feeling connected to the place and each other, context</a:t>
                      </a:r>
                    </a:p>
                    <a:p>
                      <a:r>
                        <a:rPr lang="en-US" sz="1000" b="0" u="none" dirty="0">
                          <a:latin typeface="+mn-lt"/>
                        </a:rPr>
                        <a:t>KA: WP, EH connection, resiliency, community, be aware of each other of actions and words</a:t>
                      </a:r>
                    </a:p>
                    <a:p>
                      <a:r>
                        <a:rPr lang="en-US" sz="1000" b="0" u="none" dirty="0">
                          <a:latin typeface="+mn-lt"/>
                        </a:rPr>
                        <a:t>SH: resiliency, want kids to love and be happy at school, student engagement, be and feel their best, being proud of what they have done, beyond “good enough”</a:t>
                      </a:r>
                    </a:p>
                    <a:p>
                      <a:r>
                        <a:rPr lang="en-US" sz="1000" b="0" u="none" dirty="0">
                          <a:latin typeface="+mn-lt"/>
                        </a:rPr>
                        <a:t>BD: within the inclusive contexts, how can the observer be a teacher, highlight what students can do, want vs. have to be here, purpose in community, why</a:t>
                      </a:r>
                    </a:p>
                    <a:p>
                      <a:r>
                        <a:rPr lang="en-US" sz="1000" b="0" u="none" dirty="0">
                          <a:latin typeface="+mn-lt"/>
                        </a:rPr>
                        <a:t>AR: resiliency, student be happy, more a part of the group, connection to peers</a:t>
                      </a:r>
                    </a:p>
                  </a:txBody>
                  <a:tcPr marL="68580" marR="68580" marT="34290" marB="34290">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28701409"/>
                  </a:ext>
                </a:extLst>
              </a:tr>
              <a:tr h="3282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this goal(s) by making a plan to try something new:</a:t>
                      </a:r>
                    </a:p>
                  </a:txBody>
                  <a:tcPr marL="68580" marR="68580" marT="34290" marB="34290">
                    <a:solidFill>
                      <a:schemeClr val="accent6">
                        <a:lumMod val="40000"/>
                        <a:lumOff val="6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this goal(s) by reducing barriers in the classroom:</a:t>
                      </a:r>
                    </a:p>
                  </a:txBody>
                  <a:tcPr marL="68580" marR="68580" marT="34290" marB="34290">
                    <a:solidFill>
                      <a:schemeClr val="accent6">
                        <a:lumMod val="40000"/>
                        <a:lumOff val="60000"/>
                      </a:schemeClr>
                    </a:solidFill>
                  </a:tcPr>
                </a:tc>
                <a:tc hMerge="1">
                  <a:txBody>
                    <a:bodyPr/>
                    <a:lstStyle/>
                    <a:p>
                      <a:endParaRPr lang="en-US"/>
                    </a:p>
                  </a:txBody>
                  <a:tcPr/>
                </a:tc>
                <a:extLst>
                  <a:ext uri="{0D108BD9-81ED-4DB2-BD59-A6C34878D82A}">
                    <a16:rowId xmlns:a16="http://schemas.microsoft.com/office/drawing/2014/main" val="717809893"/>
                  </a:ext>
                </a:extLst>
              </a:tr>
              <a:tr h="328220">
                <a:tc>
                  <a:txBody>
                    <a:bodyPr/>
                    <a:lstStyle/>
                    <a:p>
                      <a:pPr algn="ctr"/>
                      <a:r>
                        <a:rPr lang="en-US" sz="1000" b="1" u="none" dirty="0">
                          <a:latin typeface="+mn-lt"/>
                        </a:rPr>
                        <a:t>Decision</a:t>
                      </a:r>
                      <a:r>
                        <a:rPr lang="en-US" sz="1000" b="0" u="none" dirty="0">
                          <a:latin typeface="+mn-lt"/>
                        </a:rPr>
                        <a:t>: Something I want to try</a:t>
                      </a:r>
                    </a:p>
                  </a:txBody>
                  <a:tcPr marL="68580" marR="68580" marT="34290" marB="34290">
                    <a:solidFill>
                      <a:schemeClr val="bg1">
                        <a:lumMod val="85000"/>
                      </a:schemeClr>
                    </a:solidFill>
                  </a:tcPr>
                </a:tc>
                <a:tc>
                  <a:txBody>
                    <a:bodyPr/>
                    <a:lstStyle/>
                    <a:p>
                      <a:pPr algn="ctr"/>
                      <a:r>
                        <a:rPr lang="en-US" sz="1000" b="1" u="none" dirty="0">
                          <a:latin typeface="+mn-lt"/>
                        </a:rPr>
                        <a:t>Decision: </a:t>
                      </a:r>
                      <a:r>
                        <a:rPr lang="en-US" sz="1000" b="0" u="none" dirty="0">
                          <a:latin typeface="+mn-lt"/>
                        </a:rPr>
                        <a:t>Learning Barriers (UDL)</a:t>
                      </a:r>
                    </a:p>
                  </a:txBody>
                  <a:tcPr marL="68580" marR="68580" marT="34290" marB="34290">
                    <a:solidFill>
                      <a:schemeClr val="bg1">
                        <a:lumMod val="85000"/>
                      </a:schemeClr>
                    </a:solidFill>
                  </a:tcPr>
                </a:tc>
                <a:tc>
                  <a:txBody>
                    <a:bodyPr/>
                    <a:lstStyle/>
                    <a:p>
                      <a:r>
                        <a:rPr lang="en-US" sz="1000" b="1" u="none" dirty="0">
                          <a:latin typeface="+mn-lt"/>
                        </a:rPr>
                        <a:t>Decision</a:t>
                      </a:r>
                      <a:r>
                        <a:rPr lang="en-US" sz="1000" b="0" u="none" dirty="0">
                          <a:latin typeface="+mn-lt"/>
                        </a:rPr>
                        <a:t>: Equity barriers (Reconciliation)</a:t>
                      </a:r>
                    </a:p>
                  </a:txBody>
                  <a:tcPr marL="68580" marR="68580" marT="34290" marB="34290">
                    <a:solidFill>
                      <a:schemeClr val="bg1">
                        <a:lumMod val="85000"/>
                      </a:schemeClr>
                    </a:solidFill>
                  </a:tcPr>
                </a:tc>
                <a:extLst>
                  <a:ext uri="{0D108BD9-81ED-4DB2-BD59-A6C34878D82A}">
                    <a16:rowId xmlns:a16="http://schemas.microsoft.com/office/drawing/2014/main" val="1272836840"/>
                  </a:ext>
                </a:extLst>
              </a:tr>
              <a:tr h="1136749">
                <a:tc>
                  <a:txBody>
                    <a:bodyPr/>
                    <a:lstStyle/>
                    <a:p>
                      <a:pPr marL="171450" indent="-171450">
                        <a:buFontTx/>
                        <a:buChar char="-"/>
                      </a:pPr>
                      <a:r>
                        <a:rPr lang="en-US" sz="1000" b="0" u="none" dirty="0">
                          <a:latin typeface="+mn-lt"/>
                        </a:rPr>
                        <a:t>Accessible and challenging curricular plan</a:t>
                      </a:r>
                    </a:p>
                  </a:txBody>
                  <a:tcPr marL="68580" marR="68580" marT="34290" marB="34290">
                    <a:solidFill>
                      <a:schemeClr val="bg1"/>
                    </a:solidFill>
                  </a:tcPr>
                </a:tc>
                <a:tc>
                  <a:txBody>
                    <a:bodyPr/>
                    <a:lstStyle/>
                    <a:p>
                      <a:pPr marL="285750" indent="-285750">
                        <a:buFont typeface="Arial" panose="020B0604020202020204" pitchFamily="34" charset="0"/>
                        <a:buChar char="•"/>
                      </a:pPr>
                      <a:r>
                        <a:rPr lang="en-US" sz="1000" kern="1200" dirty="0">
                          <a:solidFill>
                            <a:schemeClr val="accent6"/>
                          </a:solidFill>
                          <a:effectLst/>
                          <a:latin typeface="+mn-lt"/>
                          <a:ea typeface="+mn-ea"/>
                          <a:cs typeface="+mn-cs"/>
                        </a:rPr>
                        <a:t>We can give students choice and control over what they are learning about (e.g. content, examples used)</a:t>
                      </a:r>
                    </a:p>
                    <a:p>
                      <a:pPr marL="285750" indent="-285750">
                        <a:buFont typeface="Arial" panose="020B0604020202020204" pitchFamily="34" charset="0"/>
                        <a:buChar char="•"/>
                      </a:pPr>
                      <a:r>
                        <a:rPr lang="en-US" sz="1000" kern="1200" dirty="0">
                          <a:solidFill>
                            <a:srgbClr val="7030A0"/>
                          </a:solidFill>
                          <a:effectLst/>
                          <a:latin typeface="+mn-lt"/>
                          <a:ea typeface="+mn-ea"/>
                          <a:cs typeface="+mn-cs"/>
                        </a:rPr>
                        <a:t>Connecting new learning to big ideas, other learning, other contexts (familiar and unfamiliar)</a:t>
                      </a:r>
                      <a:r>
                        <a:rPr lang="en-CA" sz="1000" dirty="0">
                          <a:solidFill>
                            <a:srgbClr val="7030A0"/>
                          </a:solidFill>
                          <a:effectLst/>
                        </a:rPr>
                        <a:t> </a:t>
                      </a:r>
                    </a:p>
                    <a:p>
                      <a:pPr marL="285750" indent="-285750">
                        <a:buFont typeface="Arial" panose="020B0604020202020204" pitchFamily="34" charset="0"/>
                        <a:buChar char="•"/>
                      </a:pPr>
                      <a:r>
                        <a:rPr lang="en-US" sz="1000" kern="1200" dirty="0">
                          <a:solidFill>
                            <a:srgbClr val="7030A0"/>
                          </a:solidFill>
                          <a:effectLst/>
                          <a:latin typeface="+mn-lt"/>
                          <a:ea typeface="+mn-ea"/>
                          <a:cs typeface="+mn-cs"/>
                        </a:rPr>
                        <a:t>Giving students opportunities to connect how they learned and how they can transfer those learning skills/ strategies/ supports to new settings </a:t>
                      </a:r>
                      <a:r>
                        <a:rPr lang="en-CA" sz="1000" dirty="0">
                          <a:solidFill>
                            <a:srgbClr val="7030A0"/>
                          </a:solidFill>
                          <a:effectLst/>
                        </a:rPr>
                        <a:t> </a:t>
                      </a:r>
                    </a:p>
                  </a:txBody>
                  <a:tcPr marL="68580" marR="68580" marT="34290" marB="34290">
                    <a:solidFill>
                      <a:schemeClr val="bg1"/>
                    </a:solidFill>
                  </a:tcPr>
                </a:tc>
                <a:tc>
                  <a:txBody>
                    <a:bodyPr/>
                    <a:lstStyle/>
                    <a:p>
                      <a:endParaRPr lang="en-US" sz="1000" b="0" u="none" dirty="0">
                        <a:latin typeface="+mn-lt"/>
                      </a:endParaRPr>
                    </a:p>
                    <a:p>
                      <a:endParaRPr lang="en-US" sz="1000" b="0" u="none" dirty="0">
                        <a:latin typeface="+mn-lt"/>
                      </a:endParaRPr>
                    </a:p>
                    <a:p>
                      <a:endParaRPr lang="en-US" sz="1000" b="0" u="none" dirty="0">
                        <a:latin typeface="+mn-lt"/>
                      </a:endParaRPr>
                    </a:p>
                  </a:txBody>
                  <a:tcPr marL="68580" marR="68580" marT="34290" marB="34290">
                    <a:solidFill>
                      <a:schemeClr val="bg1"/>
                    </a:solidFill>
                  </a:tcPr>
                </a:tc>
                <a:extLst>
                  <a:ext uri="{0D108BD9-81ED-4DB2-BD59-A6C34878D82A}">
                    <a16:rowId xmlns:a16="http://schemas.microsoft.com/office/drawing/2014/main" val="1426069771"/>
                  </a:ext>
                </a:extLst>
              </a:tr>
              <a:tr h="32822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this goal(s) by targeting core competencies chosen as a community:</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62135908"/>
                  </a:ext>
                </a:extLst>
              </a:tr>
              <a:tr h="868766">
                <a:tc gridSpan="3">
                  <a:txBody>
                    <a:bodyPr/>
                    <a:lstStyle/>
                    <a:p>
                      <a:r>
                        <a:rPr lang="en-US" sz="1000" b="1" u="none" dirty="0">
                          <a:latin typeface="+mn-lt"/>
                        </a:rPr>
                        <a:t>Decision: </a:t>
                      </a:r>
                      <a:r>
                        <a:rPr lang="en-US" sz="1000" b="0" u="none" dirty="0">
                          <a:latin typeface="+mn-lt"/>
                        </a:rPr>
                        <a:t>Targeted competencies to target for this class</a:t>
                      </a:r>
                    </a:p>
                  </a:txBody>
                  <a:tcPr marL="68580" marR="68580" marT="34290" marB="34290">
                    <a:solidFill>
                      <a:schemeClr val="bg1">
                        <a:lumMod val="85000"/>
                      </a:schemeClr>
                    </a:solidFill>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3681001599"/>
                  </a:ext>
                </a:extLst>
              </a:tr>
            </a:tbl>
          </a:graphicData>
        </a:graphic>
      </p:graphicFrame>
      <p:sp>
        <p:nvSpPr>
          <p:cNvPr id="3" name="Rectangle 2">
            <a:extLst>
              <a:ext uri="{FF2B5EF4-FFF2-40B4-BE49-F238E27FC236}">
                <a16:creationId xmlns:a16="http://schemas.microsoft.com/office/drawing/2014/main" id="{F48F6BC9-906E-1645-9550-36D34610E63B}"/>
              </a:ext>
            </a:extLst>
          </p:cNvPr>
          <p:cNvSpPr/>
          <p:nvPr/>
        </p:nvSpPr>
        <p:spPr>
          <a:xfrm>
            <a:off x="0" y="6552329"/>
            <a:ext cx="12192000" cy="307777"/>
          </a:xfrm>
          <a:prstGeom prst="rect">
            <a:avLst/>
          </a:prstGeom>
        </p:spPr>
        <p:txBody>
          <a:bodyPr wrap="square">
            <a:spAutoFit/>
          </a:bodyPr>
          <a:lstStyle/>
          <a:p>
            <a:r>
              <a:rPr lang="en-US" sz="1400" dirty="0"/>
              <a:t>The Class Review – Brownlie, F &amp; King, J, 2011				         			                  adapted by S. Moore, 2019</a:t>
            </a:r>
          </a:p>
        </p:txBody>
      </p:sp>
    </p:spTree>
    <p:extLst>
      <p:ext uri="{BB962C8B-B14F-4D97-AF65-F5344CB8AC3E}">
        <p14:creationId xmlns:p14="http://schemas.microsoft.com/office/powerpoint/2010/main" val="326992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EA67A2E1-0213-7245-94B6-627407E55444}"/>
              </a:ext>
            </a:extLst>
          </p:cNvPr>
          <p:cNvGraphicFramePr/>
          <p:nvPr>
            <p:extLst>
              <p:ext uri="{D42A27DB-BD31-4B8C-83A1-F6EECF244321}">
                <p14:modId xmlns:p14="http://schemas.microsoft.com/office/powerpoint/2010/main" val="2545837407"/>
              </p:ext>
            </p:extLst>
          </p:nvPr>
        </p:nvGraphicFramePr>
        <p:xfrm>
          <a:off x="2688772" y="1804309"/>
          <a:ext cx="7315200" cy="37773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 name="TextBox 19">
            <a:extLst>
              <a:ext uri="{FF2B5EF4-FFF2-40B4-BE49-F238E27FC236}">
                <a16:creationId xmlns:a16="http://schemas.microsoft.com/office/drawing/2014/main" id="{85A6EA72-6FAB-D94D-8E15-61B55E60115A}"/>
              </a:ext>
            </a:extLst>
          </p:cNvPr>
          <p:cNvSpPr txBox="1"/>
          <p:nvPr/>
        </p:nvSpPr>
        <p:spPr>
          <a:xfrm>
            <a:off x="1521201" y="236774"/>
            <a:ext cx="4207082" cy="707886"/>
          </a:xfrm>
          <a:prstGeom prst="rect">
            <a:avLst/>
          </a:prstGeom>
          <a:noFill/>
        </p:spPr>
        <p:txBody>
          <a:bodyPr wrap="square" rtlCol="0">
            <a:spAutoFit/>
          </a:bodyPr>
          <a:lstStyle/>
          <a:p>
            <a:pPr algn="ctr"/>
            <a:r>
              <a:rPr lang="en-US" sz="2000" b="1" dirty="0"/>
              <a:t>How can we change the system?</a:t>
            </a:r>
          </a:p>
          <a:p>
            <a:pPr algn="ctr"/>
            <a:r>
              <a:rPr lang="en-US" sz="2000" b="1" dirty="0"/>
              <a:t>Designing with Equity in Mind</a:t>
            </a:r>
            <a:endParaRPr lang="en-US" sz="2000" dirty="0"/>
          </a:p>
        </p:txBody>
      </p:sp>
      <p:sp>
        <p:nvSpPr>
          <p:cNvPr id="8" name="TextBox 7">
            <a:extLst>
              <a:ext uri="{FF2B5EF4-FFF2-40B4-BE49-F238E27FC236}">
                <a16:creationId xmlns:a16="http://schemas.microsoft.com/office/drawing/2014/main" id="{A3F02F37-5439-4C41-9FE1-254E154B0673}"/>
              </a:ext>
            </a:extLst>
          </p:cNvPr>
          <p:cNvSpPr txBox="1"/>
          <p:nvPr/>
        </p:nvSpPr>
        <p:spPr>
          <a:xfrm>
            <a:off x="5496911" y="1528916"/>
            <a:ext cx="1679370" cy="300082"/>
          </a:xfrm>
          <a:prstGeom prst="rect">
            <a:avLst/>
          </a:prstGeom>
          <a:noFill/>
        </p:spPr>
        <p:txBody>
          <a:bodyPr wrap="none" rtlCol="0">
            <a:spAutoFit/>
          </a:bodyPr>
          <a:lstStyle/>
          <a:p>
            <a:r>
              <a:rPr lang="en-US" sz="1350" dirty="0"/>
              <a:t>Where are we going?</a:t>
            </a:r>
          </a:p>
        </p:txBody>
      </p:sp>
      <p:sp>
        <p:nvSpPr>
          <p:cNvPr id="59" name="Rectangle 58">
            <a:extLst>
              <a:ext uri="{FF2B5EF4-FFF2-40B4-BE49-F238E27FC236}">
                <a16:creationId xmlns:a16="http://schemas.microsoft.com/office/drawing/2014/main" id="{D7959F0D-ADE7-2046-8311-BC763BC37D31}"/>
              </a:ext>
            </a:extLst>
          </p:cNvPr>
          <p:cNvSpPr/>
          <p:nvPr/>
        </p:nvSpPr>
        <p:spPr>
          <a:xfrm>
            <a:off x="5554720" y="3728629"/>
            <a:ext cx="1645876" cy="553998"/>
          </a:xfrm>
          <a:prstGeom prst="rect">
            <a:avLst/>
          </a:prstGeom>
        </p:spPr>
        <p:txBody>
          <a:bodyPr wrap="square">
            <a:spAutoFit/>
          </a:bodyPr>
          <a:lstStyle/>
          <a:p>
            <a:r>
              <a:rPr lang="en-US" sz="3000" b="1" dirty="0"/>
              <a:t>Students</a:t>
            </a:r>
            <a:endParaRPr lang="en-US" sz="3000" dirty="0"/>
          </a:p>
        </p:txBody>
      </p:sp>
      <p:sp>
        <p:nvSpPr>
          <p:cNvPr id="61" name="TextBox 60">
            <a:extLst>
              <a:ext uri="{FF2B5EF4-FFF2-40B4-BE49-F238E27FC236}">
                <a16:creationId xmlns:a16="http://schemas.microsoft.com/office/drawing/2014/main" id="{F9AA2286-6295-A145-AA55-A86768AD2219}"/>
              </a:ext>
            </a:extLst>
          </p:cNvPr>
          <p:cNvSpPr txBox="1"/>
          <p:nvPr/>
        </p:nvSpPr>
        <p:spPr>
          <a:xfrm>
            <a:off x="5578600" y="3602938"/>
            <a:ext cx="1471878" cy="871713"/>
          </a:xfrm>
          <a:prstGeom prst="rect">
            <a:avLst/>
          </a:prstGeom>
          <a:noFill/>
        </p:spPr>
        <p:txBody>
          <a:bodyPr wrap="none" rtlCol="0">
            <a:spAutoFit/>
          </a:bodyPr>
          <a:lstStyle/>
          <a:p>
            <a:pPr algn="ctr"/>
            <a:r>
              <a:rPr lang="en-US" sz="1013" dirty="0"/>
              <a:t>Who are we Teaching?</a:t>
            </a:r>
          </a:p>
          <a:p>
            <a:pPr algn="ctr"/>
            <a:endParaRPr lang="en-US" sz="1013" dirty="0"/>
          </a:p>
          <a:p>
            <a:pPr algn="ctr"/>
            <a:endParaRPr lang="en-US" sz="1013" dirty="0"/>
          </a:p>
          <a:p>
            <a:pPr algn="ctr"/>
            <a:endParaRPr lang="en-US" sz="1013" dirty="0"/>
          </a:p>
          <a:p>
            <a:pPr algn="ctr"/>
            <a:r>
              <a:rPr lang="en-US" sz="1013" dirty="0"/>
              <a:t>Building Student Agency</a:t>
            </a:r>
          </a:p>
        </p:txBody>
      </p:sp>
      <p:sp>
        <p:nvSpPr>
          <p:cNvPr id="62" name="TextBox 61">
            <a:extLst>
              <a:ext uri="{FF2B5EF4-FFF2-40B4-BE49-F238E27FC236}">
                <a16:creationId xmlns:a16="http://schemas.microsoft.com/office/drawing/2014/main" id="{74C0CDAA-6669-E240-A76D-92785D6CC8C2}"/>
              </a:ext>
            </a:extLst>
          </p:cNvPr>
          <p:cNvSpPr txBox="1"/>
          <p:nvPr/>
        </p:nvSpPr>
        <p:spPr>
          <a:xfrm>
            <a:off x="7808174" y="5601812"/>
            <a:ext cx="1956689" cy="300082"/>
          </a:xfrm>
          <a:prstGeom prst="rect">
            <a:avLst/>
          </a:prstGeom>
          <a:noFill/>
        </p:spPr>
        <p:txBody>
          <a:bodyPr wrap="none" rtlCol="0">
            <a:spAutoFit/>
          </a:bodyPr>
          <a:lstStyle/>
          <a:p>
            <a:r>
              <a:rPr lang="en-US" sz="1350" dirty="0"/>
              <a:t>How will we teach them?</a:t>
            </a:r>
          </a:p>
        </p:txBody>
      </p:sp>
      <p:sp>
        <p:nvSpPr>
          <p:cNvPr id="64" name="TextBox 63">
            <a:extLst>
              <a:ext uri="{FF2B5EF4-FFF2-40B4-BE49-F238E27FC236}">
                <a16:creationId xmlns:a16="http://schemas.microsoft.com/office/drawing/2014/main" id="{287D49E9-68F1-8F4A-A535-623B9E16540D}"/>
              </a:ext>
            </a:extLst>
          </p:cNvPr>
          <p:cNvSpPr txBox="1"/>
          <p:nvPr/>
        </p:nvSpPr>
        <p:spPr>
          <a:xfrm>
            <a:off x="2933539" y="5581650"/>
            <a:ext cx="2117246" cy="300082"/>
          </a:xfrm>
          <a:prstGeom prst="rect">
            <a:avLst/>
          </a:prstGeom>
          <a:noFill/>
        </p:spPr>
        <p:txBody>
          <a:bodyPr wrap="none" rtlCol="0">
            <a:spAutoFit/>
          </a:bodyPr>
          <a:lstStyle/>
          <a:p>
            <a:r>
              <a:rPr lang="en-US" sz="1350" dirty="0"/>
              <a:t>How will we support them?</a:t>
            </a:r>
          </a:p>
        </p:txBody>
      </p:sp>
      <p:sp>
        <p:nvSpPr>
          <p:cNvPr id="65" name="TextBox 64">
            <a:extLst>
              <a:ext uri="{FF2B5EF4-FFF2-40B4-BE49-F238E27FC236}">
                <a16:creationId xmlns:a16="http://schemas.microsoft.com/office/drawing/2014/main" id="{8ADBD19C-FA7A-2547-A488-8514B07655AB}"/>
              </a:ext>
            </a:extLst>
          </p:cNvPr>
          <p:cNvSpPr txBox="1"/>
          <p:nvPr/>
        </p:nvSpPr>
        <p:spPr>
          <a:xfrm rot="18703698">
            <a:off x="4357099" y="3538533"/>
            <a:ext cx="1620440" cy="248209"/>
          </a:xfrm>
          <a:prstGeom prst="rect">
            <a:avLst/>
          </a:prstGeom>
          <a:noFill/>
        </p:spPr>
        <p:txBody>
          <a:bodyPr wrap="square" rtlCol="0">
            <a:spAutoFit/>
          </a:bodyPr>
          <a:lstStyle/>
          <a:p>
            <a:pPr algn="ctr"/>
            <a:r>
              <a:rPr lang="en-US" sz="1013" dirty="0"/>
              <a:t>Adjustable Curriculum</a:t>
            </a:r>
          </a:p>
        </p:txBody>
      </p:sp>
      <p:sp>
        <p:nvSpPr>
          <p:cNvPr id="66" name="TextBox 65">
            <a:extLst>
              <a:ext uri="{FF2B5EF4-FFF2-40B4-BE49-F238E27FC236}">
                <a16:creationId xmlns:a16="http://schemas.microsoft.com/office/drawing/2014/main" id="{766856F7-C387-1C4C-924C-77ACC2D7ED13}"/>
              </a:ext>
            </a:extLst>
          </p:cNvPr>
          <p:cNvSpPr txBox="1"/>
          <p:nvPr/>
        </p:nvSpPr>
        <p:spPr>
          <a:xfrm>
            <a:off x="5562443" y="4962001"/>
            <a:ext cx="1644884" cy="248209"/>
          </a:xfrm>
          <a:prstGeom prst="rect">
            <a:avLst/>
          </a:prstGeom>
          <a:noFill/>
        </p:spPr>
        <p:txBody>
          <a:bodyPr wrap="square" rtlCol="0">
            <a:spAutoFit/>
          </a:bodyPr>
          <a:lstStyle/>
          <a:p>
            <a:pPr algn="ctr"/>
            <a:r>
              <a:rPr lang="en-US" sz="1013" dirty="0"/>
              <a:t>Adjustable Supports</a:t>
            </a:r>
          </a:p>
        </p:txBody>
      </p:sp>
      <p:sp>
        <p:nvSpPr>
          <p:cNvPr id="67" name="TextBox 66">
            <a:extLst>
              <a:ext uri="{FF2B5EF4-FFF2-40B4-BE49-F238E27FC236}">
                <a16:creationId xmlns:a16="http://schemas.microsoft.com/office/drawing/2014/main" id="{0A0BD133-9E2E-E443-A2E8-F2147BD93E69}"/>
              </a:ext>
            </a:extLst>
          </p:cNvPr>
          <p:cNvSpPr txBox="1"/>
          <p:nvPr/>
        </p:nvSpPr>
        <p:spPr>
          <a:xfrm rot="3035780">
            <a:off x="6723581" y="3579760"/>
            <a:ext cx="1649063" cy="248209"/>
          </a:xfrm>
          <a:prstGeom prst="rect">
            <a:avLst/>
          </a:prstGeom>
          <a:noFill/>
        </p:spPr>
        <p:txBody>
          <a:bodyPr wrap="square" rtlCol="0">
            <a:spAutoFit/>
          </a:bodyPr>
          <a:lstStyle/>
          <a:p>
            <a:pPr algn="ctr"/>
            <a:r>
              <a:rPr lang="en-US" sz="1013" dirty="0"/>
              <a:t>Adjustable Assessment</a:t>
            </a:r>
          </a:p>
        </p:txBody>
      </p:sp>
      <p:sp>
        <p:nvSpPr>
          <p:cNvPr id="12" name="TextBox 11">
            <a:extLst>
              <a:ext uri="{FF2B5EF4-FFF2-40B4-BE49-F238E27FC236}">
                <a16:creationId xmlns:a16="http://schemas.microsoft.com/office/drawing/2014/main" id="{7BB9CE6F-4F60-E44E-8DAA-92901EA349B9}"/>
              </a:ext>
            </a:extLst>
          </p:cNvPr>
          <p:cNvSpPr txBox="1"/>
          <p:nvPr/>
        </p:nvSpPr>
        <p:spPr>
          <a:xfrm rot="18675293">
            <a:off x="4022754" y="3386115"/>
            <a:ext cx="1696298" cy="253916"/>
          </a:xfrm>
          <a:prstGeom prst="rect">
            <a:avLst/>
          </a:prstGeom>
          <a:noFill/>
        </p:spPr>
        <p:txBody>
          <a:bodyPr wrap="none" rtlCol="0">
            <a:spAutoFit/>
          </a:bodyPr>
          <a:lstStyle/>
          <a:p>
            <a:r>
              <a:rPr lang="en-US" sz="1050" dirty="0"/>
              <a:t>Student choice of challenge</a:t>
            </a:r>
          </a:p>
        </p:txBody>
      </p:sp>
      <p:sp>
        <p:nvSpPr>
          <p:cNvPr id="13" name="TextBox 12">
            <a:extLst>
              <a:ext uri="{FF2B5EF4-FFF2-40B4-BE49-F238E27FC236}">
                <a16:creationId xmlns:a16="http://schemas.microsoft.com/office/drawing/2014/main" id="{91A0FFF0-EA9C-0747-BC24-E8A5D4042A90}"/>
              </a:ext>
            </a:extLst>
          </p:cNvPr>
          <p:cNvSpPr txBox="1"/>
          <p:nvPr/>
        </p:nvSpPr>
        <p:spPr>
          <a:xfrm rot="2983168">
            <a:off x="6975255" y="3375771"/>
            <a:ext cx="1665841" cy="253916"/>
          </a:xfrm>
          <a:prstGeom prst="rect">
            <a:avLst/>
          </a:prstGeom>
          <a:noFill/>
        </p:spPr>
        <p:txBody>
          <a:bodyPr wrap="none" rtlCol="0">
            <a:spAutoFit/>
          </a:bodyPr>
          <a:lstStyle/>
          <a:p>
            <a:r>
              <a:rPr lang="en-US" sz="1050" dirty="0"/>
              <a:t>Student choice of evidence</a:t>
            </a:r>
          </a:p>
        </p:txBody>
      </p:sp>
      <p:sp>
        <p:nvSpPr>
          <p:cNvPr id="14" name="TextBox 13">
            <a:extLst>
              <a:ext uri="{FF2B5EF4-FFF2-40B4-BE49-F238E27FC236}">
                <a16:creationId xmlns:a16="http://schemas.microsoft.com/office/drawing/2014/main" id="{BC2FF773-2B19-0148-B02F-A304C4FEBE7C}"/>
              </a:ext>
            </a:extLst>
          </p:cNvPr>
          <p:cNvSpPr txBox="1"/>
          <p:nvPr/>
        </p:nvSpPr>
        <p:spPr>
          <a:xfrm>
            <a:off x="5496911" y="5264740"/>
            <a:ext cx="1718740" cy="253916"/>
          </a:xfrm>
          <a:prstGeom prst="rect">
            <a:avLst/>
          </a:prstGeom>
          <a:noFill/>
        </p:spPr>
        <p:txBody>
          <a:bodyPr wrap="none" rtlCol="0">
            <a:spAutoFit/>
          </a:bodyPr>
          <a:lstStyle/>
          <a:p>
            <a:r>
              <a:rPr lang="en-US" sz="1050" dirty="0"/>
              <a:t>Student choice of Strategies</a:t>
            </a:r>
          </a:p>
        </p:txBody>
      </p:sp>
      <p:sp>
        <p:nvSpPr>
          <p:cNvPr id="15" name="TextBox 14">
            <a:extLst>
              <a:ext uri="{FF2B5EF4-FFF2-40B4-BE49-F238E27FC236}">
                <a16:creationId xmlns:a16="http://schemas.microsoft.com/office/drawing/2014/main" id="{F132D10E-CE24-0C4C-847B-FB73ECCADB73}"/>
              </a:ext>
            </a:extLst>
          </p:cNvPr>
          <p:cNvSpPr txBox="1"/>
          <p:nvPr/>
        </p:nvSpPr>
        <p:spPr>
          <a:xfrm>
            <a:off x="9370985" y="897590"/>
            <a:ext cx="1314784" cy="253916"/>
          </a:xfrm>
          <a:prstGeom prst="rect">
            <a:avLst/>
          </a:prstGeom>
          <a:noFill/>
        </p:spPr>
        <p:txBody>
          <a:bodyPr wrap="none" rtlCol="0">
            <a:spAutoFit/>
          </a:bodyPr>
          <a:lstStyle/>
          <a:p>
            <a:r>
              <a:rPr lang="en-US" sz="1050" dirty="0"/>
              <a:t>Shelley Moore, 2019</a:t>
            </a:r>
          </a:p>
        </p:txBody>
      </p:sp>
    </p:spTree>
    <p:extLst>
      <p:ext uri="{BB962C8B-B14F-4D97-AF65-F5344CB8AC3E}">
        <p14:creationId xmlns:p14="http://schemas.microsoft.com/office/powerpoint/2010/main" val="2998911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7556</TotalTime>
  <Words>755</Words>
  <Application>Microsoft Macintosh PowerPoint</Application>
  <PresentationFormat>Widescreen</PresentationFormat>
  <Paragraphs>73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Case Study Classroom – Lynn Valley</vt:lpstr>
      <vt:lpstr>Goals for the Series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Classrooms</dc:title>
  <dc:creator>Shelley Moore</dc:creator>
  <cp:lastModifiedBy>Shelley Moore</cp:lastModifiedBy>
  <cp:revision>8</cp:revision>
  <dcterms:created xsi:type="dcterms:W3CDTF">2022-01-12T16:57:20Z</dcterms:created>
  <dcterms:modified xsi:type="dcterms:W3CDTF">2022-02-08T21:12:00Z</dcterms:modified>
</cp:coreProperties>
</file>