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1748" r:id="rId2"/>
    <p:sldId id="1747" r:id="rId3"/>
    <p:sldId id="13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34"/>
    <p:restoredTop sz="96327"/>
  </p:normalViewPr>
  <p:slideViewPr>
    <p:cSldViewPr snapToGrid="0" snapToObjects="1">
      <p:cViewPr varScale="1">
        <p:scale>
          <a:sx n="112" d="100"/>
          <a:sy n="112" d="100"/>
        </p:scale>
        <p:origin x="6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A7E0BF-A599-9640-B237-B19E821B0B34}" type="doc">
      <dgm:prSet loTypeId="urn:microsoft.com/office/officeart/2005/8/layout/cycle7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342A4E4-90B6-534E-B16D-D5812E054A95}">
      <dgm:prSet phldrT="[Text]"/>
      <dgm:spPr/>
      <dgm:t>
        <a:bodyPr/>
        <a:lstStyle/>
        <a:p>
          <a:r>
            <a:rPr lang="en-US" dirty="0"/>
            <a:t>Curriculum &amp; Assessment Design</a:t>
          </a:r>
        </a:p>
      </dgm:t>
    </dgm:pt>
    <dgm:pt modelId="{ECD6FC48-C28D-E944-844F-3FC95714ED03}" type="parTrans" cxnId="{70D847F3-77EF-E34C-A3CC-B47129834A8A}">
      <dgm:prSet/>
      <dgm:spPr/>
      <dgm:t>
        <a:bodyPr/>
        <a:lstStyle/>
        <a:p>
          <a:endParaRPr lang="en-US"/>
        </a:p>
      </dgm:t>
    </dgm:pt>
    <dgm:pt modelId="{64EC2076-BE3E-764B-B671-16F3E43E4D6F}" type="sibTrans" cxnId="{70D847F3-77EF-E34C-A3CC-B47129834A8A}">
      <dgm:prSet/>
      <dgm:spPr/>
      <dgm:t>
        <a:bodyPr/>
        <a:lstStyle/>
        <a:p>
          <a:endParaRPr lang="en-US"/>
        </a:p>
      </dgm:t>
    </dgm:pt>
    <dgm:pt modelId="{8B32BCC3-894C-274D-8107-21434551707C}">
      <dgm:prSet phldrT="[Text]"/>
      <dgm:spPr/>
      <dgm:t>
        <a:bodyPr/>
        <a:lstStyle/>
        <a:p>
          <a:r>
            <a:rPr lang="en-US" dirty="0"/>
            <a:t>Instructional Design</a:t>
          </a:r>
        </a:p>
      </dgm:t>
    </dgm:pt>
    <dgm:pt modelId="{FF4F2179-E9A7-6F4C-847C-1949B6027C14}" type="parTrans" cxnId="{7A57F927-3678-5B4B-BECB-BD6BB085787B}">
      <dgm:prSet/>
      <dgm:spPr/>
      <dgm:t>
        <a:bodyPr/>
        <a:lstStyle/>
        <a:p>
          <a:endParaRPr lang="en-US"/>
        </a:p>
      </dgm:t>
    </dgm:pt>
    <dgm:pt modelId="{82951CDC-7B2B-4D49-9C04-1358AD6903DD}" type="sibTrans" cxnId="{7A57F927-3678-5B4B-BECB-BD6BB085787B}">
      <dgm:prSet/>
      <dgm:spPr/>
      <dgm:t>
        <a:bodyPr/>
        <a:lstStyle/>
        <a:p>
          <a:endParaRPr lang="en-US"/>
        </a:p>
      </dgm:t>
    </dgm:pt>
    <dgm:pt modelId="{1669AED7-7D2A-C441-AC6B-8FEA6FBE2AEB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/>
            <a:t>Universal Design for Learning</a:t>
          </a:r>
        </a:p>
      </dgm:t>
    </dgm:pt>
    <dgm:pt modelId="{210D23EA-C744-4446-829C-9992068106B5}" type="parTrans" cxnId="{FA75134C-F3B2-6246-9062-6B71FF79363B}">
      <dgm:prSet/>
      <dgm:spPr/>
      <dgm:t>
        <a:bodyPr/>
        <a:lstStyle/>
        <a:p>
          <a:endParaRPr lang="en-US"/>
        </a:p>
      </dgm:t>
    </dgm:pt>
    <dgm:pt modelId="{1A1E3777-AF5C-D94F-8BED-9977066B075E}" type="sibTrans" cxnId="{FA75134C-F3B2-6246-9062-6B71FF79363B}">
      <dgm:prSet/>
      <dgm:spPr/>
      <dgm:t>
        <a:bodyPr/>
        <a:lstStyle/>
        <a:p>
          <a:endParaRPr lang="en-US"/>
        </a:p>
      </dgm:t>
    </dgm:pt>
    <dgm:pt modelId="{A9F9CBEB-ADF6-6A44-A8E2-DBB3C256B2CF}" type="pres">
      <dgm:prSet presAssocID="{8CA7E0BF-A599-9640-B237-B19E821B0B34}" presName="Name0" presStyleCnt="0">
        <dgm:presLayoutVars>
          <dgm:dir/>
          <dgm:resizeHandles val="exact"/>
        </dgm:presLayoutVars>
      </dgm:prSet>
      <dgm:spPr/>
    </dgm:pt>
    <dgm:pt modelId="{5F7862F0-2E3C-E349-BF3E-65E3C3D9142C}" type="pres">
      <dgm:prSet presAssocID="{4342A4E4-90B6-534E-B16D-D5812E054A95}" presName="node" presStyleLbl="node1" presStyleIdx="0" presStyleCnt="3">
        <dgm:presLayoutVars>
          <dgm:bulletEnabled val="1"/>
        </dgm:presLayoutVars>
      </dgm:prSet>
      <dgm:spPr/>
    </dgm:pt>
    <dgm:pt modelId="{E79DBC98-ADF6-634F-BD08-90B0CCC64920}" type="pres">
      <dgm:prSet presAssocID="{64EC2076-BE3E-764B-B671-16F3E43E4D6F}" presName="sibTrans" presStyleLbl="sibTrans2D1" presStyleIdx="0" presStyleCnt="3"/>
      <dgm:spPr/>
    </dgm:pt>
    <dgm:pt modelId="{F0AE4911-53D3-2149-A287-A82EEA7E6A50}" type="pres">
      <dgm:prSet presAssocID="{64EC2076-BE3E-764B-B671-16F3E43E4D6F}" presName="connectorText" presStyleLbl="sibTrans2D1" presStyleIdx="0" presStyleCnt="3"/>
      <dgm:spPr/>
    </dgm:pt>
    <dgm:pt modelId="{4846F3C3-75F3-D249-8624-6648813FEDCC}" type="pres">
      <dgm:prSet presAssocID="{8B32BCC3-894C-274D-8107-21434551707C}" presName="node" presStyleLbl="node1" presStyleIdx="1" presStyleCnt="3" custRadScaleRad="136256" custRadScaleInc="-12713">
        <dgm:presLayoutVars>
          <dgm:bulletEnabled val="1"/>
        </dgm:presLayoutVars>
      </dgm:prSet>
      <dgm:spPr/>
    </dgm:pt>
    <dgm:pt modelId="{65C230BB-3F9A-2046-916A-40FB69136FF6}" type="pres">
      <dgm:prSet presAssocID="{82951CDC-7B2B-4D49-9C04-1358AD6903DD}" presName="sibTrans" presStyleLbl="sibTrans2D1" presStyleIdx="1" presStyleCnt="3"/>
      <dgm:spPr/>
    </dgm:pt>
    <dgm:pt modelId="{A5598E28-A400-5444-926A-21F952434EEC}" type="pres">
      <dgm:prSet presAssocID="{82951CDC-7B2B-4D49-9C04-1358AD6903DD}" presName="connectorText" presStyleLbl="sibTrans2D1" presStyleIdx="1" presStyleCnt="3"/>
      <dgm:spPr/>
    </dgm:pt>
    <dgm:pt modelId="{2F005D80-711D-9246-BA3C-624EC6BE4A6F}" type="pres">
      <dgm:prSet presAssocID="{1669AED7-7D2A-C441-AC6B-8FEA6FBE2AEB}" presName="node" presStyleLbl="node1" presStyleIdx="2" presStyleCnt="3" custRadScaleRad="138402" custRadScaleInc="13321">
        <dgm:presLayoutVars>
          <dgm:bulletEnabled val="1"/>
        </dgm:presLayoutVars>
      </dgm:prSet>
      <dgm:spPr/>
    </dgm:pt>
    <dgm:pt modelId="{6916A2A2-7C1D-DB4F-AE67-59B420842838}" type="pres">
      <dgm:prSet presAssocID="{1A1E3777-AF5C-D94F-8BED-9977066B075E}" presName="sibTrans" presStyleLbl="sibTrans2D1" presStyleIdx="2" presStyleCnt="3"/>
      <dgm:spPr/>
    </dgm:pt>
    <dgm:pt modelId="{ABE686FF-4EF5-EC49-9217-46A8937EFC41}" type="pres">
      <dgm:prSet presAssocID="{1A1E3777-AF5C-D94F-8BED-9977066B075E}" presName="connectorText" presStyleLbl="sibTrans2D1" presStyleIdx="2" presStyleCnt="3"/>
      <dgm:spPr/>
    </dgm:pt>
  </dgm:ptLst>
  <dgm:cxnLst>
    <dgm:cxn modelId="{8FFD1B24-0295-9642-9273-956EAA3F55FA}" type="presOf" srcId="{82951CDC-7B2B-4D49-9C04-1358AD6903DD}" destId="{65C230BB-3F9A-2046-916A-40FB69136FF6}" srcOrd="0" destOrd="0" presId="urn:microsoft.com/office/officeart/2005/8/layout/cycle7"/>
    <dgm:cxn modelId="{7A57F927-3678-5B4B-BECB-BD6BB085787B}" srcId="{8CA7E0BF-A599-9640-B237-B19E821B0B34}" destId="{8B32BCC3-894C-274D-8107-21434551707C}" srcOrd="1" destOrd="0" parTransId="{FF4F2179-E9A7-6F4C-847C-1949B6027C14}" sibTransId="{82951CDC-7B2B-4D49-9C04-1358AD6903DD}"/>
    <dgm:cxn modelId="{DA4CAA3B-4BE0-D64A-AA26-5F5CF19E2B3C}" type="presOf" srcId="{64EC2076-BE3E-764B-B671-16F3E43E4D6F}" destId="{E79DBC98-ADF6-634F-BD08-90B0CCC64920}" srcOrd="0" destOrd="0" presId="urn:microsoft.com/office/officeart/2005/8/layout/cycle7"/>
    <dgm:cxn modelId="{9AC22548-1B3E-EF41-AB3F-775875A2E698}" type="presOf" srcId="{1A1E3777-AF5C-D94F-8BED-9977066B075E}" destId="{ABE686FF-4EF5-EC49-9217-46A8937EFC41}" srcOrd="1" destOrd="0" presId="urn:microsoft.com/office/officeart/2005/8/layout/cycle7"/>
    <dgm:cxn modelId="{FA75134C-F3B2-6246-9062-6B71FF79363B}" srcId="{8CA7E0BF-A599-9640-B237-B19E821B0B34}" destId="{1669AED7-7D2A-C441-AC6B-8FEA6FBE2AEB}" srcOrd="2" destOrd="0" parTransId="{210D23EA-C744-4446-829C-9992068106B5}" sibTransId="{1A1E3777-AF5C-D94F-8BED-9977066B075E}"/>
    <dgm:cxn modelId="{18478A62-E0E0-8E46-8F65-4E18D8B0B8AE}" type="presOf" srcId="{64EC2076-BE3E-764B-B671-16F3E43E4D6F}" destId="{F0AE4911-53D3-2149-A287-A82EEA7E6A50}" srcOrd="1" destOrd="0" presId="urn:microsoft.com/office/officeart/2005/8/layout/cycle7"/>
    <dgm:cxn modelId="{28D68D6B-E170-5B48-89D1-1DE49603332D}" type="presOf" srcId="{1A1E3777-AF5C-D94F-8BED-9977066B075E}" destId="{6916A2A2-7C1D-DB4F-AE67-59B420842838}" srcOrd="0" destOrd="0" presId="urn:microsoft.com/office/officeart/2005/8/layout/cycle7"/>
    <dgm:cxn modelId="{7FD1788F-1D35-EA49-AB41-D67CD21DC50F}" type="presOf" srcId="{8CA7E0BF-A599-9640-B237-B19E821B0B34}" destId="{A9F9CBEB-ADF6-6A44-A8E2-DBB3C256B2CF}" srcOrd="0" destOrd="0" presId="urn:microsoft.com/office/officeart/2005/8/layout/cycle7"/>
    <dgm:cxn modelId="{5B7CBFBC-EB0C-A547-948C-A54FE5186034}" type="presOf" srcId="{8B32BCC3-894C-274D-8107-21434551707C}" destId="{4846F3C3-75F3-D249-8624-6648813FEDCC}" srcOrd="0" destOrd="0" presId="urn:microsoft.com/office/officeart/2005/8/layout/cycle7"/>
    <dgm:cxn modelId="{A43C2CBE-E692-414E-AF02-0E914C91470D}" type="presOf" srcId="{82951CDC-7B2B-4D49-9C04-1358AD6903DD}" destId="{A5598E28-A400-5444-926A-21F952434EEC}" srcOrd="1" destOrd="0" presId="urn:microsoft.com/office/officeart/2005/8/layout/cycle7"/>
    <dgm:cxn modelId="{4EC248C7-16C2-6049-B2CE-6228C5DE834E}" type="presOf" srcId="{1669AED7-7D2A-C441-AC6B-8FEA6FBE2AEB}" destId="{2F005D80-711D-9246-BA3C-624EC6BE4A6F}" srcOrd="0" destOrd="0" presId="urn:microsoft.com/office/officeart/2005/8/layout/cycle7"/>
    <dgm:cxn modelId="{6626F1CF-C64C-744F-94EC-D03EC7D3678B}" type="presOf" srcId="{4342A4E4-90B6-534E-B16D-D5812E054A95}" destId="{5F7862F0-2E3C-E349-BF3E-65E3C3D9142C}" srcOrd="0" destOrd="0" presId="urn:microsoft.com/office/officeart/2005/8/layout/cycle7"/>
    <dgm:cxn modelId="{70D847F3-77EF-E34C-A3CC-B47129834A8A}" srcId="{8CA7E0BF-A599-9640-B237-B19E821B0B34}" destId="{4342A4E4-90B6-534E-B16D-D5812E054A95}" srcOrd="0" destOrd="0" parTransId="{ECD6FC48-C28D-E944-844F-3FC95714ED03}" sibTransId="{64EC2076-BE3E-764B-B671-16F3E43E4D6F}"/>
    <dgm:cxn modelId="{2ADF8A5F-9FC2-3E4B-9DA7-403D4E44F204}" type="presParOf" srcId="{A9F9CBEB-ADF6-6A44-A8E2-DBB3C256B2CF}" destId="{5F7862F0-2E3C-E349-BF3E-65E3C3D9142C}" srcOrd="0" destOrd="0" presId="urn:microsoft.com/office/officeart/2005/8/layout/cycle7"/>
    <dgm:cxn modelId="{0AC2552A-8FBD-D348-BFDE-55BC21910D09}" type="presParOf" srcId="{A9F9CBEB-ADF6-6A44-A8E2-DBB3C256B2CF}" destId="{E79DBC98-ADF6-634F-BD08-90B0CCC64920}" srcOrd="1" destOrd="0" presId="urn:microsoft.com/office/officeart/2005/8/layout/cycle7"/>
    <dgm:cxn modelId="{5AD162CF-128A-0347-858E-FCCF1B8C2897}" type="presParOf" srcId="{E79DBC98-ADF6-634F-BD08-90B0CCC64920}" destId="{F0AE4911-53D3-2149-A287-A82EEA7E6A50}" srcOrd="0" destOrd="0" presId="urn:microsoft.com/office/officeart/2005/8/layout/cycle7"/>
    <dgm:cxn modelId="{8C5CE7B6-706D-774D-93A1-8CD257181221}" type="presParOf" srcId="{A9F9CBEB-ADF6-6A44-A8E2-DBB3C256B2CF}" destId="{4846F3C3-75F3-D249-8624-6648813FEDCC}" srcOrd="2" destOrd="0" presId="urn:microsoft.com/office/officeart/2005/8/layout/cycle7"/>
    <dgm:cxn modelId="{28DF26BD-DC9C-1D4D-8A67-FDFA6D7DCCA4}" type="presParOf" srcId="{A9F9CBEB-ADF6-6A44-A8E2-DBB3C256B2CF}" destId="{65C230BB-3F9A-2046-916A-40FB69136FF6}" srcOrd="3" destOrd="0" presId="urn:microsoft.com/office/officeart/2005/8/layout/cycle7"/>
    <dgm:cxn modelId="{296AD720-79DB-8940-95FF-96BFDB924772}" type="presParOf" srcId="{65C230BB-3F9A-2046-916A-40FB69136FF6}" destId="{A5598E28-A400-5444-926A-21F952434EEC}" srcOrd="0" destOrd="0" presId="urn:microsoft.com/office/officeart/2005/8/layout/cycle7"/>
    <dgm:cxn modelId="{318713A2-6BBB-EF4C-AC2C-800C99A1AE04}" type="presParOf" srcId="{A9F9CBEB-ADF6-6A44-A8E2-DBB3C256B2CF}" destId="{2F005D80-711D-9246-BA3C-624EC6BE4A6F}" srcOrd="4" destOrd="0" presId="urn:microsoft.com/office/officeart/2005/8/layout/cycle7"/>
    <dgm:cxn modelId="{4345CF82-FAE8-4C4E-AC69-7057E1189528}" type="presParOf" srcId="{A9F9CBEB-ADF6-6A44-A8E2-DBB3C256B2CF}" destId="{6916A2A2-7C1D-DB4F-AE67-59B420842838}" srcOrd="5" destOrd="0" presId="urn:microsoft.com/office/officeart/2005/8/layout/cycle7"/>
    <dgm:cxn modelId="{4C10E95E-8C3A-4E42-A3B9-F134552DA7D3}" type="presParOf" srcId="{6916A2A2-7C1D-DB4F-AE67-59B420842838}" destId="{ABE686FF-4EF5-EC49-9217-46A8937EFC41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7862F0-2E3C-E349-BF3E-65E3C3D9142C}">
      <dsp:nvSpPr>
        <dsp:cNvPr id="0" name=""/>
        <dsp:cNvSpPr/>
      </dsp:nvSpPr>
      <dsp:spPr>
        <a:xfrm>
          <a:off x="2678906" y="751"/>
          <a:ext cx="1957387" cy="9786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Curriculum &amp; Assessment Design</a:t>
          </a:r>
        </a:p>
      </dsp:txBody>
      <dsp:txXfrm>
        <a:off x="2707571" y="29416"/>
        <a:ext cx="1900057" cy="921363"/>
      </dsp:txXfrm>
    </dsp:sp>
    <dsp:sp modelId="{E79DBC98-ADF6-634F-BD08-90B0CCC64920}">
      <dsp:nvSpPr>
        <dsp:cNvPr id="0" name=""/>
        <dsp:cNvSpPr/>
      </dsp:nvSpPr>
      <dsp:spPr>
        <a:xfrm rot="2998637">
          <a:off x="3882165" y="1717775"/>
          <a:ext cx="1900474" cy="34254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3984928" y="1786283"/>
        <a:ext cx="1694948" cy="205526"/>
      </dsp:txXfrm>
    </dsp:sp>
    <dsp:sp modelId="{4846F3C3-75F3-D249-8624-6648813FEDCC}">
      <dsp:nvSpPr>
        <dsp:cNvPr id="0" name=""/>
        <dsp:cNvSpPr/>
      </dsp:nvSpPr>
      <dsp:spPr>
        <a:xfrm>
          <a:off x="5028511" y="2798649"/>
          <a:ext cx="1957387" cy="9786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Instructional Design</a:t>
          </a:r>
        </a:p>
      </dsp:txBody>
      <dsp:txXfrm>
        <a:off x="5057176" y="2827314"/>
        <a:ext cx="1900057" cy="921363"/>
      </dsp:txXfrm>
    </dsp:sp>
    <dsp:sp modelId="{65C230BB-3F9A-2046-916A-40FB69136FF6}">
      <dsp:nvSpPr>
        <dsp:cNvPr id="0" name=""/>
        <dsp:cNvSpPr/>
      </dsp:nvSpPr>
      <dsp:spPr>
        <a:xfrm rot="10800000">
          <a:off x="2685757" y="3116724"/>
          <a:ext cx="1900474" cy="34254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10800000">
        <a:off x="2788520" y="3185232"/>
        <a:ext cx="1694948" cy="205526"/>
      </dsp:txXfrm>
    </dsp:sp>
    <dsp:sp modelId="{2F005D80-711D-9246-BA3C-624EC6BE4A6F}">
      <dsp:nvSpPr>
        <dsp:cNvPr id="0" name=""/>
        <dsp:cNvSpPr/>
      </dsp:nvSpPr>
      <dsp:spPr>
        <a:xfrm>
          <a:off x="286088" y="2798649"/>
          <a:ext cx="1957387" cy="978693"/>
        </a:xfrm>
        <a:prstGeom prst="roundRect">
          <a:avLst>
            <a:gd name="adj" fmla="val 10000"/>
          </a:avLst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Universal Design for Learning</a:t>
          </a:r>
        </a:p>
      </dsp:txBody>
      <dsp:txXfrm>
        <a:off x="314753" y="2827314"/>
        <a:ext cx="1900057" cy="921363"/>
      </dsp:txXfrm>
    </dsp:sp>
    <dsp:sp modelId="{6916A2A2-7C1D-DB4F-AE67-59B420842838}">
      <dsp:nvSpPr>
        <dsp:cNvPr id="0" name=""/>
        <dsp:cNvSpPr/>
      </dsp:nvSpPr>
      <dsp:spPr>
        <a:xfrm rot="18632263">
          <a:off x="1510954" y="1717775"/>
          <a:ext cx="1900474" cy="34254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1613717" y="1786283"/>
        <a:ext cx="1694948" cy="2055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55115-88DF-AE4C-9388-C1616B0B7E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2A3E56-6057-224D-85A0-D219A97102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2F746-00D0-AA42-8AEF-322270889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4BED1-A8AD-014C-992D-72A64CE53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2F7A0-1252-E249-86EC-AB96DECCD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361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FDAB5-207D-8D47-AA94-FA77031BC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B17BF5-A56F-894A-8FD0-7B81C62546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E4B33-AE93-6645-8229-7D92B9070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EB5EE-3427-3D4E-A496-BEDA6DB93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114A8-2AD6-234E-8E9D-1394FD4F4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49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B2AAEA-34E9-B84B-9FA0-2CEC436523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D5E358-5BD1-0C4D-A50B-0A2DA03F09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99AFA-7E4E-CE4C-A257-7369E4B95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CFD6D-AEAE-AA44-9635-6205B675A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770A1-4938-A64F-8DAC-80D2AECEE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826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F46B7-AC87-7545-9BE2-13A127872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9DCB1-F634-B946-BC3A-E361235D5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141D6-8066-804A-A580-1151D76BA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2ED48-6956-8E4F-8F86-140BC1563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E8F55-26B5-A94E-967E-06EEEFB19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80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6B011-FE3A-2745-B439-4D17C1CB8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C772D2-34F4-E04C-BA93-7507BA8F2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80508-5772-AF4D-A07E-C1A8CBB2D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12C3E5-1AF5-7447-B3A5-1759CB83C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1F5BC-F876-8043-9E9A-583BE2B7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4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41E0D-1BB4-1A42-A901-A9711860D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F5F72-8BB6-D649-A218-EC5C5530CD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D37021-6683-4440-95C3-D100A938D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461487-E44A-F74E-9644-99A969D94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4DF1E2-AA78-AF42-833E-8B493C0E5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963EE2-90D0-6446-970D-5820EEE3E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962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78091-9DD9-444E-A43E-2DB49CCF5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3CF14E-8A07-4E40-BBAA-43ED66CA1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7DCB56-2FE9-594B-A0A2-24F0157ED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6DB18A-131C-8D42-9EAB-276BE4B988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6318F3-0D7F-FF43-AE9F-389047676B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831C06-F554-AA44-AA8A-D1A92ED66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D8B636-7135-A145-8F0B-C243BA19F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0168D0-A55E-D149-98D7-3F662CB88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98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76F13-954D-B648-91E4-69226D87B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C2DF6E-5972-F142-AFD9-2390763A4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531947-6594-EA46-BF47-688232BE7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D02583-0E6E-DF4A-BCAA-676126067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195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70D416-8583-AE4A-9AAB-F8467BAEC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D85EBC-16B3-234C-9F65-511A21808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D08C6C-D578-D348-B013-A8D61B20B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721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86E1E-88A8-F340-90C5-B655363E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CA210-A2A4-C641-9EF6-5C8C3C618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74C3B-6E6D-BE4E-8547-D578B75ED1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6D7F19-2034-B547-BB15-A1268C892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3AE194-4865-4F42-BBC8-F639C1FD1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2D5435-2C2E-9242-BDB5-E1A264E06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8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2D2B5-C76A-A246-B38C-96DA2B6D3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526916-AB1B-584B-B4AB-2ECC85B045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B62A93-9DA8-B346-BD3B-2B994B5FD7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F5AE1-F853-C041-83A8-F2C414DA1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04FD06-A2AE-1143-97D6-DCAD4BF66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AEE63A-84B6-8144-B827-85BD47EC9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559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9CC5D3-FE6B-CB43-9A9B-4B2FB11C1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F15123-659B-CF4A-8C12-3240AF6DB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FC69BF-E502-AA41-9750-CE6CFEC8B9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32435-0D67-814D-B820-C499E261925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1BA9A-2DFE-794A-98C9-1238118AA5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C38C2-D08A-5B4F-B820-745CD6EA6A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040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B45CFF-4DD9-984F-B927-DAC101BE7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Classroom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B887276-F844-E14C-BCD5-FE74C0354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Jodi Taylor: Gr. 9/CRC</a:t>
            </a:r>
          </a:p>
          <a:p>
            <a:r>
              <a:rPr lang="en-US" dirty="0"/>
              <a:t>Holly </a:t>
            </a:r>
            <a:r>
              <a:rPr lang="en-US" dirty="0" err="1"/>
              <a:t>Desserre</a:t>
            </a:r>
            <a:r>
              <a:rPr lang="en-US" dirty="0"/>
              <a:t>: Instructional Coach GHSD</a:t>
            </a:r>
          </a:p>
          <a:p>
            <a:r>
              <a:rPr lang="en-US" dirty="0"/>
              <a:t>Cree Gordon: Instructional Coach/ </a:t>
            </a:r>
          </a:p>
          <a:p>
            <a:pPr lvl="1"/>
            <a:r>
              <a:rPr lang="en-US" dirty="0"/>
              <a:t>Supporting teachers</a:t>
            </a:r>
          </a:p>
          <a:p>
            <a:r>
              <a:rPr lang="en-US" dirty="0"/>
              <a:t>Amanda </a:t>
            </a:r>
            <a:r>
              <a:rPr lang="en-US" dirty="0" err="1"/>
              <a:t>Friede</a:t>
            </a:r>
            <a:r>
              <a:rPr lang="en-US" dirty="0"/>
              <a:t>: Grade 9 Science</a:t>
            </a:r>
          </a:p>
          <a:p>
            <a:pPr lvl="1"/>
            <a:r>
              <a:rPr lang="en-US" dirty="0"/>
              <a:t>Help reach more students</a:t>
            </a:r>
          </a:p>
          <a:p>
            <a:pPr lvl="1"/>
            <a:r>
              <a:rPr lang="en-US" dirty="0"/>
              <a:t>Make it not too much work</a:t>
            </a:r>
          </a:p>
        </p:txBody>
      </p:sp>
    </p:spTree>
    <p:extLst>
      <p:ext uri="{BB962C8B-B14F-4D97-AF65-F5344CB8AC3E}">
        <p14:creationId xmlns:p14="http://schemas.microsoft.com/office/powerpoint/2010/main" val="1469412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9D29E04-99D4-8E46-BD3B-5B77A3EB56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177308"/>
              </p:ext>
            </p:extLst>
          </p:nvPr>
        </p:nvGraphicFramePr>
        <p:xfrm>
          <a:off x="268014" y="319739"/>
          <a:ext cx="11634952" cy="58316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78317">
                  <a:extLst>
                    <a:ext uri="{9D8B030D-6E8A-4147-A177-3AD203B41FA5}">
                      <a16:colId xmlns:a16="http://schemas.microsoft.com/office/drawing/2014/main" val="2977809659"/>
                    </a:ext>
                  </a:extLst>
                </a:gridCol>
                <a:gridCol w="3878318">
                  <a:extLst>
                    <a:ext uri="{9D8B030D-6E8A-4147-A177-3AD203B41FA5}">
                      <a16:colId xmlns:a16="http://schemas.microsoft.com/office/drawing/2014/main" val="1943556915"/>
                    </a:ext>
                  </a:extLst>
                </a:gridCol>
                <a:gridCol w="3878317">
                  <a:extLst>
                    <a:ext uri="{9D8B030D-6E8A-4147-A177-3AD203B41FA5}">
                      <a16:colId xmlns:a16="http://schemas.microsoft.com/office/drawing/2014/main" val="1701124021"/>
                    </a:ext>
                  </a:extLst>
                </a:gridCol>
              </a:tblGrid>
              <a:tr h="426799">
                <a:tc>
                  <a:txBody>
                    <a:bodyPr/>
                    <a:lstStyle/>
                    <a:p>
                      <a:r>
                        <a:rPr lang="en-US" sz="1200" b="0" u="none" dirty="0">
                          <a:latin typeface="+mn-lt"/>
                        </a:rPr>
                        <a:t>Class Review for: Grade 9 Math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u="none" dirty="0">
                          <a:latin typeface="+mn-lt"/>
                        </a:rPr>
                        <a:t>Teacher:  Jodi, Cree (ST)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u="none" dirty="0">
                          <a:latin typeface="+mn-lt"/>
                        </a:rPr>
                        <a:t>Date: Feb 2022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240087"/>
                  </a:ext>
                </a:extLst>
              </a:tr>
              <a:tr h="27831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  <a:cs typeface="Arial" panose="020B0604020202020204" pitchFamily="34" charset="0"/>
                        </a:rPr>
                        <a:t>We can plan for our students by getting to know the: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27165"/>
                  </a:ext>
                </a:extLst>
              </a:tr>
              <a:tr h="2783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Interests &amp; Identities of the class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Classroom Stretches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171011"/>
                  </a:ext>
                </a:extLst>
              </a:tr>
              <a:tr h="750475">
                <a:tc>
                  <a:txBody>
                    <a:bodyPr/>
                    <a:lstStyle/>
                    <a:p>
                      <a:r>
                        <a:rPr lang="en-US" sz="1200" b="0" u="none" dirty="0">
                          <a:latin typeface="+mn-lt"/>
                        </a:rPr>
                        <a:t>Identities: Cowboys, Athletes, Artists, Hunters, Gender Fluid, ELL, Disability</a:t>
                      </a:r>
                    </a:p>
                    <a:p>
                      <a:endParaRPr lang="en-US" sz="1200" b="0" u="none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</a:rPr>
                        <a:t>Interests: Sports, games, prizes</a:t>
                      </a:r>
                    </a:p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b="0" u="none" dirty="0">
                          <a:latin typeface="+mn-lt"/>
                        </a:rPr>
                        <a:t>Strengths: 20, diverse, talkers, social, leaders, movement, active, community, lots of hard workers who buy in fast, </a:t>
                      </a:r>
                    </a:p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200" b="0" u="none" dirty="0">
                          <a:latin typeface="+mn-lt"/>
                        </a:rPr>
                        <a:t>Stretches: focusing, maintaining interest &amp; motivation, sitting still, deep thinking, look for the answer in a textbook, some kids are buying in – how to engage, many negotiating crisis/trauma (has impacting their skills), completing tasks are hard, responding to the range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13335872"/>
                  </a:ext>
                </a:extLst>
              </a:tr>
              <a:tr h="27831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  <a:cs typeface="Arial" panose="020B0604020202020204" pitchFamily="34" charset="0"/>
                        </a:rPr>
                        <a:t>Based on the interests, strengths and stretches of this class, one goal(s) for these I have for this class is: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897149"/>
                  </a:ext>
                </a:extLst>
              </a:tr>
              <a:tr h="471514">
                <a:tc gridSpan="3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The BIG goal I have for this class:</a:t>
                      </a:r>
                    </a:p>
                    <a:p>
                      <a:r>
                        <a:rPr lang="en-US" sz="1200" b="0" u="none" dirty="0">
                          <a:latin typeface="+mn-lt"/>
                        </a:rPr>
                        <a:t>AF: don’t want them  to hate science, want them to have a good time in science, not be afraid of it</a:t>
                      </a:r>
                    </a:p>
                    <a:p>
                      <a:r>
                        <a:rPr lang="en-US" sz="1200" b="0" u="none" dirty="0">
                          <a:latin typeface="+mn-lt"/>
                        </a:rPr>
                        <a:t>CG: feel confident and successful, good about themselves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701409"/>
                  </a:ext>
                </a:extLst>
              </a:tr>
              <a:tr h="2783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  <a:cs typeface="Arial" panose="020B0604020202020204" pitchFamily="34" charset="0"/>
                        </a:rPr>
                        <a:t>We can meet this goal(s) by making a plan to try something new: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  <a:cs typeface="Arial" panose="020B0604020202020204" pitchFamily="34" charset="0"/>
                        </a:rPr>
                        <a:t>We can meet this goal(s) by reducing barriers in the classroom: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809893"/>
                  </a:ext>
                </a:extLst>
              </a:tr>
              <a:tr h="278313"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Decision</a:t>
                      </a:r>
                      <a:r>
                        <a:rPr lang="en-US" sz="1200" b="0" u="none" dirty="0">
                          <a:latin typeface="+mn-lt"/>
                        </a:rPr>
                        <a:t>: Something I want to try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Decision: </a:t>
                      </a:r>
                      <a:r>
                        <a:rPr lang="en-US" sz="1200" b="0" u="none" dirty="0">
                          <a:latin typeface="+mn-lt"/>
                        </a:rPr>
                        <a:t>Learning Barriers (UDL)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Decision</a:t>
                      </a:r>
                      <a:r>
                        <a:rPr lang="en-US" sz="1200" b="0" u="none" dirty="0">
                          <a:latin typeface="+mn-lt"/>
                        </a:rPr>
                        <a:t>: Equity barriers (Reconciliation)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836840"/>
                  </a:ext>
                </a:extLst>
              </a:tr>
              <a:tr h="526149"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 b="0" u="none" dirty="0">
                          <a:latin typeface="+mn-lt"/>
                        </a:rPr>
                        <a:t>Co-planning an inclusive curricular unit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 b="0" u="none" dirty="0">
                          <a:latin typeface="+mn-lt"/>
                        </a:rPr>
                        <a:t>games to help learn and study (</a:t>
                      </a:r>
                      <a:r>
                        <a:rPr lang="en-US" sz="1100" b="0" u="none" dirty="0" err="1">
                          <a:latin typeface="+mn-lt"/>
                        </a:rPr>
                        <a:t>Gimkits</a:t>
                      </a:r>
                      <a:r>
                        <a:rPr lang="en-US" sz="1100" b="0" u="none" dirty="0">
                          <a:latin typeface="+mn-lt"/>
                        </a:rPr>
                        <a:t>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 b="0" u="none" dirty="0">
                          <a:latin typeface="+mn-lt"/>
                        </a:rPr>
                        <a:t>Incorporating creativity (some)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 b="0" u="none" dirty="0">
                          <a:latin typeface="+mn-lt"/>
                        </a:rPr>
                        <a:t>Routine,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100" b="0" u="none" dirty="0">
                          <a:latin typeface="+mn-lt"/>
                        </a:rPr>
                        <a:t>…</a:t>
                      </a:r>
                    </a:p>
                    <a:p>
                      <a:endParaRPr lang="en-US" sz="1100" b="0" u="none" dirty="0">
                        <a:latin typeface="+mn-lt"/>
                      </a:endParaRPr>
                    </a:p>
                    <a:p>
                      <a:endParaRPr lang="en-US" sz="11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can model how to use supports and strategies and empower students to make individual decisions about what they need to meet goals</a:t>
                      </a:r>
                      <a:r>
                        <a:rPr lang="en-CA" sz="1200" dirty="0">
                          <a:effectLst/>
                        </a:rPr>
                        <a:t> </a:t>
                      </a:r>
                    </a:p>
                    <a:p>
                      <a:endParaRPr lang="en-CA" sz="1200" b="0" u="none" dirty="0">
                        <a:effectLst/>
                        <a:latin typeface="+mn-lt"/>
                      </a:endParaRP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</a:t>
                      </a:r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 reduce 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distractions in the classroom and build a safe place for students to take risks</a:t>
                      </a:r>
                      <a:r>
                        <a:rPr lang="en-CA" sz="1200" dirty="0">
                          <a:effectLst/>
                        </a:rPr>
                        <a:t> </a:t>
                      </a: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u="none" dirty="0">
                        <a:latin typeface="+mn-lt"/>
                      </a:endParaRPr>
                    </a:p>
                    <a:p>
                      <a:endParaRPr lang="en-US" sz="1200" b="0" u="none" dirty="0">
                        <a:latin typeface="+mn-lt"/>
                      </a:endParaRPr>
                    </a:p>
                    <a:p>
                      <a:endParaRPr lang="en-US" sz="1200" b="0" u="none" dirty="0">
                        <a:latin typeface="+mn-lt"/>
                      </a:endParaRPr>
                    </a:p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6069771"/>
                  </a:ext>
                </a:extLst>
              </a:tr>
              <a:tr h="27831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  <a:cs typeface="Arial" panose="020B0604020202020204" pitchFamily="34" charset="0"/>
                        </a:rPr>
                        <a:t>We can meet this goal(s) by targeting core competencies chosen as a community: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135908"/>
                  </a:ext>
                </a:extLst>
              </a:tr>
              <a:tr h="736667">
                <a:tc gridSpan="3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Decision: </a:t>
                      </a:r>
                      <a:r>
                        <a:rPr lang="en-US" sz="1200" b="0" u="none" dirty="0">
                          <a:latin typeface="+mn-lt"/>
                        </a:rPr>
                        <a:t>Targeted competencies to target for this class</a:t>
                      </a:r>
                    </a:p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001599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48F6BC9-906E-1645-9550-36D34610E63B}"/>
              </a:ext>
            </a:extLst>
          </p:cNvPr>
          <p:cNvSpPr/>
          <p:nvPr/>
        </p:nvSpPr>
        <p:spPr>
          <a:xfrm>
            <a:off x="0" y="6555320"/>
            <a:ext cx="1219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The Class Review – Brownlie, F &amp; King, J, 2011				       			  adapted by S. Moore, 2019</a:t>
            </a:r>
          </a:p>
        </p:txBody>
      </p:sp>
    </p:spTree>
    <p:extLst>
      <p:ext uri="{BB962C8B-B14F-4D97-AF65-F5344CB8AC3E}">
        <p14:creationId xmlns:p14="http://schemas.microsoft.com/office/powerpoint/2010/main" val="326992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EA67A2E1-0213-7245-94B6-627407E554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3600346"/>
              </p:ext>
            </p:extLst>
          </p:nvPr>
        </p:nvGraphicFramePr>
        <p:xfrm>
          <a:off x="2688772" y="1804309"/>
          <a:ext cx="7315200" cy="37773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85A6EA72-6FAB-D94D-8E15-61B55E60115A}"/>
              </a:ext>
            </a:extLst>
          </p:cNvPr>
          <p:cNvSpPr txBox="1"/>
          <p:nvPr/>
        </p:nvSpPr>
        <p:spPr>
          <a:xfrm>
            <a:off x="80981" y="251643"/>
            <a:ext cx="4207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How can we change the system?</a:t>
            </a:r>
          </a:p>
          <a:p>
            <a:pPr algn="ctr"/>
            <a:r>
              <a:rPr lang="en-US" sz="2000" b="1" dirty="0"/>
              <a:t>Designing with Equity in Mind</a:t>
            </a:r>
            <a:endParaRPr lang="en-US" sz="2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F02F37-5439-4C41-9FE1-254E154B0673}"/>
              </a:ext>
            </a:extLst>
          </p:cNvPr>
          <p:cNvSpPr txBox="1"/>
          <p:nvPr/>
        </p:nvSpPr>
        <p:spPr>
          <a:xfrm>
            <a:off x="5496911" y="1528916"/>
            <a:ext cx="167937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Where are we going?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7959F0D-ADE7-2046-8311-BC763BC37D31}"/>
              </a:ext>
            </a:extLst>
          </p:cNvPr>
          <p:cNvSpPr/>
          <p:nvPr/>
        </p:nvSpPr>
        <p:spPr>
          <a:xfrm>
            <a:off x="5554720" y="3728629"/>
            <a:ext cx="164587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/>
              <a:t>Students</a:t>
            </a:r>
            <a:endParaRPr lang="en-US" sz="30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9AA2286-6295-A145-AA55-A86768AD2219}"/>
              </a:ext>
            </a:extLst>
          </p:cNvPr>
          <p:cNvSpPr txBox="1"/>
          <p:nvPr/>
        </p:nvSpPr>
        <p:spPr>
          <a:xfrm>
            <a:off x="5578600" y="3602938"/>
            <a:ext cx="1471878" cy="8717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13" dirty="0"/>
              <a:t>Who are we Teaching?</a:t>
            </a:r>
          </a:p>
          <a:p>
            <a:pPr algn="ctr"/>
            <a:endParaRPr lang="en-US" sz="1013" dirty="0"/>
          </a:p>
          <a:p>
            <a:pPr algn="ctr"/>
            <a:endParaRPr lang="en-US" sz="1013" dirty="0"/>
          </a:p>
          <a:p>
            <a:pPr algn="ctr"/>
            <a:endParaRPr lang="en-US" sz="1013" dirty="0"/>
          </a:p>
          <a:p>
            <a:pPr algn="ctr"/>
            <a:r>
              <a:rPr lang="en-US" sz="1013" dirty="0"/>
              <a:t>Building Student Agency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4C0CDAA-6669-E240-A76D-92785D6CC8C2}"/>
              </a:ext>
            </a:extLst>
          </p:cNvPr>
          <p:cNvSpPr txBox="1"/>
          <p:nvPr/>
        </p:nvSpPr>
        <p:spPr>
          <a:xfrm>
            <a:off x="7808174" y="5601812"/>
            <a:ext cx="195668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How will we teach them?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287D49E9-68F1-8F4A-A535-623B9E16540D}"/>
              </a:ext>
            </a:extLst>
          </p:cNvPr>
          <p:cNvSpPr txBox="1"/>
          <p:nvPr/>
        </p:nvSpPr>
        <p:spPr>
          <a:xfrm>
            <a:off x="2933539" y="5581650"/>
            <a:ext cx="211724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How will we support them?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ADBD19C-FA7A-2547-A488-8514B07655AB}"/>
              </a:ext>
            </a:extLst>
          </p:cNvPr>
          <p:cNvSpPr txBox="1"/>
          <p:nvPr/>
        </p:nvSpPr>
        <p:spPr>
          <a:xfrm rot="18703698">
            <a:off x="4357099" y="3538533"/>
            <a:ext cx="1620440" cy="248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13" dirty="0"/>
              <a:t>Adjustable Curriculum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766856F7-C387-1C4C-924C-77ACC2D7ED13}"/>
              </a:ext>
            </a:extLst>
          </p:cNvPr>
          <p:cNvSpPr txBox="1"/>
          <p:nvPr/>
        </p:nvSpPr>
        <p:spPr>
          <a:xfrm>
            <a:off x="5562443" y="4962001"/>
            <a:ext cx="1644884" cy="248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13" dirty="0"/>
              <a:t>Adjustable Supports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A0BD133-9E2E-E443-A2E8-F2147BD93E69}"/>
              </a:ext>
            </a:extLst>
          </p:cNvPr>
          <p:cNvSpPr txBox="1"/>
          <p:nvPr/>
        </p:nvSpPr>
        <p:spPr>
          <a:xfrm rot="3035780">
            <a:off x="6723581" y="3579760"/>
            <a:ext cx="1649063" cy="248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13" dirty="0"/>
              <a:t>Adjustable Assessment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BB9CE6F-4F60-E44E-8DAA-92901EA349B9}"/>
              </a:ext>
            </a:extLst>
          </p:cNvPr>
          <p:cNvSpPr txBox="1"/>
          <p:nvPr/>
        </p:nvSpPr>
        <p:spPr>
          <a:xfrm rot="18675293">
            <a:off x="4022754" y="3386115"/>
            <a:ext cx="169629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Student choice of challenge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1A0FFF0-EA9C-0747-BC24-E8A5D4042A90}"/>
              </a:ext>
            </a:extLst>
          </p:cNvPr>
          <p:cNvSpPr txBox="1"/>
          <p:nvPr/>
        </p:nvSpPr>
        <p:spPr>
          <a:xfrm rot="2983168">
            <a:off x="6975255" y="3375771"/>
            <a:ext cx="166584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Student choice of evidence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C2FF773-2B19-0148-B02F-A304C4FEBE7C}"/>
              </a:ext>
            </a:extLst>
          </p:cNvPr>
          <p:cNvSpPr txBox="1"/>
          <p:nvPr/>
        </p:nvSpPr>
        <p:spPr>
          <a:xfrm>
            <a:off x="5496911" y="5264740"/>
            <a:ext cx="171874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Student choice of Strategies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132D10E-CE24-0C4C-847B-FB73ECCADB73}"/>
              </a:ext>
            </a:extLst>
          </p:cNvPr>
          <p:cNvSpPr txBox="1"/>
          <p:nvPr/>
        </p:nvSpPr>
        <p:spPr>
          <a:xfrm>
            <a:off x="9370985" y="897590"/>
            <a:ext cx="13147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Shelley Moore, 2019</a:t>
            </a:r>
          </a:p>
        </p:txBody>
      </p:sp>
    </p:spTree>
    <p:extLst>
      <p:ext uri="{BB962C8B-B14F-4D97-AF65-F5344CB8AC3E}">
        <p14:creationId xmlns:p14="http://schemas.microsoft.com/office/powerpoint/2010/main" val="2998911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11595</TotalTime>
  <Words>494</Words>
  <Application>Microsoft Macintosh PowerPoint</Application>
  <PresentationFormat>Widescreen</PresentationFormat>
  <Paragraphs>63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Case Study Classroom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Study Classrooms</dc:title>
  <dc:creator>Shelley Moore</dc:creator>
  <cp:lastModifiedBy>Shelley Moore</cp:lastModifiedBy>
  <cp:revision>7</cp:revision>
  <dcterms:created xsi:type="dcterms:W3CDTF">2022-01-12T16:57:20Z</dcterms:created>
  <dcterms:modified xsi:type="dcterms:W3CDTF">2022-02-24T23:29:51Z</dcterms:modified>
</cp:coreProperties>
</file>