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748" r:id="rId2"/>
    <p:sldId id="749" r:id="rId3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61"/>
    <p:restoredTop sz="95958"/>
  </p:normalViewPr>
  <p:slideViewPr>
    <p:cSldViewPr snapToGrid="0" snapToObjects="1">
      <p:cViewPr>
        <p:scale>
          <a:sx n="91" d="100"/>
          <a:sy n="91" d="100"/>
        </p:scale>
        <p:origin x="2096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0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5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5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4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2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5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8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5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3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1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D55CC-A4A2-C642-BBEE-4C68E7A9C2EB}" type="datetimeFigureOut">
              <a:rPr lang="en-US" smtClean="0"/>
              <a:t>3/16/22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57B6-BA1A-2640-9E04-61DBCD65A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811772"/>
              </p:ext>
            </p:extLst>
          </p:nvPr>
        </p:nvGraphicFramePr>
        <p:xfrm>
          <a:off x="270164" y="187036"/>
          <a:ext cx="8603674" cy="622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0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26378">
                  <a:extLst>
                    <a:ext uri="{9D8B030D-6E8A-4147-A177-3AD203B41FA5}">
                      <a16:colId xmlns:a16="http://schemas.microsoft.com/office/drawing/2014/main" val="2361675647"/>
                    </a:ext>
                  </a:extLst>
                </a:gridCol>
              </a:tblGrid>
              <a:tr h="407055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Grade: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Subject</a:t>
                      </a:r>
                      <a:r>
                        <a:rPr lang="en-US" sz="1000" b="1" baseline="0" dirty="0">
                          <a:latin typeface="+mn-lt"/>
                        </a:rPr>
                        <a:t> Area: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Planning Team: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1615"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Big Idea(s): What do I need to understand? I understand </a:t>
                      </a:r>
                      <a:r>
                        <a:rPr lang="en-US" sz="1000" b="1" dirty="0">
                          <a:highlight>
                            <a:srgbClr val="FFFF00"/>
                          </a:highlight>
                          <a:latin typeface="+mn-lt"/>
                        </a:rPr>
                        <a:t>algebraic</a:t>
                      </a:r>
                      <a:r>
                        <a:rPr lang="en-US" sz="1000" b="1" dirty="0">
                          <a:latin typeface="+mn-lt"/>
                        </a:rPr>
                        <a:t> and </a:t>
                      </a:r>
                      <a:r>
                        <a:rPr lang="en-US" sz="1000" b="1" dirty="0">
                          <a:highlight>
                            <a:srgbClr val="FFFF00"/>
                          </a:highlight>
                          <a:latin typeface="+mn-lt"/>
                        </a:rPr>
                        <a:t>graphical</a:t>
                      </a:r>
                      <a:r>
                        <a:rPr lang="en-US" sz="1000" b="1" dirty="0">
                          <a:latin typeface="+mn-lt"/>
                        </a:rPr>
                        <a:t> reasoning through the study of </a:t>
                      </a:r>
                      <a:r>
                        <a:rPr lang="en-US" sz="1000" b="1" dirty="0">
                          <a:highlight>
                            <a:srgbClr val="FFFF00"/>
                          </a:highlight>
                          <a:latin typeface="+mn-lt"/>
                        </a:rPr>
                        <a:t>relations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Unit Guiding Question(s):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What is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algebra</a:t>
                      </a:r>
                      <a:r>
                        <a:rPr lang="en-US" sz="1000" b="0" dirty="0">
                          <a:latin typeface="+mn-lt"/>
                        </a:rPr>
                        <a:t> and why is it useful?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How can we see and understand the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 relationships </a:t>
                      </a:r>
                      <a:r>
                        <a:rPr lang="en-US" sz="1000" b="0" dirty="0">
                          <a:latin typeface="+mn-lt"/>
                        </a:rPr>
                        <a:t>between given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algebraic scenarios</a:t>
                      </a:r>
                      <a:r>
                        <a:rPr lang="en-US" sz="1000" b="0" dirty="0">
                          <a:latin typeface="+mn-lt"/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How</a:t>
                      </a:r>
                      <a:r>
                        <a:rPr lang="en-US" sz="1000" b="0" baseline="0" dirty="0">
                          <a:latin typeface="+mn-lt"/>
                        </a:rPr>
                        <a:t> are </a:t>
                      </a:r>
                      <a:r>
                        <a:rPr lang="en-US" sz="1000" b="0" baseline="0" dirty="0">
                          <a:solidFill>
                            <a:srgbClr val="FF0000"/>
                          </a:solidFill>
                          <a:latin typeface="+mn-lt"/>
                        </a:rPr>
                        <a:t>algebraic equations </a:t>
                      </a:r>
                      <a:r>
                        <a:rPr lang="en-US" sz="1000" b="0" baseline="0" dirty="0">
                          <a:latin typeface="+mn-lt"/>
                        </a:rPr>
                        <a:t>and graphs connected?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How can I use graphing to show algebraic</a:t>
                      </a:r>
                      <a:r>
                        <a:rPr lang="en-US" sz="1000" b="0" baseline="0" dirty="0">
                          <a:latin typeface="+mn-lt"/>
                        </a:rPr>
                        <a:t> equations?</a:t>
                      </a:r>
                      <a:endParaRPr lang="en-US" sz="1000" b="0" dirty="0">
                        <a:latin typeface="+mn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How can I understand an</a:t>
                      </a:r>
                      <a:r>
                        <a:rPr lang="en-US" sz="1000" b="0" baseline="0" dirty="0">
                          <a:latin typeface="+mn-lt"/>
                        </a:rPr>
                        <a:t> algebraic scenario by looking at</a:t>
                      </a:r>
                      <a:r>
                        <a:rPr lang="en-US" sz="1000" b="0" dirty="0">
                          <a:latin typeface="+mn-lt"/>
                        </a:rPr>
                        <a:t> information in a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graph</a:t>
                      </a:r>
                      <a:r>
                        <a:rPr lang="en-US" sz="1000" b="0" dirty="0">
                          <a:latin typeface="+mn-lt"/>
                        </a:rPr>
                        <a:t>?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563">
                <a:tc gridSpan="4"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Key Vocabulary: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459672">
                <a:tc>
                  <a:txBody>
                    <a:bodyPr/>
                    <a:lstStyle/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Curricular Language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Student Friendly Language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1123304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What do students need to know?</a:t>
                      </a:r>
                    </a:p>
                    <a:p>
                      <a:r>
                        <a:rPr lang="en-US" sz="1000" b="1" dirty="0">
                          <a:latin typeface="+mn-lt"/>
                        </a:rPr>
                        <a:t>Specific Outcome 1.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Demonstrate an understanding of the characteristics of </a:t>
                      </a: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quadratic functions</a:t>
                      </a: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including: </a:t>
                      </a:r>
                    </a:p>
                    <a:p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vertex</a:t>
                      </a:r>
                      <a:b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intercepts </a:t>
                      </a:r>
                    </a:p>
                    <a:p>
                      <a:pPr lvl="1"/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domain and range </a:t>
                      </a:r>
                    </a:p>
                    <a:p>
                      <a:pPr lvl="1"/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axis of symmetry.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I know what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quadratic functions </a:t>
                      </a:r>
                      <a:r>
                        <a:rPr lang="en-US" sz="1000" b="0" dirty="0">
                          <a:latin typeface="+mn-lt"/>
                        </a:rPr>
                        <a:t>are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know that quadratic functions have a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vertex, intercepts, and an axis of symmetry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know that quadratic functions are defined by their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domain and range</a:t>
                      </a: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5319">
                <a:tc>
                  <a:txBody>
                    <a:bodyPr/>
                    <a:lstStyle/>
                    <a:p>
                      <a:r>
                        <a:rPr lang="en-US" sz="1000" b="1" dirty="0">
                          <a:latin typeface="+mn-lt"/>
                        </a:rPr>
                        <a:t>What do students need to do?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Specific Outcome 2.</a:t>
                      </a: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Solve problems </a:t>
                      </a: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involve </a:t>
                      </a: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quadratic equations</a:t>
                      </a: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I can solve problem that use </a:t>
                      </a:r>
                      <a:r>
                        <a:rPr lang="en-US" sz="1000" b="0" dirty="0">
                          <a:solidFill>
                            <a:srgbClr val="FF0000"/>
                          </a:solidFill>
                          <a:latin typeface="+mn-lt"/>
                        </a:rPr>
                        <a:t>quadratic equations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33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Who do student need to be?</a:t>
                      </a: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CN, PS, T, V, C, R</a:t>
                      </a:r>
                      <a:br>
                        <a:rPr lang="en-CA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00" b="1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+mn-lt"/>
                        </a:rPr>
                        <a:t>I can make connections to</a:t>
                      </a:r>
                      <a:r>
                        <a:rPr lang="en-US" sz="1000" b="0" baseline="0" dirty="0">
                          <a:latin typeface="+mn-lt"/>
                        </a:rPr>
                        <a:t> help me understand</a:t>
                      </a:r>
                      <a:endParaRPr lang="en-US" sz="1000" b="0" dirty="0">
                        <a:latin typeface="+mn-lt"/>
                      </a:endParaRPr>
                    </a:p>
                    <a:p>
                      <a:r>
                        <a:rPr lang="en-US" sz="1000" b="0" dirty="0">
                          <a:latin typeface="+mn-lt"/>
                        </a:rPr>
                        <a:t>I can problem solve in math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can use technology as a tool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can visualize as a strategy to help me understand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can communicate my thinking</a:t>
                      </a:r>
                    </a:p>
                    <a:p>
                      <a:r>
                        <a:rPr lang="en-US" sz="1000" b="0" dirty="0">
                          <a:latin typeface="+mn-lt"/>
                        </a:rPr>
                        <a:t>I can reason by justifying my thinking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B9A77E9-421A-C641-8918-79265E18FE58}"/>
              </a:ext>
            </a:extLst>
          </p:cNvPr>
          <p:cNvSpPr txBox="1"/>
          <p:nvPr/>
        </p:nvSpPr>
        <p:spPr>
          <a:xfrm>
            <a:off x="0" y="6520923"/>
            <a:ext cx="16351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Shelley Moore, 2021</a:t>
            </a:r>
          </a:p>
        </p:txBody>
      </p:sp>
    </p:spTree>
    <p:extLst>
      <p:ext uri="{BB962C8B-B14F-4D97-AF65-F5344CB8AC3E}">
        <p14:creationId xmlns:p14="http://schemas.microsoft.com/office/powerpoint/2010/main" val="407945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B4C59449-611A-4A49-B432-C40DE99AF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06" y="208343"/>
            <a:ext cx="8774972" cy="652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20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261</Words>
  <Application>Microsoft Macintosh PowerPoint</Application>
  <PresentationFormat>Letter Paper (8.5x11 in)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2022-03-16T18:45:28Z</dcterms:created>
  <dcterms:modified xsi:type="dcterms:W3CDTF">2022-03-16T20:57:44Z</dcterms:modified>
</cp:coreProperties>
</file>