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174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28"/>
  </p:normalViewPr>
  <p:slideViewPr>
    <p:cSldViewPr snapToGrid="0" snapToObjects="1">
      <p:cViewPr varScale="1">
        <p:scale>
          <a:sx n="110" d="100"/>
          <a:sy n="110" d="100"/>
        </p:scale>
        <p:origin x="5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7EF2D-5D6F-D54C-B6A6-2C2338C0C9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E79F59-2BEA-C348-B620-29557F2C80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58E914-F123-FD48-8941-17E046D56766}"/>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5" name="Footer Placeholder 4">
            <a:extLst>
              <a:ext uri="{FF2B5EF4-FFF2-40B4-BE49-F238E27FC236}">
                <a16:creationId xmlns:a16="http://schemas.microsoft.com/office/drawing/2014/main" id="{8BE0B361-C06E-BB4D-8E2B-F6563C8B86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3348C-DEE3-E541-BD49-C06610ED008D}"/>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964767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B4CFD-4472-AC42-97D7-5A43D012E5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F72D45-24F8-C04F-9812-F873E7B706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62CE03-35D0-C845-985B-8E9A686D54B7}"/>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5" name="Footer Placeholder 4">
            <a:extLst>
              <a:ext uri="{FF2B5EF4-FFF2-40B4-BE49-F238E27FC236}">
                <a16:creationId xmlns:a16="http://schemas.microsoft.com/office/drawing/2014/main" id="{1D4A89E6-D01C-1F49-999D-55056E73D9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A1DD39-0A95-3240-AF18-EA4E2F223080}"/>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2867732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3230CE-B717-F146-AB8B-2D5FF4170E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642DE4-CA00-A147-8407-BBF0E66D9E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66CAB9-552F-8A44-864A-0DE4D62C4832}"/>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5" name="Footer Placeholder 4">
            <a:extLst>
              <a:ext uri="{FF2B5EF4-FFF2-40B4-BE49-F238E27FC236}">
                <a16:creationId xmlns:a16="http://schemas.microsoft.com/office/drawing/2014/main" id="{EB7B392A-5337-844F-9CD4-A12C0F1482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9EA5D-A95B-3640-BFA7-33CAEB7263ED}"/>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2479111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7F88C-B410-854E-8451-EBB98CB036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651F19-2046-E546-A930-F3BB5D1732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1C8CC3-6801-AC46-88DE-D67A0D5CF876}"/>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5" name="Footer Placeholder 4">
            <a:extLst>
              <a:ext uri="{FF2B5EF4-FFF2-40B4-BE49-F238E27FC236}">
                <a16:creationId xmlns:a16="http://schemas.microsoft.com/office/drawing/2014/main" id="{3FEB65AC-2205-184D-844F-9AA78487A5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D21699-2436-8345-8C13-D18A253277E6}"/>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2236887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A5D15-60CD-A246-A50E-C75AEFD7B6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EBFC85-70EC-144F-BBFC-C17B30739F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27D9A2-230A-D245-8CA2-B7EC141518C8}"/>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5" name="Footer Placeholder 4">
            <a:extLst>
              <a:ext uri="{FF2B5EF4-FFF2-40B4-BE49-F238E27FC236}">
                <a16:creationId xmlns:a16="http://schemas.microsoft.com/office/drawing/2014/main" id="{1B9D2C46-1305-A843-A726-2E0C2007C8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42BC4-8EC6-8141-B69B-1071F0C0005A}"/>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1504785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2F913-08D6-1741-919A-BB806671CF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B1B790-738F-2F47-A38A-D48200755A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F60EE5-B52D-E844-9CCE-03053842C6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F1A4D8-AD2B-3C49-92EB-C62B61F9E8AC}"/>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6" name="Footer Placeholder 5">
            <a:extLst>
              <a:ext uri="{FF2B5EF4-FFF2-40B4-BE49-F238E27FC236}">
                <a16:creationId xmlns:a16="http://schemas.microsoft.com/office/drawing/2014/main" id="{738C71FA-5419-8C4A-9D51-6D68AE3CBA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BC145-C3A7-164D-89ED-92AAF4A14CC1}"/>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831718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9FF68-6147-C24B-BC10-5EB518C5CC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484A69-8E34-2749-894B-278D6D78DD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7BB153-4DA6-DB47-ADE1-1B4A56D4F9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4BF5676-47F6-3742-8383-C9CBF48CDE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724653-D442-1242-81EA-C6DEA3B991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25A755-1DE9-714C-9EA9-E02A4D1D4D38}"/>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8" name="Footer Placeholder 7">
            <a:extLst>
              <a:ext uri="{FF2B5EF4-FFF2-40B4-BE49-F238E27FC236}">
                <a16:creationId xmlns:a16="http://schemas.microsoft.com/office/drawing/2014/main" id="{55D546A9-14AC-C844-8B55-40E8D8110B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E72F24-DC5E-EA43-BCE6-621A5880D21E}"/>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257610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C7182-796F-D544-A4A7-80D0AF41DE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C529D9-14A2-FE48-BB95-579324E9558E}"/>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4" name="Footer Placeholder 3">
            <a:extLst>
              <a:ext uri="{FF2B5EF4-FFF2-40B4-BE49-F238E27FC236}">
                <a16:creationId xmlns:a16="http://schemas.microsoft.com/office/drawing/2014/main" id="{589126AA-9769-5949-9486-F8722DC640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A63FE8-5594-0F44-915C-D38ED5AE5102}"/>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914323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F551FF-5954-B143-80C9-DFD318B749DC}"/>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3" name="Footer Placeholder 2">
            <a:extLst>
              <a:ext uri="{FF2B5EF4-FFF2-40B4-BE49-F238E27FC236}">
                <a16:creationId xmlns:a16="http://schemas.microsoft.com/office/drawing/2014/main" id="{2B134208-BFDA-3943-AC01-ED9745F8B4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A679CAB-E288-5441-A833-C989376A6908}"/>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1496994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D443C-D3E2-9542-B75A-4C36FDF99F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E8244D-8970-E141-BE53-EA6C2C17EC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0846138-58DC-AA41-9A3B-5CD777C245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6F120D-7143-5A49-8462-EDFFB1BD13F2}"/>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6" name="Footer Placeholder 5">
            <a:extLst>
              <a:ext uri="{FF2B5EF4-FFF2-40B4-BE49-F238E27FC236}">
                <a16:creationId xmlns:a16="http://schemas.microsoft.com/office/drawing/2014/main" id="{087DFBA7-ED46-3A40-A3D4-5E63484109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714981-C52F-214A-B063-EF31EB06DC20}"/>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2579839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9B448-4EA8-3246-8F8A-76B46158F3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E964BE-C207-9741-9472-71340EB259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04D16E-E88C-6F47-A2DE-E111867A72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2B77A2-DBCE-E749-896F-33B2D90E2E33}"/>
              </a:ext>
            </a:extLst>
          </p:cNvPr>
          <p:cNvSpPr>
            <a:spLocks noGrp="1"/>
          </p:cNvSpPr>
          <p:nvPr>
            <p:ph type="dt" sz="half" idx="10"/>
          </p:nvPr>
        </p:nvSpPr>
        <p:spPr/>
        <p:txBody>
          <a:bodyPr/>
          <a:lstStyle/>
          <a:p>
            <a:fld id="{69878916-D424-FA4F-B64E-F903AD33FBD9}" type="datetimeFigureOut">
              <a:rPr lang="en-US" smtClean="0"/>
              <a:t>3/7/22</a:t>
            </a:fld>
            <a:endParaRPr lang="en-US"/>
          </a:p>
        </p:txBody>
      </p:sp>
      <p:sp>
        <p:nvSpPr>
          <p:cNvPr id="6" name="Footer Placeholder 5">
            <a:extLst>
              <a:ext uri="{FF2B5EF4-FFF2-40B4-BE49-F238E27FC236}">
                <a16:creationId xmlns:a16="http://schemas.microsoft.com/office/drawing/2014/main" id="{DBB18C5D-C668-9E46-9C52-A2AD77240B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B1986A-F25A-4B41-A2FA-A2F39E0D7107}"/>
              </a:ext>
            </a:extLst>
          </p:cNvPr>
          <p:cNvSpPr>
            <a:spLocks noGrp="1"/>
          </p:cNvSpPr>
          <p:nvPr>
            <p:ph type="sldNum" sz="quarter" idx="12"/>
          </p:nvPr>
        </p:nvSpPr>
        <p:spPr/>
        <p:txBody>
          <a:bodyPr/>
          <a:lstStyle/>
          <a:p>
            <a:fld id="{720297C4-E208-3947-BB77-2E1E73FCEBD5}" type="slidenum">
              <a:rPr lang="en-US" smtClean="0"/>
              <a:t>‹#›</a:t>
            </a:fld>
            <a:endParaRPr lang="en-US"/>
          </a:p>
        </p:txBody>
      </p:sp>
    </p:spTree>
    <p:extLst>
      <p:ext uri="{BB962C8B-B14F-4D97-AF65-F5344CB8AC3E}">
        <p14:creationId xmlns:p14="http://schemas.microsoft.com/office/powerpoint/2010/main" val="2613456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5255B4-2532-F74D-A697-5D35C2B4DA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643837-9BCF-AE4A-A8DB-5EB5B29A33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10C858-61C2-824D-8964-3EEE0DB204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878916-D424-FA4F-B64E-F903AD33FBD9}" type="datetimeFigureOut">
              <a:rPr lang="en-US" smtClean="0"/>
              <a:t>3/7/22</a:t>
            </a:fld>
            <a:endParaRPr lang="en-US"/>
          </a:p>
        </p:txBody>
      </p:sp>
      <p:sp>
        <p:nvSpPr>
          <p:cNvPr id="5" name="Footer Placeholder 4">
            <a:extLst>
              <a:ext uri="{FF2B5EF4-FFF2-40B4-BE49-F238E27FC236}">
                <a16:creationId xmlns:a16="http://schemas.microsoft.com/office/drawing/2014/main" id="{53A785F5-0A14-744F-BFAE-AB8EE9B8A3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A49064-4D84-274D-95DA-10BCD6EB73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0297C4-E208-3947-BB77-2E1E73FCEBD5}" type="slidenum">
              <a:rPr lang="en-US" smtClean="0"/>
              <a:t>‹#›</a:t>
            </a:fld>
            <a:endParaRPr lang="en-US"/>
          </a:p>
        </p:txBody>
      </p:sp>
    </p:spTree>
    <p:extLst>
      <p:ext uri="{BB962C8B-B14F-4D97-AF65-F5344CB8AC3E}">
        <p14:creationId xmlns:p14="http://schemas.microsoft.com/office/powerpoint/2010/main" val="2989677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9D29E04-99D4-8E46-BD3B-5B77A3EB5686}"/>
              </a:ext>
            </a:extLst>
          </p:cNvPr>
          <p:cNvGraphicFramePr>
            <a:graphicFrameLocks noGrp="1"/>
          </p:cNvGraphicFramePr>
          <p:nvPr/>
        </p:nvGraphicFramePr>
        <p:xfrm>
          <a:off x="450574" y="256675"/>
          <a:ext cx="11463130" cy="6003018"/>
        </p:xfrm>
        <a:graphic>
          <a:graphicData uri="http://schemas.openxmlformats.org/drawingml/2006/table">
            <a:tbl>
              <a:tblPr firstRow="1" bandRow="1">
                <a:tableStyleId>{5940675A-B579-460E-94D1-54222C63F5DA}</a:tableStyleId>
              </a:tblPr>
              <a:tblGrid>
                <a:gridCol w="3223959">
                  <a:extLst>
                    <a:ext uri="{9D8B030D-6E8A-4147-A177-3AD203B41FA5}">
                      <a16:colId xmlns:a16="http://schemas.microsoft.com/office/drawing/2014/main" val="2977809659"/>
                    </a:ext>
                  </a:extLst>
                </a:gridCol>
                <a:gridCol w="597084">
                  <a:extLst>
                    <a:ext uri="{9D8B030D-6E8A-4147-A177-3AD203B41FA5}">
                      <a16:colId xmlns:a16="http://schemas.microsoft.com/office/drawing/2014/main" val="2758831047"/>
                    </a:ext>
                  </a:extLst>
                </a:gridCol>
                <a:gridCol w="3821044">
                  <a:extLst>
                    <a:ext uri="{9D8B030D-6E8A-4147-A177-3AD203B41FA5}">
                      <a16:colId xmlns:a16="http://schemas.microsoft.com/office/drawing/2014/main" val="1943556915"/>
                    </a:ext>
                  </a:extLst>
                </a:gridCol>
                <a:gridCol w="865072">
                  <a:extLst>
                    <a:ext uri="{9D8B030D-6E8A-4147-A177-3AD203B41FA5}">
                      <a16:colId xmlns:a16="http://schemas.microsoft.com/office/drawing/2014/main" val="1701124021"/>
                    </a:ext>
                  </a:extLst>
                </a:gridCol>
                <a:gridCol w="2955971">
                  <a:extLst>
                    <a:ext uri="{9D8B030D-6E8A-4147-A177-3AD203B41FA5}">
                      <a16:colId xmlns:a16="http://schemas.microsoft.com/office/drawing/2014/main" val="1235733758"/>
                    </a:ext>
                  </a:extLst>
                </a:gridCol>
              </a:tblGrid>
              <a:tr h="357279">
                <a:tc gridSpan="2">
                  <a:txBody>
                    <a:bodyPr/>
                    <a:lstStyle/>
                    <a:p>
                      <a:r>
                        <a:rPr lang="en-US" sz="1000" b="0" u="none" dirty="0">
                          <a:latin typeface="+mn-lt"/>
                        </a:rPr>
                        <a:t>Class Review for : Lynn Valley Gr 5</a:t>
                      </a:r>
                    </a:p>
                  </a:txBody>
                  <a:tcPr marL="68580" marR="68580" marT="34290" marB="34290">
                    <a:solidFill>
                      <a:schemeClr val="bg1">
                        <a:lumMod val="75000"/>
                      </a:schemeClr>
                    </a:solidFill>
                  </a:tcPr>
                </a:tc>
                <a:tc hMerge="1">
                  <a:txBody>
                    <a:bodyPr/>
                    <a:lstStyle/>
                    <a:p>
                      <a:endParaRPr lang="en-US" sz="1000" b="0" u="none" dirty="0">
                        <a:latin typeface="+mn-lt"/>
                      </a:endParaRPr>
                    </a:p>
                  </a:txBody>
                  <a:tcPr marL="68580" marR="68580" marT="34290" marB="34290">
                    <a:solidFill>
                      <a:schemeClr val="bg1">
                        <a:lumMod val="75000"/>
                      </a:schemeClr>
                    </a:solidFill>
                  </a:tcPr>
                </a:tc>
                <a:tc>
                  <a:txBody>
                    <a:bodyPr/>
                    <a:lstStyle/>
                    <a:p>
                      <a:r>
                        <a:rPr lang="en-US" sz="1000" b="0" u="none" dirty="0">
                          <a:latin typeface="+mn-lt"/>
                        </a:rPr>
                        <a:t>Teacher(s): Olivia/Shannon</a:t>
                      </a:r>
                    </a:p>
                    <a:p>
                      <a:r>
                        <a:rPr lang="en-US" sz="1000" b="0" u="none" dirty="0">
                          <a:latin typeface="+mn-lt"/>
                        </a:rPr>
                        <a:t>Support Staff: LM, BD, AR</a:t>
                      </a:r>
                    </a:p>
                  </a:txBody>
                  <a:tcPr marL="68580" marR="68580" marT="34290" marB="34290">
                    <a:solidFill>
                      <a:schemeClr val="bg1">
                        <a:lumMod val="75000"/>
                      </a:schemeClr>
                    </a:solidFill>
                  </a:tcPr>
                </a:tc>
                <a:tc gridSpan="2">
                  <a:txBody>
                    <a:bodyPr/>
                    <a:lstStyle/>
                    <a:p>
                      <a:r>
                        <a:rPr lang="en-US" sz="1000" b="0" u="none" dirty="0">
                          <a:latin typeface="+mn-lt"/>
                        </a:rPr>
                        <a:t>Date: Feb 2022</a:t>
                      </a:r>
                    </a:p>
                  </a:txBody>
                  <a:tcPr marL="68580" marR="68580" marT="34290" marB="34290">
                    <a:solidFill>
                      <a:schemeClr val="bg1">
                        <a:lumMod val="75000"/>
                      </a:schemeClr>
                    </a:solidFill>
                  </a:tcPr>
                </a:tc>
                <a:tc hMerge="1">
                  <a:txBody>
                    <a:bodyPr/>
                    <a:lstStyle/>
                    <a:p>
                      <a:endParaRPr lang="en-US" sz="1000" b="0" u="none" dirty="0">
                        <a:latin typeface="+mn-lt"/>
                      </a:endParaRPr>
                    </a:p>
                  </a:txBody>
                  <a:tcPr marL="68580" marR="68580" marT="34290" marB="34290">
                    <a:solidFill>
                      <a:schemeClr val="bg1">
                        <a:lumMod val="75000"/>
                      </a:schemeClr>
                    </a:solidFill>
                  </a:tcPr>
                </a:tc>
                <a:extLst>
                  <a:ext uri="{0D108BD9-81ED-4DB2-BD59-A6C34878D82A}">
                    <a16:rowId xmlns:a16="http://schemas.microsoft.com/office/drawing/2014/main" val="2368240087"/>
                  </a:ext>
                </a:extLst>
              </a:tr>
              <a:tr h="219031">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plan for our students by getting to know the:</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a:p>
                  </a:txBody>
                  <a:tcPr/>
                </a:tc>
                <a:tc hMerge="1">
                  <a:txBody>
                    <a:bodyPr/>
                    <a:lstStyle/>
                    <a:p>
                      <a:endParaRPr lang="en-US" dirty="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0" u="none" dirty="0">
                        <a:latin typeface="+mn-lt"/>
                        <a:cs typeface="Arial" panose="020B0604020202020204" pitchFamily="34" charset="0"/>
                      </a:endParaRPr>
                    </a:p>
                  </a:txBody>
                  <a:tcPr marL="68580" marR="68580" marT="34290" marB="34290">
                    <a:solidFill>
                      <a:schemeClr val="accent6">
                        <a:lumMod val="40000"/>
                        <a:lumOff val="60000"/>
                      </a:schemeClr>
                    </a:solidFill>
                  </a:tcPr>
                </a:tc>
                <a:extLst>
                  <a:ext uri="{0D108BD9-81ED-4DB2-BD59-A6C34878D82A}">
                    <a16:rowId xmlns:a16="http://schemas.microsoft.com/office/drawing/2014/main" val="180827165"/>
                  </a:ext>
                </a:extLst>
              </a:tr>
              <a:tr h="32822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Interests of the class</a:t>
                      </a:r>
                    </a:p>
                  </a:txBody>
                  <a:tcPr marL="68580" marR="68580" marT="34290" marB="34290">
                    <a:solidFill>
                      <a:schemeClr val="bg1">
                        <a:lumMod val="85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1" u="none" dirty="0">
                        <a:latin typeface="+mn-lt"/>
                      </a:endParaRPr>
                    </a:p>
                  </a:txBody>
                  <a:tcPr marL="68580" marR="68580" marT="34290" marB="3429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u="none" dirty="0">
                          <a:latin typeface="+mn-lt"/>
                        </a:rPr>
                        <a:t>Classroom Strengths</a:t>
                      </a:r>
                    </a:p>
                  </a:txBody>
                  <a:tcPr marL="68580" marR="68580" marT="34290" marB="34290">
                    <a:solidFill>
                      <a:schemeClr val="bg1">
                        <a:lumMod val="85000"/>
                      </a:schemeClr>
                    </a:solidFill>
                  </a:tcPr>
                </a:tc>
                <a:tc gridSpan="2">
                  <a:txBody>
                    <a:bodyPr/>
                    <a:lstStyle/>
                    <a:p>
                      <a:pPr algn="ctr"/>
                      <a:r>
                        <a:rPr lang="en-US" sz="1000" b="1" u="none" dirty="0">
                          <a:latin typeface="+mn-lt"/>
                        </a:rPr>
                        <a:t>Classroom Stretches</a:t>
                      </a:r>
                    </a:p>
                  </a:txBody>
                  <a:tcPr marL="68580" marR="68580" marT="34290" marB="34290">
                    <a:solidFill>
                      <a:schemeClr val="bg1">
                        <a:lumMod val="85000"/>
                      </a:schemeClr>
                    </a:solidFill>
                  </a:tcPr>
                </a:tc>
                <a:tc hMerge="1">
                  <a:txBody>
                    <a:bodyPr/>
                    <a:lstStyle/>
                    <a:p>
                      <a:pPr algn="ctr"/>
                      <a:endParaRPr lang="en-US" sz="1000" b="1" u="none" dirty="0">
                        <a:latin typeface="+mn-lt"/>
                      </a:endParaRPr>
                    </a:p>
                  </a:txBody>
                  <a:tcPr marL="68580" marR="68580" marT="34290" marB="34290">
                    <a:solidFill>
                      <a:schemeClr val="bg1">
                        <a:lumMod val="85000"/>
                      </a:schemeClr>
                    </a:solidFill>
                  </a:tcPr>
                </a:tc>
                <a:extLst>
                  <a:ext uri="{0D108BD9-81ED-4DB2-BD59-A6C34878D82A}">
                    <a16:rowId xmlns:a16="http://schemas.microsoft.com/office/drawing/2014/main" val="3801171011"/>
                  </a:ext>
                </a:extLst>
              </a:tr>
              <a:tr h="721085">
                <a:tc gridSpan="2">
                  <a:txBody>
                    <a:bodyPr/>
                    <a:lstStyle/>
                    <a:p>
                      <a:pPr marL="171450" indent="-171450">
                        <a:buFontTx/>
                        <a:buChar char="-"/>
                      </a:pPr>
                      <a:r>
                        <a:rPr lang="en-US" sz="1000" b="0" u="none" dirty="0">
                          <a:latin typeface="+mn-lt"/>
                        </a:rPr>
                        <a:t>They like school, Lego, hands on learning, PE, visiting</a:t>
                      </a:r>
                    </a:p>
                    <a:p>
                      <a:pPr marL="171450" indent="-171450">
                        <a:buFontTx/>
                        <a:buChar char="-"/>
                      </a:pPr>
                      <a:r>
                        <a:rPr lang="en-US" sz="1000" b="0" u="none" dirty="0">
                          <a:latin typeface="+mn-lt"/>
                        </a:rPr>
                        <a:t>JB (G): PE, bowser, Super Mario, symbols, logos, Garfield, swimming, creative movement, buses</a:t>
                      </a:r>
                    </a:p>
                    <a:p>
                      <a:pPr marL="171450" indent="-171450">
                        <a:buFontTx/>
                        <a:buChar char="-"/>
                      </a:pPr>
                      <a:r>
                        <a:rPr lang="en-US" sz="1000" b="0" u="none" dirty="0">
                          <a:latin typeface="+mn-lt"/>
                        </a:rPr>
                        <a:t>EC (C): output, love 1-on-1 support, sweet, willing to try, need explicit and repeated instruction</a:t>
                      </a:r>
                    </a:p>
                    <a:p>
                      <a:pPr marL="171450" indent="-171450">
                        <a:buFontTx/>
                        <a:buChar char="-"/>
                      </a:pPr>
                      <a:r>
                        <a:rPr lang="en-US" sz="1000" b="0" u="none" dirty="0">
                          <a:latin typeface="+mn-lt"/>
                        </a:rPr>
                        <a:t>Gifted: drawing comics, reading</a:t>
                      </a:r>
                    </a:p>
                  </a:txBody>
                  <a:tcPr marL="68580" marR="68580" marT="34290" marB="34290"/>
                </a:tc>
                <a:tc hMerge="1">
                  <a:txBody>
                    <a:bodyPr/>
                    <a:lstStyle/>
                    <a:p>
                      <a:pPr marL="171450" indent="-171450">
                        <a:buFontTx/>
                        <a:buChar char="-"/>
                      </a:pPr>
                      <a:endParaRPr lang="en-US" sz="1000" b="0" u="none" dirty="0">
                        <a:latin typeface="+mn-lt"/>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rPr>
                        <a:t>- fun, eager to learn, responsive, ready, hands on, receptive to new ideas, diverse, playful, active, hands on, social</a:t>
                      </a:r>
                    </a:p>
                    <a:p>
                      <a:endParaRPr lang="en-US" sz="1000" b="0" u="none" dirty="0">
                        <a:latin typeface="+mn-lt"/>
                      </a:endParaRPr>
                    </a:p>
                  </a:txBody>
                  <a:tcPr marL="68580" marR="68580" marT="34290" marB="34290"/>
                </a:tc>
                <a:tc gridSpan="2">
                  <a:txBody>
                    <a:bodyPr/>
                    <a:lstStyle/>
                    <a:p>
                      <a:pPr marL="171450" indent="-171450">
                        <a:buFontTx/>
                        <a:buChar char="-"/>
                      </a:pPr>
                      <a:r>
                        <a:rPr lang="en-US" sz="1000" b="0" u="none" dirty="0">
                          <a:latin typeface="+mn-lt"/>
                        </a:rPr>
                        <a:t>Range of learners, initiating, relying on adults, effort, not pushing themselves (doing bare minimum), just want to be done, independence, output, lots of support is needs, challenging behaviours, can get chaotic, producing evidence of learning (e.g., writing), focusing, get ideas down</a:t>
                      </a:r>
                    </a:p>
                  </a:txBody>
                  <a:tcPr marL="68580" marR="68580" marT="34290" marB="34290"/>
                </a:tc>
                <a:tc hMerge="1">
                  <a:txBody>
                    <a:bodyPr/>
                    <a:lstStyle/>
                    <a:p>
                      <a:pPr marL="171450" indent="-171450">
                        <a:buFontTx/>
                        <a:buChar char="-"/>
                      </a:pPr>
                      <a:endParaRPr lang="en-US" sz="1000" b="0" u="none" dirty="0">
                        <a:latin typeface="+mn-lt"/>
                      </a:endParaRPr>
                    </a:p>
                  </a:txBody>
                  <a:tcPr marL="68580" marR="68580" marT="34290" marB="34290"/>
                </a:tc>
                <a:extLst>
                  <a:ext uri="{0D108BD9-81ED-4DB2-BD59-A6C34878D82A}">
                    <a16:rowId xmlns:a16="http://schemas.microsoft.com/office/drawing/2014/main" val="1313335872"/>
                  </a:ext>
                </a:extLst>
              </a:tr>
              <a:tr h="215205">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Based on the interests, strengths and stretches of this class, one goal(s) for these I have for this class is:</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u="none" dirty="0">
                        <a:latin typeface="+mn-lt"/>
                        <a:cs typeface="Arial" panose="020B0604020202020204" pitchFamily="34" charset="0"/>
                      </a:endParaRPr>
                    </a:p>
                  </a:txBody>
                  <a:tcPr marL="68580" marR="68580" marT="34290" marB="34290">
                    <a:solidFill>
                      <a:schemeClr val="accent6">
                        <a:lumMod val="40000"/>
                        <a:lumOff val="60000"/>
                      </a:schemeClr>
                    </a:solidFill>
                  </a:tcPr>
                </a:tc>
                <a:extLst>
                  <a:ext uri="{0D108BD9-81ED-4DB2-BD59-A6C34878D82A}">
                    <a16:rowId xmlns:a16="http://schemas.microsoft.com/office/drawing/2014/main" val="2942897149"/>
                  </a:ext>
                </a:extLst>
              </a:tr>
              <a:tr h="556066">
                <a:tc gridSpan="5">
                  <a:txBody>
                    <a:bodyPr/>
                    <a:lstStyle/>
                    <a:p>
                      <a:r>
                        <a:rPr lang="en-US" sz="1000" b="1" u="none" dirty="0">
                          <a:latin typeface="+mn-lt"/>
                        </a:rPr>
                        <a:t>The BIG goal I have for this class:</a:t>
                      </a:r>
                    </a:p>
                    <a:p>
                      <a:r>
                        <a:rPr lang="en-US" sz="1000" b="0" u="none" dirty="0">
                          <a:latin typeface="+mn-lt"/>
                        </a:rPr>
                        <a:t>OJ: resiliency, perseverance: pushing themselves when things get tough, but also pushing themselves to extend their learning, managing emotions</a:t>
                      </a:r>
                    </a:p>
                    <a:p>
                      <a:r>
                        <a:rPr lang="en-US" sz="1000" b="0" u="none" dirty="0">
                          <a:latin typeface="+mn-lt"/>
                        </a:rPr>
                        <a:t>LM: Students feeling connected to the place and each other, context</a:t>
                      </a:r>
                    </a:p>
                    <a:p>
                      <a:r>
                        <a:rPr lang="en-US" sz="1000" b="0" u="none" dirty="0">
                          <a:latin typeface="+mn-lt"/>
                        </a:rPr>
                        <a:t>KA: WP, EH connection, resiliency, community, be aware of each other of actions and words</a:t>
                      </a:r>
                    </a:p>
                    <a:p>
                      <a:r>
                        <a:rPr lang="en-US" sz="1000" b="0" u="none" dirty="0">
                          <a:latin typeface="+mn-lt"/>
                        </a:rPr>
                        <a:t>SH: resiliency, want kids to love and be happy at school, student engagement, be and feel their best, being proud of what they have done, beyond “good enough”</a:t>
                      </a:r>
                    </a:p>
                    <a:p>
                      <a:r>
                        <a:rPr lang="en-US" sz="1000" b="0" u="none" dirty="0">
                          <a:latin typeface="+mn-lt"/>
                        </a:rPr>
                        <a:t>BD: within the inclusive contexts, how can the observer be a teacher, highlight what students can do, want vs. have to be here, purpose in community, why</a:t>
                      </a:r>
                    </a:p>
                    <a:p>
                      <a:r>
                        <a:rPr lang="en-US" sz="1000" b="0" u="none" dirty="0">
                          <a:latin typeface="+mn-lt"/>
                        </a:rPr>
                        <a:t>AR: resiliency, student be happy, more a part of the group, connection to peers</a:t>
                      </a:r>
                    </a:p>
                  </a:txBody>
                  <a:tcPr marL="68580" marR="68580" marT="34290" marB="34290">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000" b="0" u="none" dirty="0">
                        <a:latin typeface="+mn-lt"/>
                      </a:endParaRPr>
                    </a:p>
                  </a:txBody>
                  <a:tcPr marL="68580" marR="68580" marT="34290" marB="34290">
                    <a:solidFill>
                      <a:schemeClr val="bg1">
                        <a:lumMod val="85000"/>
                      </a:schemeClr>
                    </a:solidFill>
                  </a:tcPr>
                </a:tc>
                <a:extLst>
                  <a:ext uri="{0D108BD9-81ED-4DB2-BD59-A6C34878D82A}">
                    <a16:rowId xmlns:a16="http://schemas.microsoft.com/office/drawing/2014/main" val="3428701409"/>
                  </a:ext>
                </a:extLst>
              </a:tr>
              <a:tr h="3282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this goal(s) by making a plan to try something new:</a:t>
                      </a:r>
                    </a:p>
                  </a:txBody>
                  <a:tcPr marL="68580" marR="68580" marT="34290" marB="34290">
                    <a:solidFill>
                      <a:schemeClr val="accent6">
                        <a:lumMod val="40000"/>
                        <a:lumOff val="60000"/>
                      </a:schemeClr>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a:latin typeface="+mn-lt"/>
                          <a:cs typeface="Arial" panose="020B0604020202020204" pitchFamily="34" charset="0"/>
                        </a:rPr>
                        <a:t>We can meet this goal(s) by reducing barriers in the classroom:</a:t>
                      </a:r>
                      <a:endParaRPr lang="en-US" sz="1000" b="0" u="none" dirty="0">
                        <a:latin typeface="+mn-lt"/>
                        <a:cs typeface="Arial" panose="020B0604020202020204" pitchFamily="34" charset="0"/>
                      </a:endParaRPr>
                    </a:p>
                  </a:txBody>
                  <a:tcPr marL="68580" marR="68580" marT="34290" marB="34290">
                    <a:solidFill>
                      <a:schemeClr val="accent6">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this goal(s) by reducing barriers in the classroom:</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u="none" dirty="0">
                        <a:latin typeface="+mn-lt"/>
                        <a:cs typeface="Arial" panose="020B0604020202020204" pitchFamily="34" charset="0"/>
                      </a:endParaRPr>
                    </a:p>
                  </a:txBody>
                  <a:tcPr marL="68580" marR="68580" marT="34290" marB="34290">
                    <a:solidFill>
                      <a:schemeClr val="accent6">
                        <a:lumMod val="40000"/>
                        <a:lumOff val="60000"/>
                      </a:schemeClr>
                    </a:solidFill>
                  </a:tcPr>
                </a:tc>
                <a:extLst>
                  <a:ext uri="{0D108BD9-81ED-4DB2-BD59-A6C34878D82A}">
                    <a16:rowId xmlns:a16="http://schemas.microsoft.com/office/drawing/2014/main" val="717809893"/>
                  </a:ext>
                </a:extLst>
              </a:tr>
              <a:tr h="328220">
                <a:tc>
                  <a:txBody>
                    <a:bodyPr/>
                    <a:lstStyle/>
                    <a:p>
                      <a:pPr algn="ctr"/>
                      <a:r>
                        <a:rPr lang="en-US" sz="1000" b="1" u="none" dirty="0">
                          <a:latin typeface="+mn-lt"/>
                        </a:rPr>
                        <a:t>Decision</a:t>
                      </a:r>
                      <a:r>
                        <a:rPr lang="en-US" sz="1000" b="0" u="none" dirty="0">
                          <a:latin typeface="+mn-lt"/>
                        </a:rPr>
                        <a:t>: Something I want to try</a:t>
                      </a:r>
                    </a:p>
                  </a:txBody>
                  <a:tcPr marL="68580" marR="68580" marT="34290" marB="34290">
                    <a:solidFill>
                      <a:schemeClr val="bg1">
                        <a:lumMod val="85000"/>
                      </a:schemeClr>
                    </a:solidFill>
                  </a:tcPr>
                </a:tc>
                <a:tc gridSpan="3">
                  <a:txBody>
                    <a:bodyPr/>
                    <a:lstStyle/>
                    <a:p>
                      <a:pPr algn="ctr"/>
                      <a:r>
                        <a:rPr lang="en-US" sz="1000" b="1" u="none">
                          <a:latin typeface="+mn-lt"/>
                        </a:rPr>
                        <a:t>Decision: </a:t>
                      </a:r>
                      <a:r>
                        <a:rPr lang="en-US" sz="1000" b="0" u="none">
                          <a:latin typeface="+mn-lt"/>
                        </a:rPr>
                        <a:t>Learning Barriers (UDL)</a:t>
                      </a:r>
                      <a:endParaRPr lang="en-US" sz="1000" b="0" u="none" dirty="0">
                        <a:latin typeface="+mn-lt"/>
                      </a:endParaRPr>
                    </a:p>
                  </a:txBody>
                  <a:tcPr marL="68580" marR="68580" marT="34290" marB="34290">
                    <a:solidFill>
                      <a:schemeClr val="bg1">
                        <a:lumMod val="85000"/>
                      </a:schemeClr>
                    </a:solidFill>
                  </a:tcPr>
                </a:tc>
                <a:tc hMerge="1">
                  <a:txBody>
                    <a:bodyPr/>
                    <a:lstStyle/>
                    <a:p>
                      <a:pPr algn="ctr"/>
                      <a:r>
                        <a:rPr lang="en-US" sz="1000" b="1" u="none" dirty="0">
                          <a:latin typeface="+mn-lt"/>
                        </a:rPr>
                        <a:t>Decision: </a:t>
                      </a:r>
                      <a:r>
                        <a:rPr lang="en-US" sz="1000" b="0" u="none" dirty="0">
                          <a:latin typeface="+mn-lt"/>
                        </a:rPr>
                        <a:t>Learning Barriers (UDL)</a:t>
                      </a:r>
                    </a:p>
                  </a:txBody>
                  <a:tcPr marL="68580" marR="68580" marT="34290" marB="34290">
                    <a:solidFill>
                      <a:schemeClr val="bg1">
                        <a:lumMod val="85000"/>
                      </a:schemeClr>
                    </a:solidFill>
                  </a:tcPr>
                </a:tc>
                <a:tc hMerge="1">
                  <a:txBody>
                    <a:bodyPr/>
                    <a:lstStyle/>
                    <a:p>
                      <a:r>
                        <a:rPr lang="en-US" sz="1000" b="1" u="none">
                          <a:latin typeface="+mn-lt"/>
                        </a:rPr>
                        <a:t>Decision</a:t>
                      </a:r>
                      <a:r>
                        <a:rPr lang="en-US" sz="1000" b="0" u="none">
                          <a:latin typeface="+mn-lt"/>
                        </a:rPr>
                        <a:t>: Equity barriers (Reconciliation)</a:t>
                      </a:r>
                      <a:endParaRPr lang="en-US" sz="1000" b="0" u="none" dirty="0">
                        <a:latin typeface="+mn-lt"/>
                      </a:endParaRPr>
                    </a:p>
                  </a:txBody>
                  <a:tcPr marL="68580" marR="68580" marT="34290" marB="34290">
                    <a:solidFill>
                      <a:schemeClr val="bg1">
                        <a:lumMod val="85000"/>
                      </a:schemeClr>
                    </a:solidFill>
                  </a:tcPr>
                </a:tc>
                <a:tc>
                  <a:txBody>
                    <a:bodyPr/>
                    <a:lstStyle/>
                    <a:p>
                      <a:r>
                        <a:rPr lang="en-US" sz="1000" b="1" u="none">
                          <a:latin typeface="+mn-lt"/>
                        </a:rPr>
                        <a:t>Decision</a:t>
                      </a:r>
                      <a:r>
                        <a:rPr lang="en-US" sz="1000" b="0" u="none">
                          <a:latin typeface="+mn-lt"/>
                        </a:rPr>
                        <a:t>: Equity barriers (Reconciliation)</a:t>
                      </a:r>
                      <a:endParaRPr lang="en-US" sz="1000" b="0" u="none" dirty="0">
                        <a:latin typeface="+mn-lt"/>
                      </a:endParaRPr>
                    </a:p>
                  </a:txBody>
                  <a:tcPr marL="68580" marR="68580" marT="34290" marB="34290">
                    <a:solidFill>
                      <a:schemeClr val="bg1">
                        <a:lumMod val="85000"/>
                      </a:schemeClr>
                    </a:solidFill>
                  </a:tcPr>
                </a:tc>
                <a:extLst>
                  <a:ext uri="{0D108BD9-81ED-4DB2-BD59-A6C34878D82A}">
                    <a16:rowId xmlns:a16="http://schemas.microsoft.com/office/drawing/2014/main" val="1272836840"/>
                  </a:ext>
                </a:extLst>
              </a:tr>
              <a:tr h="1136749">
                <a:tc>
                  <a:txBody>
                    <a:bodyPr/>
                    <a:lstStyle/>
                    <a:p>
                      <a:pPr marL="171450" indent="-171450">
                        <a:buFontTx/>
                        <a:buChar char="-"/>
                      </a:pPr>
                      <a:r>
                        <a:rPr lang="en-US" sz="1000" b="0" u="none" dirty="0">
                          <a:latin typeface="+mn-lt"/>
                        </a:rPr>
                        <a:t>Accessible and challenging curricular plan</a:t>
                      </a:r>
                    </a:p>
                    <a:p>
                      <a:pPr marL="171450" indent="-171450">
                        <a:buFontTx/>
                        <a:buChar char="-"/>
                      </a:pPr>
                      <a:r>
                        <a:rPr lang="en-US" sz="1000" b="0" u="none" dirty="0">
                          <a:latin typeface="+mn-lt"/>
                        </a:rPr>
                        <a:t>Co plan and co teach</a:t>
                      </a:r>
                    </a:p>
                  </a:txBody>
                  <a:tcPr marL="68580" marR="68580" marT="34290" marB="34290">
                    <a:solidFill>
                      <a:schemeClr val="bg1"/>
                    </a:solidFill>
                  </a:tcPr>
                </a:tc>
                <a:tc gridSpan="3">
                  <a:txBody>
                    <a:bodyPr/>
                    <a:lstStyle/>
                    <a:p>
                      <a:pPr marL="285750" indent="-285750">
                        <a:buFont typeface="Arial" panose="020B0604020202020204" pitchFamily="34" charset="0"/>
                        <a:buChar char="•"/>
                      </a:pPr>
                      <a:r>
                        <a:rPr lang="en-US" sz="1000" kern="1200" dirty="0">
                          <a:solidFill>
                            <a:schemeClr val="accent6"/>
                          </a:solidFill>
                          <a:effectLst/>
                          <a:latin typeface="+mn-lt"/>
                          <a:ea typeface="+mn-ea"/>
                          <a:cs typeface="+mn-cs"/>
                        </a:rPr>
                        <a:t>We can help students engage in learning by </a:t>
                      </a:r>
                      <a:r>
                        <a:rPr lang="en-CA" sz="1000" b="0" i="0" u="none" strike="noStrike" kern="1200" dirty="0">
                          <a:solidFill>
                            <a:schemeClr val="accent6"/>
                          </a:solidFill>
                          <a:effectLst/>
                          <a:latin typeface="+mn-lt"/>
                          <a:ea typeface="+mn-ea"/>
                          <a:cs typeface="+mn-cs"/>
                        </a:rPr>
                        <a:t>making learning relevant to student's lives and connecting it to real word problems that are important to students (7.2) and scaffolding learning by starting with accessibility and adding on challenge in goals and tasks (8.2)</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b="0" i="0" u="none" strike="noStrike" kern="1200" dirty="0">
                          <a:solidFill>
                            <a:srgbClr val="7030A0"/>
                          </a:solidFill>
                          <a:effectLst/>
                          <a:latin typeface="+mn-lt"/>
                          <a:ea typeface="+mn-ea"/>
                          <a:cs typeface="+mn-cs"/>
                        </a:rPr>
                        <a:t>We can help students understand and represent their learning by giving students opportunities to connect to what they learned and how they can transfer those learning/ skills/ strategies/ supports to new settings (3.4)</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b="0" i="0" u="none" strike="noStrike" kern="1200" dirty="0">
                          <a:solidFill>
                            <a:schemeClr val="accent5"/>
                          </a:solidFill>
                          <a:effectLst/>
                          <a:latin typeface="+mn-lt"/>
                          <a:ea typeface="+mn-ea"/>
                          <a:cs typeface="+mn-cs"/>
                        </a:rPr>
                        <a:t>We can help students express their learning by </a:t>
                      </a:r>
                      <a:r>
                        <a:rPr lang="en-US" sz="1000" kern="1200" dirty="0">
                          <a:solidFill>
                            <a:schemeClr val="accent5"/>
                          </a:solidFill>
                          <a:effectLst/>
                          <a:latin typeface="+mn-lt"/>
                          <a:ea typeface="+mn-ea"/>
                          <a:cs typeface="+mn-cs"/>
                        </a:rPr>
                        <a:t>giving students opportunities to connect how they learned and how they can transfer those learning skills/ strategies/ supports to new settings </a:t>
                      </a:r>
                      <a:r>
                        <a:rPr lang="en-CA" sz="1000" kern="1200" dirty="0">
                          <a:solidFill>
                            <a:schemeClr val="accent5"/>
                          </a:solidFill>
                          <a:effectLst/>
                          <a:latin typeface="+mn-lt"/>
                          <a:ea typeface="+mn-ea"/>
                          <a:cs typeface="+mn-cs"/>
                        </a:rPr>
                        <a:t>(5.3)</a:t>
                      </a:r>
                      <a:endParaRPr lang="en-US" sz="1000" b="0" u="none" dirty="0">
                        <a:latin typeface="+mn-lt"/>
                      </a:endParaRPr>
                    </a:p>
                  </a:txBody>
                  <a:tcPr marL="68580" marR="68580" marT="34290" marB="34290">
                    <a:solidFill>
                      <a:schemeClr val="bg1"/>
                    </a:solidFill>
                  </a:tcPr>
                </a:tc>
                <a:tc hMerge="1">
                  <a:txBody>
                    <a:bodyPr/>
                    <a:lstStyle/>
                    <a:p>
                      <a:pPr marL="285750" indent="-285750">
                        <a:buFont typeface="Arial" panose="020B0604020202020204" pitchFamily="34" charset="0"/>
                        <a:buChar char="•"/>
                      </a:pPr>
                      <a:r>
                        <a:rPr lang="en-US" sz="1000" kern="1200" dirty="0">
                          <a:solidFill>
                            <a:schemeClr val="accent6"/>
                          </a:solidFill>
                          <a:effectLst/>
                          <a:latin typeface="+mn-lt"/>
                          <a:ea typeface="+mn-ea"/>
                          <a:cs typeface="+mn-cs"/>
                        </a:rPr>
                        <a:t>We can help students engage in learning by </a:t>
                      </a:r>
                      <a:r>
                        <a:rPr lang="en-CA" sz="1000" b="0" i="0" u="none" strike="noStrike" kern="1200" dirty="0">
                          <a:solidFill>
                            <a:schemeClr val="accent6"/>
                          </a:solidFill>
                          <a:effectLst/>
                          <a:latin typeface="+mn-lt"/>
                          <a:ea typeface="+mn-ea"/>
                          <a:cs typeface="+mn-cs"/>
                        </a:rPr>
                        <a:t>making learning relevant to student's lives and connecting it to real word problems that are important to students (7.2) and scaffolding learning by starting with accessibility and adding on challenge in goals and tasks (8.2)</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b="0" i="0" u="none" strike="noStrike" kern="1200" dirty="0">
                          <a:solidFill>
                            <a:srgbClr val="7030A0"/>
                          </a:solidFill>
                          <a:effectLst/>
                          <a:latin typeface="+mn-lt"/>
                          <a:ea typeface="+mn-ea"/>
                          <a:cs typeface="+mn-cs"/>
                        </a:rPr>
                        <a:t>We can help students understand and represent their learning by giving students opportunities to connect to what they learned and how they can transfer those learning/ skills/ strategies/ supports to new settings (3.4)</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b="0" i="0" u="none" strike="noStrike" kern="1200" dirty="0">
                          <a:solidFill>
                            <a:schemeClr val="accent5"/>
                          </a:solidFill>
                          <a:effectLst/>
                          <a:latin typeface="+mn-lt"/>
                          <a:ea typeface="+mn-ea"/>
                          <a:cs typeface="+mn-cs"/>
                        </a:rPr>
                        <a:t>We can help students express their learning by g</a:t>
                      </a:r>
                      <a:r>
                        <a:rPr lang="en-US" sz="1000" kern="1200" dirty="0">
                          <a:solidFill>
                            <a:schemeClr val="accent5"/>
                          </a:solidFill>
                          <a:effectLst/>
                          <a:latin typeface="+mn-lt"/>
                          <a:ea typeface="+mn-ea"/>
                          <a:cs typeface="+mn-cs"/>
                        </a:rPr>
                        <a:t>giving students opportunities to connect how they learned and how they can transfer those learning skills/ strategies/ supports to new settings </a:t>
                      </a:r>
                      <a:r>
                        <a:rPr lang="en-CA" sz="1000" kern="1200" dirty="0">
                          <a:solidFill>
                            <a:schemeClr val="accent5"/>
                          </a:solidFill>
                          <a:effectLst/>
                          <a:latin typeface="+mn-lt"/>
                          <a:ea typeface="+mn-ea"/>
                          <a:cs typeface="+mn-cs"/>
                        </a:rPr>
                        <a:t>(5.3)</a:t>
                      </a:r>
                      <a:endParaRPr lang="en-CA" sz="1000" dirty="0">
                        <a:solidFill>
                          <a:schemeClr val="accent5"/>
                        </a:solidFill>
                        <a:effectLst/>
                      </a:endParaRPr>
                    </a:p>
                  </a:txBody>
                  <a:tcPr marL="68580" marR="68580" marT="34290" marB="34290">
                    <a:solidFill>
                      <a:schemeClr val="bg1"/>
                    </a:solidFill>
                  </a:tcPr>
                </a:tc>
                <a:tc hMerge="1">
                  <a:txBody>
                    <a:bodyPr/>
                    <a:lstStyle/>
                    <a:p>
                      <a:endParaRPr lang="en-US" sz="1000" b="0" u="none" dirty="0">
                        <a:latin typeface="+mn-lt"/>
                      </a:endParaRPr>
                    </a:p>
                  </a:txBody>
                  <a:tcPr marL="68580" marR="68580" marT="34290" marB="34290">
                    <a:solidFill>
                      <a:schemeClr val="bg1"/>
                    </a:solidFill>
                  </a:tcPr>
                </a:tc>
                <a:tc>
                  <a:txBody>
                    <a:bodyPr/>
                    <a:lstStyle/>
                    <a:p>
                      <a:endParaRPr lang="en-US" sz="1000" b="0" u="none" dirty="0">
                        <a:latin typeface="+mn-lt"/>
                      </a:endParaRPr>
                    </a:p>
                  </a:txBody>
                  <a:tcPr marL="68580" marR="68580" marT="34290" marB="34290">
                    <a:solidFill>
                      <a:schemeClr val="bg1"/>
                    </a:solidFill>
                  </a:tcPr>
                </a:tc>
                <a:extLst>
                  <a:ext uri="{0D108BD9-81ED-4DB2-BD59-A6C34878D82A}">
                    <a16:rowId xmlns:a16="http://schemas.microsoft.com/office/drawing/2014/main" val="1426069771"/>
                  </a:ext>
                </a:extLst>
              </a:tr>
              <a:tr h="328220">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mn-lt"/>
                          <a:cs typeface="Arial" panose="020B0604020202020204" pitchFamily="34" charset="0"/>
                        </a:rPr>
                        <a:t>We can meet this goal(s) by targeting core competencies chosen as a community:</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u="none" dirty="0">
                        <a:latin typeface="+mn-lt"/>
                        <a:cs typeface="Arial" panose="020B0604020202020204" pitchFamily="34" charset="0"/>
                      </a:endParaRPr>
                    </a:p>
                  </a:txBody>
                  <a:tcPr marL="68580" marR="68580" marT="34290" marB="34290">
                    <a:solidFill>
                      <a:schemeClr val="accent6">
                        <a:lumMod val="40000"/>
                        <a:lumOff val="60000"/>
                      </a:schemeClr>
                    </a:solidFill>
                  </a:tcPr>
                </a:tc>
                <a:extLst>
                  <a:ext uri="{0D108BD9-81ED-4DB2-BD59-A6C34878D82A}">
                    <a16:rowId xmlns:a16="http://schemas.microsoft.com/office/drawing/2014/main" val="2262135908"/>
                  </a:ext>
                </a:extLst>
              </a:tr>
              <a:tr h="271098">
                <a:tc gridSpan="5">
                  <a:txBody>
                    <a:bodyPr/>
                    <a:lstStyle/>
                    <a:p>
                      <a:r>
                        <a:rPr lang="en-US" sz="1000" b="1" u="none" dirty="0">
                          <a:latin typeface="+mn-lt"/>
                        </a:rPr>
                        <a:t>Decision: </a:t>
                      </a:r>
                      <a:r>
                        <a:rPr lang="en-US" sz="1000" b="0" u="none" dirty="0">
                          <a:latin typeface="+mn-lt"/>
                        </a:rPr>
                        <a:t>Targeted competencies to target for this class: We can be communicators by…</a:t>
                      </a:r>
                    </a:p>
                  </a:txBody>
                  <a:tcPr marL="68580" marR="68580" marT="34290" marB="34290">
                    <a:solidFill>
                      <a:schemeClr val="bg1">
                        <a:lumMod val="85000"/>
                      </a:schemeClr>
                    </a:solidFill>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sz="1000" b="0" u="none" dirty="0">
                        <a:latin typeface="+mn-lt"/>
                      </a:endParaRPr>
                    </a:p>
                  </a:txBody>
                  <a:tcPr marL="68580" marR="68580" marT="34290" marB="34290">
                    <a:solidFill>
                      <a:schemeClr val="bg1">
                        <a:lumMod val="85000"/>
                      </a:schemeClr>
                    </a:solidFill>
                  </a:tcPr>
                </a:tc>
                <a:extLst>
                  <a:ext uri="{0D108BD9-81ED-4DB2-BD59-A6C34878D82A}">
                    <a16:rowId xmlns:a16="http://schemas.microsoft.com/office/drawing/2014/main" val="3681001599"/>
                  </a:ext>
                </a:extLst>
              </a:tr>
            </a:tbl>
          </a:graphicData>
        </a:graphic>
      </p:graphicFrame>
      <p:sp>
        <p:nvSpPr>
          <p:cNvPr id="3" name="Rectangle 2">
            <a:extLst>
              <a:ext uri="{FF2B5EF4-FFF2-40B4-BE49-F238E27FC236}">
                <a16:creationId xmlns:a16="http://schemas.microsoft.com/office/drawing/2014/main" id="{F48F6BC9-906E-1645-9550-36D34610E63B}"/>
              </a:ext>
            </a:extLst>
          </p:cNvPr>
          <p:cNvSpPr/>
          <p:nvPr/>
        </p:nvSpPr>
        <p:spPr>
          <a:xfrm>
            <a:off x="0" y="6552329"/>
            <a:ext cx="12192000" cy="307777"/>
          </a:xfrm>
          <a:prstGeom prst="rect">
            <a:avLst/>
          </a:prstGeom>
        </p:spPr>
        <p:txBody>
          <a:bodyPr wrap="square">
            <a:spAutoFit/>
          </a:bodyPr>
          <a:lstStyle/>
          <a:p>
            <a:r>
              <a:rPr lang="en-US" sz="1400" dirty="0"/>
              <a:t>The Class Review – Brownlie, F &amp; King, J, 2011				         			                  adapted by S. Moore, 2019</a:t>
            </a:r>
          </a:p>
        </p:txBody>
      </p:sp>
    </p:spTree>
    <p:extLst>
      <p:ext uri="{BB962C8B-B14F-4D97-AF65-F5344CB8AC3E}">
        <p14:creationId xmlns:p14="http://schemas.microsoft.com/office/powerpoint/2010/main" val="326992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622</Words>
  <Application>Microsoft Macintosh PowerPoint</Application>
  <PresentationFormat>Widescreen</PresentationFormat>
  <Paragraphs>35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Shelley Moore</dc:creator>
  <cp:lastModifiedBy>Shelley Moore</cp:lastModifiedBy>
  <cp:revision>1</cp:revision>
  <dcterms:created xsi:type="dcterms:W3CDTF">2022-03-08T03:06:32Z</dcterms:created>
  <dcterms:modified xsi:type="dcterms:W3CDTF">2022-03-08T03:07:18Z</dcterms:modified>
</cp:coreProperties>
</file>