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175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15"/>
  </p:normalViewPr>
  <p:slideViewPr>
    <p:cSldViewPr snapToGrid="0" snapToObjects="1">
      <p:cViewPr varScale="1">
        <p:scale>
          <a:sx n="110" d="100"/>
          <a:sy n="110" d="100"/>
        </p:scale>
        <p:origin x="5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A76A3-813B-534F-A0CB-74F73236BF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EB8E51-31CD-0D46-93CE-58F951A16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0CF37-FF04-DD46-84D8-3B3CA1656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913CA-352D-7147-AEC7-3F855BEFD8AE}" type="datetimeFigureOut">
              <a:rPr lang="en-US" smtClean="0"/>
              <a:t>4/12/22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A82E18-0861-D444-850D-8B3BC6F15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EB12E9-FE40-C34A-8A49-3A69C2199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EDEAC-2E90-6842-A1D1-06E450F18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872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67576-209A-5940-AA82-04942611A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244E0C-FF5A-1541-852B-7DA2C73C56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39C4B-C486-4C45-9743-823627A70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913CA-352D-7147-AEC7-3F855BEFD8AE}" type="datetimeFigureOut">
              <a:rPr lang="en-US" smtClean="0"/>
              <a:t>4/12/22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58DFA-BD0E-704B-A275-FC500E9F3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B5877-7361-7D43-8B46-2B92F350A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EDEAC-2E90-6842-A1D1-06E450F18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223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024EC7-48B7-D742-A6F0-740D09E218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8EE5BF-B74A-484B-BA1D-1D2C14F35F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660168-C0AE-104A-B426-4C3591FE5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913CA-352D-7147-AEC7-3F855BEFD8AE}" type="datetimeFigureOut">
              <a:rPr lang="en-US" smtClean="0"/>
              <a:t>4/12/22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5BD6F-B839-4F47-BE0F-A6D868C95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56DE3-201A-9C45-BF4E-AD2D916FE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EDEAC-2E90-6842-A1D1-06E450F18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884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2B84F-FD39-0B49-BF68-DE7803471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A6257-A8A2-4845-B63D-9A7DA11BB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83369-C6E9-1E42-B851-7772AB730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913CA-352D-7147-AEC7-3F855BEFD8AE}" type="datetimeFigureOut">
              <a:rPr lang="en-US" smtClean="0"/>
              <a:t>4/12/22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AF05C-D00A-4648-ABC3-90EFF1A24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F0B6C9-D86D-124D-990C-36F2EC6C9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EDEAC-2E90-6842-A1D1-06E450F18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961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F5A43-9400-D441-8F03-ED9736F93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3B13B-CCE9-9D4E-A191-9B8A4DDB1C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938667-7380-BA44-BCC0-785F32391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913CA-352D-7147-AEC7-3F855BEFD8AE}" type="datetimeFigureOut">
              <a:rPr lang="en-US" smtClean="0"/>
              <a:t>4/12/22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B2DE48-ED99-954F-8352-2AC236ABC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AD350-1695-F94B-ACA0-7EEED2BFA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EDEAC-2E90-6842-A1D1-06E450F18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119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154D3-1564-EE4E-B6B8-907A13BBA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C039E-FDF1-ED41-83B2-DF839D8493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EDA795-7D7C-D148-BAAC-89B376D6CA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2A744-D095-F743-A35E-0A3F0A704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913CA-352D-7147-AEC7-3F855BEFD8AE}" type="datetimeFigureOut">
              <a:rPr lang="en-US" smtClean="0"/>
              <a:t>4/12/22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EF33E4-6DE4-BC42-B2F8-0B71AD521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0D0883-2849-5A41-9469-5638ED024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EDEAC-2E90-6842-A1D1-06E450F18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639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1CA0B-5628-0F4C-9090-10F7D1031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945C9-8811-6D42-B4BC-6F4C9CBD9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248D16-BC1C-594A-AE70-F913F146FE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7C2F91-BEC6-D748-B0AD-1BB37B38E0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524B29-6CA1-264A-8D7D-EDE2D24A41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674FE-35AE-5249-B7D6-BBDD38C1F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913CA-352D-7147-AEC7-3F855BEFD8AE}" type="datetimeFigureOut">
              <a:rPr lang="en-US" smtClean="0"/>
              <a:t>4/12/22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0C7E68-629F-C44D-8398-C760B7F16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E5FBC9-4875-9A40-852C-4BB12375F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EDEAC-2E90-6842-A1D1-06E450F18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75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D732B-742B-7146-9127-7990A8CBE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3B2C52-AAF8-8E4A-A913-7A4F03B7A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913CA-352D-7147-AEC7-3F855BEFD8AE}" type="datetimeFigureOut">
              <a:rPr lang="en-US" smtClean="0"/>
              <a:t>4/12/22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CADD17-2B9B-FC45-A2F8-5AFC3ADA9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D9F1FE-C9D8-7144-8EBE-73EB72E96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EDEAC-2E90-6842-A1D1-06E450F18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507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5E9DC9-4466-344A-9F40-641975A30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913CA-352D-7147-AEC7-3F855BEFD8AE}" type="datetimeFigureOut">
              <a:rPr lang="en-US" smtClean="0"/>
              <a:t>4/12/22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EB0A31-F1E0-CE4F-ABA9-7F5EFA15A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3D3391-FBC9-3C42-9A71-F3A32AA4C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EDEAC-2E90-6842-A1D1-06E450F18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7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E25FE-356C-234E-AC2B-F734140FA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3C6F1-7713-E44C-AA96-F5BBEC59F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687EA6-4C0A-4944-B14F-1AD1398A8A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927A5B-CC4B-6C45-BCF2-138A83C52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913CA-352D-7147-AEC7-3F855BEFD8AE}" type="datetimeFigureOut">
              <a:rPr lang="en-US" smtClean="0"/>
              <a:t>4/12/22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2D41A8-B356-3846-903D-033B9E772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B3E1DA-93E1-0C49-9903-DA80C1F0E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EDEAC-2E90-6842-A1D1-06E450F18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336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FFB27-A1C1-4743-ABA6-6D479212D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CB0FC4-08E7-744F-819A-12E6B155D9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CD92DB-583E-1E44-994B-5AA82D2D1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502E3D-D97A-3143-A6BB-936E03C9F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913CA-352D-7147-AEC7-3F855BEFD8AE}" type="datetimeFigureOut">
              <a:rPr lang="en-US" smtClean="0"/>
              <a:t>4/12/22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667BBA-B8DB-484C-A9FF-AEB7BCA03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487ED5-B88D-A841-9AD1-1599E0BB1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EDEAC-2E90-6842-A1D1-06E450F18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5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6DE133-B826-9946-8714-C8EA91599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9F9B35-032D-A84C-957C-6406711D5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D513B2-9D4A-5B4D-A581-B21708A35D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913CA-352D-7147-AEC7-3F855BEFD8AE}" type="datetimeFigureOut">
              <a:rPr lang="en-US" smtClean="0"/>
              <a:t>4/12/22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229525-0236-4446-A1E5-C212E82DD1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7A298-A27E-3B42-B7E0-9A9F13763D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EDEAC-2E90-6842-A1D1-06E450F18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771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9D29E04-99D4-8E46-BD3B-5B77A3EB56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515838"/>
              </p:ext>
            </p:extLst>
          </p:nvPr>
        </p:nvGraphicFramePr>
        <p:xfrm>
          <a:off x="369651" y="256676"/>
          <a:ext cx="11634280" cy="63248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26856">
                  <a:extLst>
                    <a:ext uri="{9D8B030D-6E8A-4147-A177-3AD203B41FA5}">
                      <a16:colId xmlns:a16="http://schemas.microsoft.com/office/drawing/2014/main" val="2977809659"/>
                    </a:ext>
                  </a:extLst>
                </a:gridCol>
                <a:gridCol w="1242447">
                  <a:extLst>
                    <a:ext uri="{9D8B030D-6E8A-4147-A177-3AD203B41FA5}">
                      <a16:colId xmlns:a16="http://schemas.microsoft.com/office/drawing/2014/main" val="4281847838"/>
                    </a:ext>
                  </a:extLst>
                </a:gridCol>
                <a:gridCol w="308790">
                  <a:extLst>
                    <a:ext uri="{9D8B030D-6E8A-4147-A177-3AD203B41FA5}">
                      <a16:colId xmlns:a16="http://schemas.microsoft.com/office/drawing/2014/main" val="3026396162"/>
                    </a:ext>
                  </a:extLst>
                </a:gridCol>
                <a:gridCol w="775619">
                  <a:extLst>
                    <a:ext uri="{9D8B030D-6E8A-4147-A177-3AD203B41FA5}">
                      <a16:colId xmlns:a16="http://schemas.microsoft.com/office/drawing/2014/main" val="1943556915"/>
                    </a:ext>
                  </a:extLst>
                </a:gridCol>
                <a:gridCol w="2326856">
                  <a:extLst>
                    <a:ext uri="{9D8B030D-6E8A-4147-A177-3AD203B41FA5}">
                      <a16:colId xmlns:a16="http://schemas.microsoft.com/office/drawing/2014/main" val="388381636"/>
                    </a:ext>
                  </a:extLst>
                </a:gridCol>
                <a:gridCol w="775619">
                  <a:extLst>
                    <a:ext uri="{9D8B030D-6E8A-4147-A177-3AD203B41FA5}">
                      <a16:colId xmlns:a16="http://schemas.microsoft.com/office/drawing/2014/main" val="2129646221"/>
                    </a:ext>
                  </a:extLst>
                </a:gridCol>
                <a:gridCol w="1551237">
                  <a:extLst>
                    <a:ext uri="{9D8B030D-6E8A-4147-A177-3AD203B41FA5}">
                      <a16:colId xmlns:a16="http://schemas.microsoft.com/office/drawing/2014/main" val="1701124021"/>
                    </a:ext>
                  </a:extLst>
                </a:gridCol>
                <a:gridCol w="2326856">
                  <a:extLst>
                    <a:ext uri="{9D8B030D-6E8A-4147-A177-3AD203B41FA5}">
                      <a16:colId xmlns:a16="http://schemas.microsoft.com/office/drawing/2014/main" val="3166884132"/>
                    </a:ext>
                  </a:extLst>
                </a:gridCol>
              </a:tblGrid>
              <a:tr h="255482">
                <a:tc gridSpan="2">
                  <a:txBody>
                    <a:bodyPr/>
                    <a:lstStyle/>
                    <a:p>
                      <a:r>
                        <a:rPr lang="en-US" sz="1000" b="0" u="none" dirty="0">
                          <a:latin typeface="+mn-lt"/>
                        </a:rPr>
                        <a:t>Class Review for: Grade 6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sz="1000" b="0" u="none" dirty="0">
                          <a:latin typeface="+mn-lt"/>
                        </a:rPr>
                        <a:t>School Team: Maple Bay Elementary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050" b="0" u="none" dirty="0">
                          <a:latin typeface="+mn-lt"/>
                        </a:rPr>
                        <a:t>School Team: Springfield Elementary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000" b="0" u="none" dirty="0">
                          <a:latin typeface="+mn-lt"/>
                        </a:rPr>
                        <a:t>Date: April 2022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240087"/>
                  </a:ext>
                </a:extLst>
              </a:tr>
              <a:tr h="297973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u="none" dirty="0">
                          <a:latin typeface="+mn-lt"/>
                          <a:cs typeface="Arial" panose="020B0604020202020204" pitchFamily="34" charset="0"/>
                        </a:rPr>
                        <a:t>We can plan for our students by getting to know the: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27165"/>
                  </a:ext>
                </a:extLst>
              </a:tr>
              <a:tr h="79844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u="none" dirty="0">
                          <a:latin typeface="+mn-lt"/>
                        </a:rPr>
                        <a:t>Class Interests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u="none" dirty="0">
                          <a:latin typeface="+mn-lt"/>
                        </a:rPr>
                        <a:t>- </a:t>
                      </a:r>
                      <a:r>
                        <a:rPr lang="en-US" sz="1000" b="0" u="none" dirty="0">
                          <a:latin typeface="+mn-lt"/>
                        </a:rPr>
                        <a:t>Being/ learning outside, socializing, sports, artists, drawing, Grade 6 class in the spring, personal stories and connections, personal connection, adventure, story telling, read </a:t>
                      </a:r>
                      <a:r>
                        <a:rPr lang="en-US" sz="1000" b="0" u="none" dirty="0" err="1">
                          <a:latin typeface="+mn-lt"/>
                        </a:rPr>
                        <a:t>alouds</a:t>
                      </a:r>
                      <a:endParaRPr lang="en-US" sz="1000" b="0" u="none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000" b="0" u="none" dirty="0">
                          <a:latin typeface="+mn-lt"/>
                        </a:rPr>
                        <a:t>Coming into their identity, energetic, loud boys, quiet girls, funny, moving, talkative group, question, not cliquey, athletic,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000" b="0" u="none" dirty="0">
                          <a:latin typeface="+mn-lt"/>
                        </a:rPr>
                        <a:t>Helping each other, being in a community, everyone mingles with each other, laid back, engaged, interested, friendly, polite, love listening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u="none" dirty="0">
                          <a:latin typeface="+mn-lt"/>
                        </a:rPr>
                        <a:t>- Funny, goofy, kind, supportive of each other, Uplifting each other, they know that not everyone is at the same place, they encourage each other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b="1" u="none" dirty="0">
                          <a:latin typeface="+mn-lt"/>
                        </a:rPr>
                        <a:t>Classroom Stretches</a:t>
                      </a:r>
                    </a:p>
                    <a:p>
                      <a:pPr algn="l"/>
                      <a:r>
                        <a:rPr lang="en-US" sz="1000" b="1" u="none" dirty="0">
                          <a:latin typeface="+mn-lt"/>
                        </a:rPr>
                        <a:t>-  </a:t>
                      </a:r>
                      <a:r>
                        <a:rPr lang="en-US" sz="1000" b="0" u="none" dirty="0">
                          <a:latin typeface="+mn-lt"/>
                        </a:rPr>
                        <a:t>Boy drama, mean, pick on each other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en-US" sz="1000" b="0" u="none" dirty="0">
                          <a:latin typeface="+mn-lt"/>
                        </a:rPr>
                        <a:t>Self regulating, knowing when to turn socializing off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en-US" sz="1000" b="0" u="none" dirty="0">
                          <a:latin typeface="+mn-lt"/>
                        </a:rPr>
                        <a:t>How to draw out information, supporting their expression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171011"/>
                  </a:ext>
                </a:extLst>
              </a:tr>
              <a:tr h="297973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u="none" dirty="0">
                          <a:latin typeface="+mn-lt"/>
                          <a:cs typeface="Arial" panose="020B0604020202020204" pitchFamily="34" charset="0"/>
                        </a:rPr>
                        <a:t>Based on the interests, strengths and stretches of this class, one goal(s) for these I have for this class is: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897149"/>
                  </a:ext>
                </a:extLst>
              </a:tr>
              <a:tr h="505436">
                <a:tc gridSpan="8">
                  <a:txBody>
                    <a:bodyPr/>
                    <a:lstStyle/>
                    <a:p>
                      <a:r>
                        <a:rPr lang="en-US" sz="1000" b="1" u="none" dirty="0">
                          <a:latin typeface="+mn-lt"/>
                        </a:rPr>
                        <a:t>Some BIG goals we have for this class: </a:t>
                      </a:r>
                    </a:p>
                    <a:p>
                      <a:r>
                        <a:rPr lang="en-US" sz="1000" b="1" u="none" dirty="0">
                          <a:latin typeface="+mn-lt"/>
                        </a:rPr>
                        <a:t>BM: </a:t>
                      </a:r>
                      <a:r>
                        <a:rPr lang="en-US" sz="1000" b="0" u="none" dirty="0">
                          <a:latin typeface="+mn-lt"/>
                        </a:rPr>
                        <a:t>Developing leaders as they enter grade 7, getting excited about their role and potential as leaders, comfortable and confident</a:t>
                      </a:r>
                    </a:p>
                    <a:p>
                      <a:r>
                        <a:rPr lang="en-US" sz="1000" b="1" u="none" dirty="0">
                          <a:latin typeface="+mn-lt"/>
                        </a:rPr>
                        <a:t>RK: </a:t>
                      </a:r>
                      <a:r>
                        <a:rPr lang="en-US" sz="1000" b="0" u="none" dirty="0">
                          <a:latin typeface="+mn-lt"/>
                        </a:rPr>
                        <a:t>Remain connected with each other, that the </a:t>
                      </a:r>
                      <a:r>
                        <a:rPr lang="en-US" sz="1000" b="0" u="none" dirty="0" err="1">
                          <a:latin typeface="+mn-lt"/>
                        </a:rPr>
                        <a:t>SwDs</a:t>
                      </a:r>
                      <a:r>
                        <a:rPr lang="en-US" sz="1000" b="0" u="none" dirty="0">
                          <a:latin typeface="+mn-lt"/>
                        </a:rPr>
                        <a:t> feel connected and part of the group, feel comfortable next year, starting Gr. 7 feeling loved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701409"/>
                  </a:ext>
                </a:extLst>
              </a:tr>
              <a:tr h="29797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u="none" dirty="0">
                          <a:latin typeface="+mn-lt"/>
                          <a:cs typeface="Arial" panose="020B0604020202020204" pitchFamily="34" charset="0"/>
                        </a:rPr>
                        <a:t>We can meet these goals by making a plan to try something new: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u="none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u="none" dirty="0">
                          <a:latin typeface="+mn-lt"/>
                          <a:cs typeface="Arial" panose="020B0604020202020204" pitchFamily="34" charset="0"/>
                        </a:rPr>
                        <a:t>We can meet these goals by reducing barriers in the classroom: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809893"/>
                  </a:ext>
                </a:extLst>
              </a:tr>
              <a:tr h="297973">
                <a:tc gridSpan="3">
                  <a:txBody>
                    <a:bodyPr/>
                    <a:lstStyle/>
                    <a:p>
                      <a:pPr algn="ctr"/>
                      <a:r>
                        <a:rPr lang="en-US" sz="1000" b="1" u="none" dirty="0">
                          <a:latin typeface="+mn-lt"/>
                        </a:rPr>
                        <a:t>Decisions</a:t>
                      </a:r>
                      <a:r>
                        <a:rPr lang="en-US" sz="1000" b="0" u="none" dirty="0">
                          <a:latin typeface="+mn-lt"/>
                        </a:rPr>
                        <a:t>: Something we are trying/ want to try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000" b="1" u="none" dirty="0">
                          <a:latin typeface="+mn-lt"/>
                        </a:rPr>
                        <a:t>Decision: </a:t>
                      </a:r>
                      <a:r>
                        <a:rPr lang="en-US" sz="1000" b="0" u="none" dirty="0">
                          <a:latin typeface="+mn-lt"/>
                        </a:rPr>
                        <a:t>Commitments to UDL targets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b="1" u="none" dirty="0">
                          <a:latin typeface="+mn-lt"/>
                        </a:rPr>
                        <a:t>Decision</a:t>
                      </a:r>
                      <a:r>
                        <a:rPr lang="en-US" sz="1000" b="0" u="none" dirty="0">
                          <a:latin typeface="+mn-lt"/>
                        </a:rPr>
                        <a:t>: Commitments to Equity and Reconciliation Targets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2836840"/>
                  </a:ext>
                </a:extLst>
              </a:tr>
              <a:tr h="1677462">
                <a:tc gridSpan="3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000" b="0" u="none" dirty="0">
                          <a:latin typeface="+mn-lt"/>
                        </a:rPr>
                        <a:t>What have we tried that is working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00" b="0" u="none" dirty="0">
                          <a:latin typeface="+mn-lt"/>
                        </a:rPr>
                        <a:t>Storytelling time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00" b="0" u="none" dirty="0">
                          <a:latin typeface="+mn-lt"/>
                        </a:rPr>
                        <a:t>Personal Connections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00" b="0" u="none" dirty="0">
                          <a:latin typeface="+mn-lt"/>
                        </a:rPr>
                        <a:t>Flexibility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00" b="0" u="none" dirty="0">
                          <a:latin typeface="+mn-lt"/>
                        </a:rPr>
                        <a:t>Mutual Respect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00" b="0" u="none" dirty="0">
                          <a:latin typeface="+mn-lt"/>
                        </a:rPr>
                        <a:t>Responding to needs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00" b="0" u="none" dirty="0">
                          <a:latin typeface="+mn-lt"/>
                        </a:rPr>
                        <a:t>2 </a:t>
                      </a:r>
                      <a:r>
                        <a:rPr lang="en-US" sz="1000" b="0" u="none" dirty="0" err="1">
                          <a:latin typeface="+mn-lt"/>
                        </a:rPr>
                        <a:t>SwDs</a:t>
                      </a:r>
                      <a:r>
                        <a:rPr lang="en-US" sz="1000" b="0" u="none" dirty="0">
                          <a:latin typeface="+mn-lt"/>
                        </a:rPr>
                        <a:t> – Functional Life Skills Program, Harvey (Indigenous District Elder) - Monday, Tuesday afternoons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05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000" b="1" u="none" dirty="0">
                          <a:latin typeface="+mn-lt"/>
                        </a:rPr>
                        <a:t>Engagement: 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helping students set learning goals that build confidence and help them take ownership of their learning</a:t>
                      </a:r>
                      <a:r>
                        <a:rPr lang="en-CA" sz="1000" dirty="0">
                          <a:effectLst/>
                        </a:rPr>
                        <a:t> </a:t>
                      </a:r>
                    </a:p>
                    <a:p>
                      <a:r>
                        <a:rPr lang="en-CA" sz="1000" b="1" u="none" dirty="0">
                          <a:effectLst/>
                          <a:latin typeface="+mn-lt"/>
                        </a:rPr>
                        <a:t>Representation: 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Sharing information in formats that are flexible; Pre-teaching important vocabulary, symbols, numbers labels in many ways (written, oral, visual examples); Giving students opportunities to connect how they learned and how they can transfer those learning skills/ strategies/ supports to new settings </a:t>
                      </a:r>
                      <a:r>
                        <a:rPr lang="en-CA" sz="1000" dirty="0">
                          <a:effectLst/>
                        </a:rPr>
                        <a:t> </a:t>
                      </a:r>
                      <a:endParaRPr lang="en-CA" sz="1000" b="0" u="none" dirty="0">
                        <a:effectLst/>
                        <a:latin typeface="+mn-lt"/>
                      </a:endParaRPr>
                    </a:p>
                    <a:p>
                      <a:r>
                        <a:rPr lang="en-CA" sz="1000" b="1" u="none" dirty="0">
                          <a:effectLst/>
                          <a:latin typeface="+mn-lt"/>
                        </a:rPr>
                        <a:t>Expression: 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teaching students to organize their evidence of learning and determine their best examples of learning; using assessment checklists, learning maps, one-point rubrics and student work samples to provide feedback to students and model self-assessment </a:t>
                      </a:r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6069771"/>
                  </a:ext>
                </a:extLst>
              </a:tr>
              <a:tr h="297973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u="none" dirty="0">
                          <a:latin typeface="+mn-lt"/>
                          <a:cs typeface="Arial" panose="020B0604020202020204" pitchFamily="34" charset="0"/>
                        </a:rPr>
                        <a:t>We can meet these goals by targeting core competencies as a community: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135908"/>
                  </a:ext>
                </a:extLst>
              </a:tr>
              <a:tr h="358933">
                <a:tc gridSpan="8">
                  <a:txBody>
                    <a:bodyPr/>
                    <a:lstStyle/>
                    <a:p>
                      <a:r>
                        <a:rPr lang="en-US" sz="1000" b="1" u="none" dirty="0">
                          <a:latin typeface="+mn-lt"/>
                        </a:rPr>
                        <a:t>Decision: </a:t>
                      </a:r>
                      <a:r>
                        <a:rPr lang="en-US" sz="1000" b="0" u="none" dirty="0">
                          <a:latin typeface="+mn-lt"/>
                        </a:rPr>
                        <a:t>Targeted competencies to target for this class:</a:t>
                      </a:r>
                    </a:p>
                    <a:p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001599"/>
                  </a:ext>
                </a:extLst>
              </a:tr>
              <a:tr h="316096">
                <a:tc gridSpan="8">
                  <a:txBody>
                    <a:bodyPr/>
                    <a:lstStyle/>
                    <a:p>
                      <a:r>
                        <a:rPr lang="en-US" sz="1000" b="0" u="none" dirty="0">
                          <a:latin typeface="+mn-lt"/>
                        </a:rPr>
                        <a:t>We can meet these goals by responded to the needs of this class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327942"/>
                  </a:ext>
                </a:extLst>
              </a:tr>
              <a:tr h="788706">
                <a:tc>
                  <a:txBody>
                    <a:bodyPr/>
                    <a:lstStyle/>
                    <a:p>
                      <a:r>
                        <a:rPr lang="en-US" sz="1000" b="0" u="none" dirty="0">
                          <a:latin typeface="+mn-lt"/>
                        </a:rPr>
                        <a:t>Need: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000" b="0" u="none" dirty="0">
                          <a:latin typeface="+mn-lt"/>
                        </a:rPr>
                        <a:t>Need: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u="none" dirty="0">
                          <a:latin typeface="+mn-lt"/>
                        </a:rPr>
                        <a:t>Need: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000" b="0" u="none" dirty="0">
                          <a:latin typeface="+mn-lt"/>
                        </a:rPr>
                        <a:t>Need: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u="none" dirty="0">
                          <a:latin typeface="+mn-lt"/>
                        </a:rPr>
                        <a:t>Need: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964936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48F6BC9-906E-1645-9550-36D34610E63B}"/>
              </a:ext>
            </a:extLst>
          </p:cNvPr>
          <p:cNvSpPr/>
          <p:nvPr/>
        </p:nvSpPr>
        <p:spPr>
          <a:xfrm>
            <a:off x="0" y="6601325"/>
            <a:ext cx="1219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The Class Review – Brownlie, F &amp; King, J, 2011				         			                      adapted by S. Moore, 2022</a:t>
            </a:r>
          </a:p>
        </p:txBody>
      </p:sp>
    </p:spTree>
    <p:extLst>
      <p:ext uri="{BB962C8B-B14F-4D97-AF65-F5344CB8AC3E}">
        <p14:creationId xmlns:p14="http://schemas.microsoft.com/office/powerpoint/2010/main" val="2307618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511</Words>
  <Application>Microsoft Macintosh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2022-04-13T03:25:28Z</dcterms:created>
  <dcterms:modified xsi:type="dcterms:W3CDTF">2022-04-13T03:28:35Z</dcterms:modified>
</cp:coreProperties>
</file>