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175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8"/>
    <p:restoredTop sz="96327"/>
  </p:normalViewPr>
  <p:slideViewPr>
    <p:cSldViewPr snapToGrid="0" snapToObjects="1">
      <p:cViewPr>
        <p:scale>
          <a:sx n="102" d="100"/>
          <a:sy n="102" d="100"/>
        </p:scale>
        <p:origin x="816" y="30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5115-88DF-AE4C-9388-C1616B0B7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2A3E56-6057-224D-85A0-D219A9710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82F746-00D0-AA42-8AEF-322270889E9F}"/>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44F4BED1-A8AD-014C-992D-72A64CE53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82F7A0-1252-E249-86EC-AB96DECCDAE2}"/>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7436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DAB5-207D-8D47-AA94-FA77031BC0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B17BF5-A56F-894A-8FD0-7B81C62546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E4B33-AE93-6645-8229-7D92B90702C8}"/>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7D6EB5EE-3427-3D4E-A496-BEDA6DB93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5114A8-2AD6-234E-8E9D-1394FD4F4F5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4002949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B2AAEA-34E9-B84B-9FA0-2CEC436523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D5E358-5BD1-0C4D-A50B-0A2DA03F0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99AFA-7E4E-CE4C-A257-7369E4B95B6D}"/>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615CFD6D-AEAE-AA44-9635-6205B675AA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770A1-4938-A64F-8DAC-80D2AECEE7F9}"/>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96582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F46B7-AC87-7545-9BE2-13A1278723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C9DCB1-F634-B946-BC3A-E361235D5A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141D6-8066-804A-A580-1151D76BAFCC}"/>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10B2ED48-6956-8E4F-8F86-140BC1563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E8F55-26B5-A94E-967E-06EEEFB19F40}"/>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34818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6B011-FE3A-2745-B439-4D17C1CB8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C772D2-34F4-E04C-BA93-7507BA8F2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480508-5772-AF4D-A07E-C1A8CBB2D584}"/>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C512C3E5-1AF5-7447-B3A5-1759CB83CE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51F5BC-F876-8043-9E9A-583BE2B765D8}"/>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00433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41E0D-1BB4-1A42-A901-A9711860D2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4F5F72-8BB6-D649-A218-EC5C5530CD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D37021-6683-4440-95C3-D100A938D3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461487-E44A-F74E-9644-99A969D9456F}"/>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6" name="Footer Placeholder 5">
            <a:extLst>
              <a:ext uri="{FF2B5EF4-FFF2-40B4-BE49-F238E27FC236}">
                <a16:creationId xmlns:a16="http://schemas.microsoft.com/office/drawing/2014/main" id="{584DF1E2-AA78-AF42-833E-8B493C0E56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63EE2-90D0-6446-970D-5820EEE3ED34}"/>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219962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78091-9DD9-444E-A43E-2DB49CCF53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3CF14E-8A07-4E40-BBAA-43ED66CA1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7DCB56-2FE9-594B-A0A2-24F0157EDB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6DB18A-131C-8D42-9EAB-276BE4B988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6318F3-0D7F-FF43-AE9F-389047676B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31C06-F554-AA44-AA8A-D1A92ED66CC7}"/>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8" name="Footer Placeholder 7">
            <a:extLst>
              <a:ext uri="{FF2B5EF4-FFF2-40B4-BE49-F238E27FC236}">
                <a16:creationId xmlns:a16="http://schemas.microsoft.com/office/drawing/2014/main" id="{69D8B636-7135-A145-8F0B-C243BA19F2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0168D0-A55E-D149-98D7-3F662CB8848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88849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6F13-954D-B648-91E4-69226D87B3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C2DF6E-5972-F142-AFD9-2390763A454C}"/>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4" name="Footer Placeholder 3">
            <a:extLst>
              <a:ext uri="{FF2B5EF4-FFF2-40B4-BE49-F238E27FC236}">
                <a16:creationId xmlns:a16="http://schemas.microsoft.com/office/drawing/2014/main" id="{A2531947-6594-EA46-BF47-688232BE7B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D02583-0E6E-DF4A-BCAA-676126067AF7}"/>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807195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70D416-8583-AE4A-9AAB-F8467BAECCB7}"/>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3" name="Footer Placeholder 2">
            <a:extLst>
              <a:ext uri="{FF2B5EF4-FFF2-40B4-BE49-F238E27FC236}">
                <a16:creationId xmlns:a16="http://schemas.microsoft.com/office/drawing/2014/main" id="{76D85EBC-16B3-234C-9F65-511A218085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D08C6C-D578-D348-B013-A8D61B20BF0A}"/>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242072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86E1E-88A8-F340-90C5-B655363EE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CCA210-A2A4-C641-9EF6-5C8C3C618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474C3B-6E6D-BE4E-8547-D578B75ED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6D7F19-2034-B547-BB15-A1268C892DF1}"/>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6" name="Footer Placeholder 5">
            <a:extLst>
              <a:ext uri="{FF2B5EF4-FFF2-40B4-BE49-F238E27FC236}">
                <a16:creationId xmlns:a16="http://schemas.microsoft.com/office/drawing/2014/main" id="{3E3AE194-4865-4F42-BBC8-F639C1FD18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D5435-2C2E-9242-BDB5-E1A264E0627C}"/>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63485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D2B5-C76A-A246-B38C-96DA2B6D3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526916-AB1B-584B-B4AB-2ECC85B045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B62A93-9DA8-B346-BD3B-2B994B5FD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F5AE1-F853-C041-83A8-F2C414DA15EC}"/>
              </a:ext>
            </a:extLst>
          </p:cNvPr>
          <p:cNvSpPr>
            <a:spLocks noGrp="1"/>
          </p:cNvSpPr>
          <p:nvPr>
            <p:ph type="dt" sz="half" idx="10"/>
          </p:nvPr>
        </p:nvSpPr>
        <p:spPr/>
        <p:txBody>
          <a:bodyPr/>
          <a:lstStyle/>
          <a:p>
            <a:fld id="{AA032435-0D67-814D-B820-C499E2619259}" type="datetimeFigureOut">
              <a:rPr lang="en-US" smtClean="0"/>
              <a:t>5/5/22</a:t>
            </a:fld>
            <a:endParaRPr lang="en-US"/>
          </a:p>
        </p:txBody>
      </p:sp>
      <p:sp>
        <p:nvSpPr>
          <p:cNvPr id="6" name="Footer Placeholder 5">
            <a:extLst>
              <a:ext uri="{FF2B5EF4-FFF2-40B4-BE49-F238E27FC236}">
                <a16:creationId xmlns:a16="http://schemas.microsoft.com/office/drawing/2014/main" id="{6B04FD06-A2AE-1143-97D6-DCAD4BF66C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AEE63A-84B6-8144-B827-85BD47EC90D3}"/>
              </a:ext>
            </a:extLst>
          </p:cNvPr>
          <p:cNvSpPr>
            <a:spLocks noGrp="1"/>
          </p:cNvSpPr>
          <p:nvPr>
            <p:ph type="sldNum" sz="quarter" idx="12"/>
          </p:nvPr>
        </p:nvSpPr>
        <p:spPr/>
        <p:txBody>
          <a:bodyPr/>
          <a:lstStyle/>
          <a:p>
            <a:fld id="{9E368473-B601-8C4A-A03E-312D327D280C}" type="slidenum">
              <a:rPr lang="en-US" smtClean="0"/>
              <a:t>‹#›</a:t>
            </a:fld>
            <a:endParaRPr lang="en-US"/>
          </a:p>
        </p:txBody>
      </p:sp>
    </p:spTree>
    <p:extLst>
      <p:ext uri="{BB962C8B-B14F-4D97-AF65-F5344CB8AC3E}">
        <p14:creationId xmlns:p14="http://schemas.microsoft.com/office/powerpoint/2010/main" val="135055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9CC5D3-FE6B-CB43-9A9B-4B2FB11C1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F15123-659B-CF4A-8C12-3240AF6DBD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C69BF-E502-AA41-9750-CE6CFEC8B9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32435-0D67-814D-B820-C499E2619259}" type="datetimeFigureOut">
              <a:rPr lang="en-US" smtClean="0"/>
              <a:t>5/5/22</a:t>
            </a:fld>
            <a:endParaRPr lang="en-US"/>
          </a:p>
        </p:txBody>
      </p:sp>
      <p:sp>
        <p:nvSpPr>
          <p:cNvPr id="5" name="Footer Placeholder 4">
            <a:extLst>
              <a:ext uri="{FF2B5EF4-FFF2-40B4-BE49-F238E27FC236}">
                <a16:creationId xmlns:a16="http://schemas.microsoft.com/office/drawing/2014/main" id="{3801BA9A-2DFE-794A-98C9-1238118AA5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28C38C2-D08A-5B4F-B820-745CD6EA6A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68473-B601-8C4A-A03E-312D327D280C}" type="slidenum">
              <a:rPr lang="en-US" smtClean="0"/>
              <a:t>‹#›</a:t>
            </a:fld>
            <a:endParaRPr lang="en-US"/>
          </a:p>
        </p:txBody>
      </p:sp>
    </p:spTree>
    <p:extLst>
      <p:ext uri="{BB962C8B-B14F-4D97-AF65-F5344CB8AC3E}">
        <p14:creationId xmlns:p14="http://schemas.microsoft.com/office/powerpoint/2010/main" val="3735040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B45CFF-4DD9-984F-B927-DAC101BE7F43}"/>
              </a:ext>
            </a:extLst>
          </p:cNvPr>
          <p:cNvSpPr>
            <a:spLocks noGrp="1"/>
          </p:cNvSpPr>
          <p:nvPr>
            <p:ph type="title"/>
          </p:nvPr>
        </p:nvSpPr>
        <p:spPr/>
        <p:txBody>
          <a:bodyPr/>
          <a:lstStyle/>
          <a:p>
            <a:r>
              <a:rPr lang="en-US" dirty="0"/>
              <a:t>Case Study Classroom: Beach Grove</a:t>
            </a:r>
          </a:p>
        </p:txBody>
      </p:sp>
      <p:sp>
        <p:nvSpPr>
          <p:cNvPr id="5" name="Content Placeholder 4">
            <a:extLst>
              <a:ext uri="{FF2B5EF4-FFF2-40B4-BE49-F238E27FC236}">
                <a16:creationId xmlns:a16="http://schemas.microsoft.com/office/drawing/2014/main" id="{EB887276-F844-E14C-BCD5-FE74C0354A6E}"/>
              </a:ext>
            </a:extLst>
          </p:cNvPr>
          <p:cNvSpPr>
            <a:spLocks noGrp="1"/>
          </p:cNvSpPr>
          <p:nvPr>
            <p:ph idx="1"/>
          </p:nvPr>
        </p:nvSpPr>
        <p:spPr/>
        <p:txBody>
          <a:bodyPr>
            <a:normAutofit lnSpcReduction="10000"/>
          </a:bodyPr>
          <a:lstStyle/>
          <a:p>
            <a:r>
              <a:rPr lang="en-US" dirty="0"/>
              <a:t>Grade: 1/2</a:t>
            </a:r>
          </a:p>
          <a:p>
            <a:r>
              <a:rPr lang="en-US" dirty="0"/>
              <a:t>Subject Area:</a:t>
            </a:r>
          </a:p>
          <a:p>
            <a:r>
              <a:rPr lang="en-US" dirty="0"/>
              <a:t>CT: Josie Z.</a:t>
            </a:r>
          </a:p>
          <a:p>
            <a:r>
              <a:rPr lang="en-US" dirty="0"/>
              <a:t>ST: Angela V.</a:t>
            </a:r>
          </a:p>
          <a:p>
            <a:r>
              <a:rPr lang="en-US" dirty="0"/>
              <a:t>ST: </a:t>
            </a:r>
            <a:r>
              <a:rPr lang="en-US" dirty="0" err="1"/>
              <a:t>Ritu</a:t>
            </a:r>
            <a:r>
              <a:rPr lang="en-US" dirty="0"/>
              <a:t> J.</a:t>
            </a:r>
          </a:p>
          <a:p>
            <a:r>
              <a:rPr lang="en-US" dirty="0"/>
              <a:t>Observers ST:, Diane</a:t>
            </a:r>
          </a:p>
          <a:p>
            <a:r>
              <a:rPr lang="en-US" dirty="0"/>
              <a:t>District Learning Coordinators: Lynsey Scales, Claire Clancy, Tracey</a:t>
            </a:r>
          </a:p>
          <a:p>
            <a:r>
              <a:rPr lang="en-US" dirty="0"/>
              <a:t>EA: Amy C. (75%)</a:t>
            </a:r>
          </a:p>
          <a:p>
            <a:r>
              <a:rPr lang="en-US" dirty="0"/>
              <a:t>EA: Stacy L (10 min/day)</a:t>
            </a:r>
          </a:p>
        </p:txBody>
      </p:sp>
    </p:spTree>
    <p:extLst>
      <p:ext uri="{BB962C8B-B14F-4D97-AF65-F5344CB8AC3E}">
        <p14:creationId xmlns:p14="http://schemas.microsoft.com/office/powerpoint/2010/main" val="3060549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extLst>
              <p:ext uri="{D42A27DB-BD31-4B8C-83A1-F6EECF244321}">
                <p14:modId xmlns:p14="http://schemas.microsoft.com/office/powerpoint/2010/main" val="321101464"/>
              </p:ext>
            </p:extLst>
          </p:nvPr>
        </p:nvGraphicFramePr>
        <p:xfrm>
          <a:off x="369651" y="256675"/>
          <a:ext cx="11677089" cy="6480918"/>
        </p:xfrm>
        <a:graphic>
          <a:graphicData uri="http://schemas.openxmlformats.org/drawingml/2006/table">
            <a:tbl>
              <a:tblPr firstRow="1" bandRow="1">
                <a:tableStyleId>{5940675A-B579-460E-94D1-54222C63F5DA}</a:tableStyleId>
              </a:tblPr>
              <a:tblGrid>
                <a:gridCol w="3878093">
                  <a:extLst>
                    <a:ext uri="{9D8B030D-6E8A-4147-A177-3AD203B41FA5}">
                      <a16:colId xmlns:a16="http://schemas.microsoft.com/office/drawing/2014/main" val="2977809659"/>
                    </a:ext>
                  </a:extLst>
                </a:gridCol>
                <a:gridCol w="1939047">
                  <a:extLst>
                    <a:ext uri="{9D8B030D-6E8A-4147-A177-3AD203B41FA5}">
                      <a16:colId xmlns:a16="http://schemas.microsoft.com/office/drawing/2014/main" val="1943556915"/>
                    </a:ext>
                  </a:extLst>
                </a:gridCol>
                <a:gridCol w="1981856">
                  <a:extLst>
                    <a:ext uri="{9D8B030D-6E8A-4147-A177-3AD203B41FA5}">
                      <a16:colId xmlns:a16="http://schemas.microsoft.com/office/drawing/2014/main" val="3972909061"/>
                    </a:ext>
                  </a:extLst>
                </a:gridCol>
                <a:gridCol w="3878093">
                  <a:extLst>
                    <a:ext uri="{9D8B030D-6E8A-4147-A177-3AD203B41FA5}">
                      <a16:colId xmlns:a16="http://schemas.microsoft.com/office/drawing/2014/main" val="1701124021"/>
                    </a:ext>
                  </a:extLst>
                </a:gridCol>
              </a:tblGrid>
              <a:tr h="265765">
                <a:tc>
                  <a:txBody>
                    <a:bodyPr/>
                    <a:lstStyle/>
                    <a:p>
                      <a:r>
                        <a:rPr lang="en-US" sz="1000" b="0" u="none" dirty="0">
                          <a:latin typeface="+mn-lt"/>
                        </a:rPr>
                        <a:t>Class Review for:</a:t>
                      </a:r>
                    </a:p>
                  </a:txBody>
                  <a:tcPr marL="68580" marR="68580" marT="34290" marB="34290">
                    <a:solidFill>
                      <a:schemeClr val="bg1"/>
                    </a:solidFill>
                  </a:tcPr>
                </a:tc>
                <a:tc gridSpan="2">
                  <a:txBody>
                    <a:bodyPr/>
                    <a:lstStyle/>
                    <a:p>
                      <a:r>
                        <a:rPr lang="en-US" sz="1000" b="0" u="none" dirty="0">
                          <a:latin typeface="+mn-lt"/>
                        </a:rPr>
                        <a:t>School Team:</a:t>
                      </a:r>
                    </a:p>
                  </a:txBody>
                  <a:tcPr marL="68580" marR="68580" marT="34290" marB="34290">
                    <a:solidFill>
                      <a:schemeClr val="bg1"/>
                    </a:solidFill>
                  </a:tcPr>
                </a:tc>
                <a:tc hMerge="1">
                  <a:txBody>
                    <a:bodyPr/>
                    <a:lstStyle/>
                    <a:p>
                      <a:endParaRPr lang="en-US"/>
                    </a:p>
                  </a:txBody>
                  <a:tcPr/>
                </a:tc>
                <a:tc>
                  <a:txBody>
                    <a:bodyPr/>
                    <a:lstStyle/>
                    <a:p>
                      <a:r>
                        <a:rPr lang="en-US" sz="1000" b="0" u="none" dirty="0">
                          <a:latin typeface="+mn-lt"/>
                        </a:rPr>
                        <a:t>Date: </a:t>
                      </a:r>
                    </a:p>
                  </a:txBody>
                  <a:tcPr marL="68580" marR="68580" marT="34290" marB="34290">
                    <a:solidFill>
                      <a:schemeClr val="bg1"/>
                    </a:solidFill>
                  </a:tcPr>
                </a:tc>
                <a:extLst>
                  <a:ext uri="{0D108BD9-81ED-4DB2-BD59-A6C34878D82A}">
                    <a16:rowId xmlns:a16="http://schemas.microsoft.com/office/drawing/2014/main" val="2368240087"/>
                  </a:ext>
                </a:extLst>
              </a:tr>
              <a:tr h="309967">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plan for our students by getting to know the:</a:t>
                      </a:r>
                    </a:p>
                  </a:txBody>
                  <a:tcPr marL="68580" marR="68580" marT="34290" marB="34290">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80827165"/>
                  </a:ext>
                </a:extLst>
              </a:tr>
              <a:tr h="3099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 Interests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rPr>
                        <a:t>- artistic, drawing, coloring, art, reading together, playing games together, cutting, girls love animals, bunnies, horses, boys like rough play, video games, making cartoons, building stuff, Lego, listening to stories, </a:t>
                      </a:r>
                    </a:p>
                  </a:txBody>
                  <a:tcPr marL="68580" marR="68580" marT="34290" marB="34290">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Classroom Strengths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rPr>
                        <a:t>- Sweet, kind, fun, being creative, some great writers, story tellers, care for each other, compassion, making paper animals and home, empathetic, friendly, friendships, eager, participate</a:t>
                      </a:r>
                    </a:p>
                  </a:txBody>
                  <a:tcPr marL="68580" marR="68580" marT="34290" marB="34290">
                    <a:solidFill>
                      <a:schemeClr val="bg1"/>
                    </a:solidFill>
                  </a:tcPr>
                </a:tc>
                <a:tc hMerge="1">
                  <a:txBody>
                    <a:bodyPr/>
                    <a:lstStyle/>
                    <a:p>
                      <a:endParaRPr lang="en-US"/>
                    </a:p>
                  </a:txBody>
                  <a:tcPr/>
                </a:tc>
                <a:tc>
                  <a:txBody>
                    <a:bodyPr/>
                    <a:lstStyle/>
                    <a:p>
                      <a:pPr algn="ctr"/>
                      <a:r>
                        <a:rPr lang="en-US" sz="1000" b="1" u="none" dirty="0">
                          <a:latin typeface="+mn-lt"/>
                        </a:rPr>
                        <a:t>Classroom Stretches</a:t>
                      </a:r>
                    </a:p>
                    <a:p>
                      <a:pPr algn="l"/>
                      <a:r>
                        <a:rPr lang="en-US" sz="1000" b="0" u="none" dirty="0">
                          <a:latin typeface="+mn-lt"/>
                        </a:rPr>
                        <a:t>- Diverse range of abilities,  parent, gender split, focus, various needs, some writing difficulties, getting started, transitions, fine motor, self regulation (emotions), toileting, trouble getting in the door in the morning, anxiety, separation anxiety, </a:t>
                      </a:r>
                    </a:p>
                  </a:txBody>
                  <a:tcPr marL="68580" marR="68580" marT="34290" marB="34290">
                    <a:solidFill>
                      <a:schemeClr val="bg1"/>
                    </a:solidFill>
                  </a:tcPr>
                </a:tc>
                <a:extLst>
                  <a:ext uri="{0D108BD9-81ED-4DB2-BD59-A6C34878D82A}">
                    <a16:rowId xmlns:a16="http://schemas.microsoft.com/office/drawing/2014/main" val="3801171011"/>
                  </a:ext>
                </a:extLst>
              </a:tr>
              <a:tr h="228443">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Based on the interests, strengths and stretches of this class, one goal(s) for these I have for this class is:</a:t>
                      </a:r>
                    </a:p>
                  </a:txBody>
                  <a:tcPr marL="68580" marR="68580" marT="34290" marB="34290">
                    <a:solidFill>
                      <a:schemeClr val="accent6">
                        <a:lumMod val="40000"/>
                        <a:lumOff val="60000"/>
                      </a:schemeClr>
                    </a:solidFill>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942897149"/>
                  </a:ext>
                </a:extLst>
              </a:tr>
              <a:tr h="525141">
                <a:tc gridSpan="2">
                  <a:txBody>
                    <a:bodyPr/>
                    <a:lstStyle/>
                    <a:p>
                      <a:r>
                        <a:rPr lang="en-US" sz="1000" b="1" u="none" dirty="0">
                          <a:latin typeface="+mn-lt"/>
                        </a:rPr>
                        <a:t>Some BIG goas we have for this class:</a:t>
                      </a:r>
                    </a:p>
                    <a:p>
                      <a:r>
                        <a:rPr lang="en-US" sz="1000" b="1" u="none" dirty="0">
                          <a:latin typeface="+mn-lt"/>
                        </a:rPr>
                        <a:t>JZ: Be happy coming to school, feel confident in the school</a:t>
                      </a:r>
                    </a:p>
                  </a:txBody>
                  <a:tcPr marL="68580" marR="68580" marT="34290" marB="34290">
                    <a:solidFill>
                      <a:schemeClr val="bg1"/>
                    </a:solidFill>
                  </a:tcPr>
                </a:tc>
                <a:tc hMerge="1">
                  <a:txBody>
                    <a:bodyPr/>
                    <a:lstStyle/>
                    <a:p>
                      <a:endParaRPr lang="en-US"/>
                    </a:p>
                  </a:txBody>
                  <a:tcPr/>
                </a:tc>
                <a:tc gridSpan="2">
                  <a:txBody>
                    <a:bodyPr/>
                    <a:lstStyle/>
                    <a:p>
                      <a:r>
                        <a:rPr lang="en-US" sz="1000" b="1" u="none" dirty="0">
                          <a:latin typeface="+mn-lt"/>
                        </a:rPr>
                        <a:t>JV: Coming into the school brave and confident, enjoyable play, excited to come to school</a:t>
                      </a:r>
                    </a:p>
                    <a:p>
                      <a:r>
                        <a:rPr lang="en-US" sz="1000" b="1" u="none" dirty="0">
                          <a:latin typeface="+mn-lt"/>
                        </a:rPr>
                        <a:t>AV: Work through some their anxiety so they don’t miss out</a:t>
                      </a:r>
                    </a:p>
                    <a:p>
                      <a:r>
                        <a:rPr lang="en-US" sz="1000" b="1" u="none" dirty="0">
                          <a:latin typeface="+mn-lt"/>
                        </a:rPr>
                        <a:t>RJ:  have some tools and strategies to manage their anxiety and emotions</a:t>
                      </a:r>
                    </a:p>
                  </a:txBody>
                  <a:tcPr marL="68580" marR="68580" marT="34290" marB="34290">
                    <a:solidFill>
                      <a:schemeClr val="bg1"/>
                    </a:solidFill>
                  </a:tcPr>
                </a:tc>
                <a:tc hMerge="1">
                  <a:txBody>
                    <a:bodyPr/>
                    <a:lstStyle/>
                    <a:p>
                      <a:endParaRPr lang="en-US"/>
                    </a:p>
                  </a:txBody>
                  <a:tcPr/>
                </a:tc>
                <a:extLst>
                  <a:ext uri="{0D108BD9-81ED-4DB2-BD59-A6C34878D82A}">
                    <a16:rowId xmlns:a16="http://schemas.microsoft.com/office/drawing/2014/main" val="3428701409"/>
                  </a:ext>
                </a:extLst>
              </a:tr>
              <a:tr h="15897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these goals by making a plan to try something new:</a:t>
                      </a:r>
                    </a:p>
                  </a:txBody>
                  <a:tcPr marL="68580" marR="68580" marT="34290" marB="34290">
                    <a:solidFill>
                      <a:schemeClr val="accent6">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these goals by reducing barriers in the classroom:</a:t>
                      </a:r>
                    </a:p>
                  </a:txBody>
                  <a:tcPr marL="68580" marR="68580" marT="34290" marB="34290">
                    <a:solidFill>
                      <a:schemeClr val="accent6">
                        <a:lumMod val="40000"/>
                        <a:lumOff val="60000"/>
                      </a:schemeClr>
                    </a:solidFill>
                  </a:tcPr>
                </a:tc>
                <a:tc gridSpan="2">
                  <a:txBody>
                    <a:bodyPr/>
                    <a:lstStyle/>
                    <a:p>
                      <a:r>
                        <a:rPr lang="en-US" sz="1000" b="0" u="none">
                          <a:latin typeface="+mn-lt"/>
                          <a:cs typeface="Arial" panose="020B0604020202020204" pitchFamily="34" charset="0"/>
                        </a:rPr>
                        <a:t>We can meet these goals by reducing barriers in the classroom:</a:t>
                      </a:r>
                      <a:endParaRPr lang="en-US"/>
                    </a:p>
                  </a:txBody>
                  <a:tcPr marL="68580" marR="68580" marT="34290" marB="34290">
                    <a:solidFill>
                      <a:schemeClr val="accent6">
                        <a:lumMod val="40000"/>
                        <a:lumOff val="60000"/>
                      </a:schemeClr>
                    </a:solidFill>
                  </a:tcPr>
                </a:tc>
                <a:tc hMerge="1">
                  <a:txBody>
                    <a:bodyPr/>
                    <a:lstStyle/>
                    <a:p>
                      <a:endParaRPr lang="en-US"/>
                    </a:p>
                  </a:txBody>
                  <a:tcPr/>
                </a:tc>
                <a:extLst>
                  <a:ext uri="{0D108BD9-81ED-4DB2-BD59-A6C34878D82A}">
                    <a16:rowId xmlns:a16="http://schemas.microsoft.com/office/drawing/2014/main" val="717809893"/>
                  </a:ext>
                </a:extLst>
              </a:tr>
              <a:tr h="291491">
                <a:tc gridSpan="2">
                  <a:txBody>
                    <a:bodyPr/>
                    <a:lstStyle/>
                    <a:p>
                      <a:pPr algn="ctr"/>
                      <a:r>
                        <a:rPr lang="en-US" sz="1000" b="1" u="none" dirty="0">
                          <a:latin typeface="+mn-lt"/>
                        </a:rPr>
                        <a:t>Decisions</a:t>
                      </a:r>
                      <a:r>
                        <a:rPr lang="en-US" sz="1000" b="0" u="none" dirty="0">
                          <a:latin typeface="+mn-lt"/>
                        </a:rPr>
                        <a:t>: Something we are trying/ want to try</a:t>
                      </a:r>
                    </a:p>
                  </a:txBody>
                  <a:tcPr marL="68580" marR="68580" marT="34290" marB="34290">
                    <a:solidFill>
                      <a:schemeClr val="bg1">
                        <a:lumMod val="85000"/>
                      </a:schemeClr>
                    </a:solidFill>
                  </a:tcPr>
                </a:tc>
                <a:tc hMerge="1">
                  <a:txBody>
                    <a:bodyPr/>
                    <a:lstStyle/>
                    <a:p>
                      <a:pPr algn="ctr"/>
                      <a:r>
                        <a:rPr lang="en-US" sz="1000" b="1" u="none" dirty="0">
                          <a:latin typeface="+mn-lt"/>
                        </a:rPr>
                        <a:t>Decision: </a:t>
                      </a:r>
                      <a:r>
                        <a:rPr lang="en-US" sz="1000" b="0" u="none" dirty="0">
                          <a:latin typeface="+mn-lt"/>
                        </a:rPr>
                        <a:t>Commitments to UDL targets</a:t>
                      </a:r>
                    </a:p>
                  </a:txBody>
                  <a:tcPr marL="68580" marR="68580" marT="34290" marB="34290">
                    <a:solidFill>
                      <a:schemeClr val="bg1">
                        <a:lumMod val="85000"/>
                      </a:schemeClr>
                    </a:solidFill>
                  </a:tcPr>
                </a:tc>
                <a:tc gridSpan="2">
                  <a:txBody>
                    <a:bodyPr/>
                    <a:lstStyle/>
                    <a:p>
                      <a:r>
                        <a:rPr lang="en-US" sz="1000" b="1" u="none">
                          <a:latin typeface="+mn-lt"/>
                        </a:rPr>
                        <a:t>Decision: </a:t>
                      </a:r>
                      <a:r>
                        <a:rPr lang="en-US" sz="1000" b="0" u="none">
                          <a:latin typeface="+mn-lt"/>
                        </a:rPr>
                        <a:t>Commitments to UDL targets</a:t>
                      </a:r>
                      <a:endParaRPr lang="en-US"/>
                    </a:p>
                  </a:txBody>
                  <a:tcPr marL="68580" marR="68580" marT="34290" marB="34290">
                    <a:solidFill>
                      <a:schemeClr val="bg1">
                        <a:lumMod val="85000"/>
                      </a:schemeClr>
                    </a:solidFill>
                  </a:tcPr>
                </a:tc>
                <a:tc hMerge="1">
                  <a:txBody>
                    <a:bodyPr/>
                    <a:lstStyle/>
                    <a:p>
                      <a:pPr algn="ctr"/>
                      <a:endParaRPr lang="en-US" sz="1000" b="0" u="none" dirty="0">
                        <a:latin typeface="+mn-lt"/>
                      </a:endParaRPr>
                    </a:p>
                  </a:txBody>
                  <a:tcPr marL="68580" marR="68580" marT="34290" marB="34290">
                    <a:solidFill>
                      <a:schemeClr val="bg1">
                        <a:lumMod val="85000"/>
                      </a:schemeClr>
                    </a:solidFill>
                  </a:tcPr>
                </a:tc>
                <a:extLst>
                  <a:ext uri="{0D108BD9-81ED-4DB2-BD59-A6C34878D82A}">
                    <a16:rowId xmlns:a16="http://schemas.microsoft.com/office/drawing/2014/main" val="1272836840"/>
                  </a:ext>
                </a:extLst>
              </a:tr>
              <a:tr h="1523696">
                <a:tc gridSpan="2">
                  <a:txBody>
                    <a:bodyPr/>
                    <a:lstStyle/>
                    <a:p>
                      <a:pPr marL="0" indent="0">
                        <a:buFontTx/>
                        <a:buNone/>
                      </a:pPr>
                      <a:r>
                        <a:rPr lang="en-US" sz="1000" b="0" u="none" dirty="0">
                          <a:latin typeface="+mn-lt"/>
                        </a:rPr>
                        <a:t>What have we tried that is working</a:t>
                      </a:r>
                    </a:p>
                    <a:p>
                      <a:pPr marL="171450" indent="-171450">
                        <a:buFontTx/>
                        <a:buChar char="-"/>
                      </a:pPr>
                      <a:r>
                        <a:rPr lang="en-US" sz="1000" b="0" u="none" dirty="0">
                          <a:latin typeface="+mn-lt"/>
                        </a:rPr>
                        <a:t>They love reading support with Angela</a:t>
                      </a:r>
                    </a:p>
                    <a:p>
                      <a:pPr marL="171450" indent="-171450">
                        <a:buFontTx/>
                        <a:buChar char="-"/>
                      </a:pPr>
                      <a:r>
                        <a:rPr lang="en-US" sz="1000" b="0" u="none" dirty="0">
                          <a:latin typeface="+mn-lt"/>
                        </a:rPr>
                        <a:t>Visual schedule</a:t>
                      </a:r>
                    </a:p>
                    <a:p>
                      <a:pPr marL="171450" indent="-171450">
                        <a:buFontTx/>
                        <a:buChar char="-"/>
                      </a:pPr>
                      <a:r>
                        <a:rPr lang="en-US" sz="1000" b="0" u="none" dirty="0">
                          <a:latin typeface="+mn-lt"/>
                        </a:rPr>
                        <a:t>Ready/Do/one (full class and individual)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000" b="0" u="none" dirty="0">
                          <a:latin typeface="+mn-lt"/>
                        </a:rPr>
                        <a:t>Volume  controls visual (full class and individual)</a:t>
                      </a:r>
                    </a:p>
                    <a:p>
                      <a:pPr marL="171450" indent="-171450">
                        <a:buFontTx/>
                        <a:buChar char="-"/>
                      </a:pPr>
                      <a:r>
                        <a:rPr lang="en-US" sz="1000" b="0" u="none" dirty="0">
                          <a:latin typeface="+mn-lt"/>
                        </a:rPr>
                        <a:t>Social stories (breathing, </a:t>
                      </a:r>
                    </a:p>
                    <a:p>
                      <a:pPr marL="171450" indent="-171450">
                        <a:buFontTx/>
                        <a:buChar char="-"/>
                      </a:pPr>
                      <a:r>
                        <a:rPr lang="en-US" sz="1000" b="0" u="none" dirty="0">
                          <a:latin typeface="+mn-lt"/>
                        </a:rPr>
                        <a:t>Calm down area</a:t>
                      </a:r>
                    </a:p>
                    <a:p>
                      <a:pPr marL="171450" indent="-171450">
                        <a:buFontTx/>
                        <a:buChar char="-"/>
                      </a:pPr>
                      <a:r>
                        <a:rPr lang="en-US" sz="1000" b="0" u="none" dirty="0">
                          <a:latin typeface="+mn-lt"/>
                        </a:rPr>
                        <a:t>Ease Program lessons (strategies)</a:t>
                      </a:r>
                    </a:p>
                    <a:p>
                      <a:pPr marL="171450" indent="-171450">
                        <a:buFontTx/>
                        <a:buChar char="-"/>
                      </a:pPr>
                      <a:r>
                        <a:rPr lang="en-US" sz="1000" b="0" u="none" dirty="0">
                          <a:latin typeface="+mn-lt"/>
                        </a:rPr>
                        <a:t>CYCW – teaching friendships skills</a:t>
                      </a:r>
                    </a:p>
                    <a:p>
                      <a:pPr marL="171450" indent="-171450">
                        <a:buFontTx/>
                        <a:buChar char="-"/>
                      </a:pPr>
                      <a:r>
                        <a:rPr lang="en-US" sz="1000" b="0" u="none" dirty="0">
                          <a:latin typeface="+mn-lt"/>
                        </a:rPr>
                        <a:t>EAs – building relationships with students</a:t>
                      </a:r>
                    </a:p>
                    <a:p>
                      <a:pPr marL="171450" indent="-171450">
                        <a:buFontTx/>
                        <a:buChar char="-"/>
                      </a:pPr>
                      <a:r>
                        <a:rPr lang="en-US" sz="1000" b="0" u="none" dirty="0">
                          <a:latin typeface="+mn-lt"/>
                        </a:rPr>
                        <a:t>Transition plans ( getting in the door, choices)</a:t>
                      </a:r>
                    </a:p>
                    <a:p>
                      <a:pPr marL="171450" indent="-171450">
                        <a:buFontTx/>
                        <a:buChar char="-"/>
                      </a:pPr>
                      <a:r>
                        <a:rPr lang="en-US" sz="1000" b="0" u="none" dirty="0">
                          <a:latin typeface="+mn-lt"/>
                        </a:rPr>
                        <a:t>Communication books to support transition</a:t>
                      </a:r>
                    </a:p>
                    <a:p>
                      <a:pPr marL="171450" indent="-171450">
                        <a:buFontTx/>
                        <a:buChar char="-"/>
                      </a:pPr>
                      <a:r>
                        <a:rPr lang="en-US" sz="1000" b="0" u="none" dirty="0">
                          <a:latin typeface="+mn-lt"/>
                        </a:rPr>
                        <a:t>Wiggle cushions, fidget tools</a:t>
                      </a:r>
                    </a:p>
                    <a:p>
                      <a:pPr marL="171450" indent="-171450">
                        <a:buFontTx/>
                        <a:buChar char="-"/>
                      </a:pPr>
                      <a:r>
                        <a:rPr lang="en-US" sz="1000" b="0" u="none" dirty="0">
                          <a:latin typeface="+mn-lt"/>
                        </a:rPr>
                        <a:t>Fine motor kit</a:t>
                      </a:r>
                    </a:p>
                    <a:p>
                      <a:pPr marL="171450" indent="-171450">
                        <a:buFontTx/>
                        <a:buChar char="-"/>
                      </a:pPr>
                      <a:r>
                        <a:rPr lang="en-US" sz="1000" b="0" u="none" dirty="0">
                          <a:latin typeface="+mn-lt"/>
                        </a:rPr>
                        <a:t>Rewards/checklist systems</a:t>
                      </a:r>
                    </a:p>
                    <a:p>
                      <a:pPr marL="171450" indent="-171450">
                        <a:buFontTx/>
                        <a:buChar char="-"/>
                      </a:pPr>
                      <a:r>
                        <a:rPr lang="en-US" sz="1000" b="0" u="none" dirty="0" err="1">
                          <a:latin typeface="+mn-lt"/>
                        </a:rPr>
                        <a:t>Stuffies</a:t>
                      </a:r>
                      <a:r>
                        <a:rPr lang="en-US" sz="1000" b="0" u="none" dirty="0">
                          <a:latin typeface="+mn-lt"/>
                        </a:rPr>
                        <a:t> from home - </a:t>
                      </a:r>
                      <a:r>
                        <a:rPr lang="en-US" sz="1000" b="0" u="none" dirty="0" err="1">
                          <a:latin typeface="+mn-lt"/>
                        </a:rPr>
                        <a:t>Stuffie</a:t>
                      </a:r>
                      <a:r>
                        <a:rPr lang="en-US" sz="1000" b="0" u="none" dirty="0">
                          <a:latin typeface="+mn-lt"/>
                        </a:rPr>
                        <a:t> baby sitting system (honouring student requests)</a:t>
                      </a:r>
                    </a:p>
                    <a:p>
                      <a:pPr marL="171450" indent="-171450">
                        <a:buFontTx/>
                        <a:buChar char="-"/>
                      </a:pPr>
                      <a:r>
                        <a:rPr lang="en-US" sz="1000" b="0" u="none" dirty="0">
                          <a:latin typeface="+mn-lt"/>
                        </a:rPr>
                        <a:t>Toileting system</a:t>
                      </a:r>
                    </a:p>
                    <a:p>
                      <a:pPr marL="0" indent="0">
                        <a:buFontTx/>
                        <a:buNone/>
                      </a:pPr>
                      <a:r>
                        <a:rPr lang="en-US" sz="1000" b="0" u="none" dirty="0">
                          <a:latin typeface="+mn-lt"/>
                        </a:rPr>
                        <a:t>What do we still want to try: Targeting *morning transition, fine tune the morning for students, build independence</a:t>
                      </a:r>
                    </a:p>
                  </a:txBody>
                  <a:tcPr marL="68580" marR="68580" marT="34290" marB="34290">
                    <a:solidFill>
                      <a:schemeClr val="bg1"/>
                    </a:solidFill>
                  </a:tcPr>
                </a:tc>
                <a:tc hMerge="1">
                  <a:txBody>
                    <a:bodyPr/>
                    <a:lstStyle/>
                    <a:p>
                      <a:r>
                        <a:rPr lang="en-US" sz="1000" b="1" kern="1200" dirty="0">
                          <a:solidFill>
                            <a:schemeClr val="tx1"/>
                          </a:solidFill>
                          <a:effectLst/>
                          <a:latin typeface="+mn-lt"/>
                          <a:ea typeface="+mn-ea"/>
                          <a:cs typeface="+mn-cs"/>
                        </a:rPr>
                        <a:t>I can support students to be motivated by:</a:t>
                      </a:r>
                      <a:r>
                        <a:rPr lang="en-CA" sz="1000" dirty="0">
                          <a:effectLst/>
                        </a:rPr>
                        <a:t> </a:t>
                      </a:r>
                      <a:r>
                        <a:rPr lang="en-US" sz="1000" kern="1200" dirty="0">
                          <a:solidFill>
                            <a:schemeClr val="tx1"/>
                          </a:solidFill>
                          <a:effectLst/>
                          <a:latin typeface="+mn-lt"/>
                          <a:ea typeface="+mn-ea"/>
                          <a:cs typeface="+mn-cs"/>
                        </a:rPr>
                        <a:t>reducing distractions in the classroom and building a safe place for students to take risks</a:t>
                      </a:r>
                      <a:r>
                        <a:rPr lang="en-CA" sz="1000" dirty="0">
                          <a:effectLst/>
                        </a:rPr>
                        <a:t> </a:t>
                      </a:r>
                      <a:endParaRPr lang="en-US" sz="10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I can support learners to effective at coping and engaging successfully with the learning environment by:</a:t>
                      </a:r>
                      <a:r>
                        <a:rPr lang="en-CA" sz="1000" dirty="0">
                          <a:effectLst/>
                        </a:rPr>
                        <a:t> </a:t>
                      </a:r>
                      <a:r>
                        <a:rPr lang="en-US" sz="1000" kern="1200" dirty="0">
                          <a:solidFill>
                            <a:schemeClr val="tx1"/>
                          </a:solidFill>
                          <a:effectLst/>
                          <a:latin typeface="+mn-lt"/>
                          <a:ea typeface="+mn-ea"/>
                          <a:cs typeface="+mn-cs"/>
                        </a:rPr>
                        <a:t>helping students set learning goals that build confidence and help them take ownership of their learning</a:t>
                      </a:r>
                      <a:r>
                        <a:rPr lang="en-CA" sz="1000" dirty="0">
                          <a:effectLst/>
                        </a:rPr>
                        <a:t> (9.1)</a:t>
                      </a:r>
                    </a:p>
                    <a:p>
                      <a:r>
                        <a:rPr lang="en-US" sz="1000" kern="1200" dirty="0">
                          <a:solidFill>
                            <a:schemeClr val="tx1"/>
                          </a:solidFill>
                          <a:effectLst/>
                          <a:latin typeface="+mn-lt"/>
                          <a:ea typeface="+mn-ea"/>
                          <a:cs typeface="+mn-cs"/>
                        </a:rPr>
                        <a:t>teaching how to manage emotional responses &amp; about healthy emotional responses and interactions </a:t>
                      </a:r>
                    </a:p>
                    <a:p>
                      <a:r>
                        <a:rPr lang="en-US" sz="1000" kern="1200" dirty="0">
                          <a:solidFill>
                            <a:schemeClr val="tx1"/>
                          </a:solidFill>
                          <a:effectLst/>
                          <a:latin typeface="+mn-lt"/>
                          <a:ea typeface="+mn-ea"/>
                          <a:cs typeface="+mn-cs"/>
                        </a:rPr>
                        <a:t>by helping students to increase their awareness of how they are progressing towards their goal &amp; how to learn from their mistakes</a:t>
                      </a:r>
                      <a:r>
                        <a:rPr lang="en-CA" sz="1000" dirty="0">
                          <a:effectLst/>
                        </a:rPr>
                        <a:t> </a:t>
                      </a:r>
                      <a:endParaRPr lang="en-US" sz="1000" b="0" u="none" dirty="0">
                        <a:latin typeface="+mn-lt"/>
                      </a:endParaRPr>
                    </a:p>
                  </a:txBody>
                  <a:tcPr marL="68580" marR="68580" marT="34290" marB="34290">
                    <a:solidFill>
                      <a:schemeClr val="bg1"/>
                    </a:solidFill>
                  </a:tcPr>
                </a:tc>
                <a:tc gridSpan="2">
                  <a:txBody>
                    <a:bodyPr/>
                    <a:lstStyle/>
                    <a:p>
                      <a:r>
                        <a:rPr lang="en-US" sz="1000" b="1" kern="1200" dirty="0">
                          <a:solidFill>
                            <a:schemeClr val="tx1"/>
                          </a:solidFill>
                          <a:effectLst/>
                          <a:latin typeface="+mn-lt"/>
                          <a:ea typeface="+mn-ea"/>
                          <a:cs typeface="+mn-cs"/>
                        </a:rPr>
                        <a:t>I can support students to be motivated by:</a:t>
                      </a:r>
                      <a:r>
                        <a:rPr lang="en-CA" sz="1000" dirty="0">
                          <a:effectLst/>
                        </a:rPr>
                        <a:t> </a:t>
                      </a:r>
                      <a:r>
                        <a:rPr lang="en-US" sz="1000" kern="1200" dirty="0">
                          <a:solidFill>
                            <a:schemeClr val="tx1"/>
                          </a:solidFill>
                          <a:effectLst/>
                          <a:latin typeface="+mn-lt"/>
                          <a:ea typeface="+mn-ea"/>
                          <a:cs typeface="+mn-cs"/>
                        </a:rPr>
                        <a:t>reducing distractions in the classroom and building a safe place for students to take risks</a:t>
                      </a:r>
                      <a:r>
                        <a:rPr lang="en-CA" sz="1000" dirty="0">
                          <a:effectLst/>
                        </a:rPr>
                        <a:t> </a:t>
                      </a:r>
                      <a:endParaRPr lang="en-US" sz="10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I can support learners to effective at coping and engaging successfully with the learning environment by:</a:t>
                      </a:r>
                      <a:r>
                        <a:rPr lang="en-CA" sz="1000" dirty="0">
                          <a:effectLst/>
                        </a:rPr>
                        <a:t> </a:t>
                      </a:r>
                      <a:r>
                        <a:rPr lang="en-US" sz="1000" kern="1200" dirty="0">
                          <a:solidFill>
                            <a:schemeClr val="tx1"/>
                          </a:solidFill>
                          <a:effectLst/>
                          <a:latin typeface="+mn-lt"/>
                          <a:ea typeface="+mn-ea"/>
                          <a:cs typeface="+mn-cs"/>
                        </a:rPr>
                        <a:t>helping students set learning goals that build confidence and help them take ownership of their learning</a:t>
                      </a:r>
                      <a:r>
                        <a:rPr lang="en-CA" sz="1000" dirty="0">
                          <a:effectLst/>
                        </a:rPr>
                        <a:t> (9.1)</a:t>
                      </a:r>
                    </a:p>
                    <a:p>
                      <a:r>
                        <a:rPr lang="en-US" sz="1000" kern="1200" dirty="0">
                          <a:solidFill>
                            <a:schemeClr val="tx1"/>
                          </a:solidFill>
                          <a:effectLst/>
                          <a:latin typeface="+mn-lt"/>
                          <a:ea typeface="+mn-ea"/>
                          <a:cs typeface="+mn-cs"/>
                        </a:rPr>
                        <a:t>teaching how to manage emotional responses &amp; about healthy emotional responses and interactions </a:t>
                      </a:r>
                    </a:p>
                    <a:p>
                      <a:r>
                        <a:rPr lang="en-US" sz="1000" kern="1200" dirty="0">
                          <a:solidFill>
                            <a:schemeClr val="tx1"/>
                          </a:solidFill>
                          <a:effectLst/>
                          <a:latin typeface="+mn-lt"/>
                          <a:ea typeface="+mn-ea"/>
                          <a:cs typeface="+mn-cs"/>
                        </a:rPr>
                        <a:t>by helping students to increase their awareness of how they are progressing towards their goal &amp; how to learn from their mistakes</a:t>
                      </a:r>
                      <a:r>
                        <a:rPr lang="en-CA" sz="1000" dirty="0">
                          <a:effectLst/>
                        </a:rPr>
                        <a:t> </a:t>
                      </a:r>
                      <a:endParaRPr lang="en-US" dirty="0"/>
                    </a:p>
                  </a:txBody>
                  <a:tcPr marL="68580" marR="68580" marT="34290" marB="34290">
                    <a:solidFill>
                      <a:schemeClr val="bg1"/>
                    </a:solidFill>
                  </a:tcPr>
                </a:tc>
                <a:tc hMerge="1">
                  <a:txBody>
                    <a:bodyPr/>
                    <a:lstStyle/>
                    <a:p>
                      <a:endParaRPr lang="en-US" sz="1000" b="0" u="none" dirty="0">
                        <a:latin typeface="+mn-lt"/>
                      </a:endParaRPr>
                    </a:p>
                  </a:txBody>
                  <a:tcPr marL="68580" marR="68580" marT="34290" marB="34290">
                    <a:solidFill>
                      <a:schemeClr val="bg1"/>
                    </a:solidFill>
                  </a:tcPr>
                </a:tc>
                <a:extLst>
                  <a:ext uri="{0D108BD9-81ED-4DB2-BD59-A6C34878D82A}">
                    <a16:rowId xmlns:a16="http://schemas.microsoft.com/office/drawing/2014/main" val="1426069771"/>
                  </a:ext>
                </a:extLst>
              </a:tr>
              <a:tr h="309967">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these goals by targeting core competencies as a community:</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2135908"/>
                  </a:ext>
                </a:extLst>
              </a:tr>
              <a:tr h="533765">
                <a:tc gridSpan="4">
                  <a:txBody>
                    <a:bodyPr/>
                    <a:lstStyle/>
                    <a:p>
                      <a:r>
                        <a:rPr lang="en-US" sz="1000" b="1" u="none" dirty="0">
                          <a:latin typeface="+mn-lt"/>
                        </a:rPr>
                        <a:t>Decision: </a:t>
                      </a:r>
                      <a:r>
                        <a:rPr lang="en-US" sz="1000" b="0" u="none" dirty="0">
                          <a:latin typeface="+mn-lt"/>
                        </a:rPr>
                        <a:t>Targeted competencies to target for this class: Personal Awareness &amp; Responsibility</a:t>
                      </a:r>
                    </a:p>
                    <a:p>
                      <a:r>
                        <a:rPr lang="en-US" sz="1000" b="0" u="none" dirty="0">
                          <a:latin typeface="+mn-lt"/>
                        </a:rPr>
                        <a:t>Thinking about (AM (G), AG (H), BC (G) ----- KB, MT)</a:t>
                      </a:r>
                    </a:p>
                    <a:p>
                      <a:r>
                        <a:rPr lang="en-US" sz="1000" b="0" u="none" dirty="0">
                          <a:latin typeface="+mn-lt"/>
                        </a:rPr>
                        <a:t>PAR1a, PAR1b, PAR1c, PAR2c, PAR2b, PAR2e, PAR3d,  PAR3f</a:t>
                      </a:r>
                    </a:p>
                  </a:txBody>
                  <a:tcPr marL="68580" marR="68580" marT="34290" marB="34290">
                    <a:solidFill>
                      <a:schemeClr val="bg1"/>
                    </a:solidFill>
                  </a:tcPr>
                </a:tc>
                <a:tc hMerge="1">
                  <a:txBody>
                    <a:bodyPr/>
                    <a:lstStyle/>
                    <a:p>
                      <a:endParaRPr lang="en-US"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81001599"/>
                  </a:ext>
                </a:extLst>
              </a:tr>
            </a:tbl>
          </a:graphicData>
        </a:graphic>
      </p:graphicFrame>
    </p:spTree>
    <p:extLst>
      <p:ext uri="{BB962C8B-B14F-4D97-AF65-F5344CB8AC3E}">
        <p14:creationId xmlns:p14="http://schemas.microsoft.com/office/powerpoint/2010/main" val="2307618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6064</TotalTime>
  <Words>635</Words>
  <Application>Microsoft Macintosh PowerPoint</Application>
  <PresentationFormat>Widescreen</PresentationFormat>
  <Paragraphs>57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Case Study Classroom: Beach Grove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Classrooms</dc:title>
  <dc:creator>Shelley Moore</dc:creator>
  <cp:lastModifiedBy>Shelley Moore</cp:lastModifiedBy>
  <cp:revision>6</cp:revision>
  <dcterms:created xsi:type="dcterms:W3CDTF">2022-01-12T16:57:20Z</dcterms:created>
  <dcterms:modified xsi:type="dcterms:W3CDTF">2022-05-05T17:08:52Z</dcterms:modified>
</cp:coreProperties>
</file>