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175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467"/>
    <p:restoredTop sz="96327"/>
  </p:normalViewPr>
  <p:slideViewPr>
    <p:cSldViewPr snapToGrid="0" snapToObjects="1">
      <p:cViewPr>
        <p:scale>
          <a:sx n="113" d="100"/>
          <a:sy n="113" d="100"/>
        </p:scale>
        <p:origin x="896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55115-88DF-AE4C-9388-C1616B0B7E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2A3E56-6057-224D-85A0-D219A97102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2F746-00D0-AA42-8AEF-322270889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6/8/22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4BED1-A8AD-014C-992D-72A64CE53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2F7A0-1252-E249-86EC-AB96DECCD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361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FDAB5-207D-8D47-AA94-FA77031BC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B17BF5-A56F-894A-8FD0-7B81C62546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E4B33-AE93-6645-8229-7D92B9070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6/8/22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EB5EE-3427-3D4E-A496-BEDA6DB93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114A8-2AD6-234E-8E9D-1394FD4F4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49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B2AAEA-34E9-B84B-9FA0-2CEC436523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D5E358-5BD1-0C4D-A50B-0A2DA03F09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99AFA-7E4E-CE4C-A257-7369E4B95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6/8/22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CFD6D-AEAE-AA44-9635-6205B675A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770A1-4938-A64F-8DAC-80D2AECEE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826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F46B7-AC87-7545-9BE2-13A127872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9DCB1-F634-B946-BC3A-E361235D5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141D6-8066-804A-A580-1151D76BA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6/8/22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2ED48-6956-8E4F-8F86-140BC1563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E8F55-26B5-A94E-967E-06EEEFB19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80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6B011-FE3A-2745-B439-4D17C1CB8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C772D2-34F4-E04C-BA93-7507BA8F2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80508-5772-AF4D-A07E-C1A8CBB2D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6/8/22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12C3E5-1AF5-7447-B3A5-1759CB83C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1F5BC-F876-8043-9E9A-583BE2B7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4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41E0D-1BB4-1A42-A901-A9711860D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F5F72-8BB6-D649-A218-EC5C5530CD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D37021-6683-4440-95C3-D100A938D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461487-E44A-F74E-9644-99A969D94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6/8/22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4DF1E2-AA78-AF42-833E-8B493C0E5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963EE2-90D0-6446-970D-5820EEE3E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962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78091-9DD9-444E-A43E-2DB49CCF5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3CF14E-8A07-4E40-BBAA-43ED66CA1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7DCB56-2FE9-594B-A0A2-24F0157ED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6DB18A-131C-8D42-9EAB-276BE4B988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6318F3-0D7F-FF43-AE9F-389047676B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831C06-F554-AA44-AA8A-D1A92ED66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6/8/22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D8B636-7135-A145-8F0B-C243BA19F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0168D0-A55E-D149-98D7-3F662CB88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98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76F13-954D-B648-91E4-69226D87B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C2DF6E-5972-F142-AFD9-2390763A4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6/8/22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531947-6594-EA46-BF47-688232BE7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D02583-0E6E-DF4A-BCAA-676126067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195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70D416-8583-AE4A-9AAB-F8467BAEC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6/8/22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D85EBC-16B3-234C-9F65-511A21808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D08C6C-D578-D348-B013-A8D61B20B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721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86E1E-88A8-F340-90C5-B655363E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CA210-A2A4-C641-9EF6-5C8C3C618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74C3B-6E6D-BE4E-8547-D578B75ED1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6D7F19-2034-B547-BB15-A1268C892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6/8/22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3AE194-4865-4F42-BBC8-F639C1FD1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2D5435-2C2E-9242-BDB5-E1A264E06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8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2D2B5-C76A-A246-B38C-96DA2B6D3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526916-AB1B-584B-B4AB-2ECC85B045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B62A93-9DA8-B346-BD3B-2B994B5FD7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F5AE1-F853-C041-83A8-F2C414DA1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6/8/22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04FD06-A2AE-1143-97D6-DCAD4BF66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AEE63A-84B6-8144-B827-85BD47EC9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559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9CC5D3-FE6B-CB43-9A9B-4B2FB11C1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F15123-659B-CF4A-8C12-3240AF6DB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FC69BF-E502-AA41-9750-CE6CFEC8B9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32435-0D67-814D-B820-C499E2619259}" type="datetimeFigureOut">
              <a:rPr lang="en-US" smtClean="0"/>
              <a:t>6/8/22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1BA9A-2DFE-794A-98C9-1238118AA5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C38C2-D08A-5B4F-B820-745CD6EA6A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040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B45CFF-4DD9-984F-B927-DAC101BE7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Classroom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B887276-F844-E14C-BCD5-FE74C0354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Grade: 3/4 French Immersion</a:t>
            </a:r>
          </a:p>
          <a:p>
            <a:r>
              <a:rPr lang="en-US" dirty="0"/>
              <a:t>Subject Area:</a:t>
            </a:r>
          </a:p>
          <a:p>
            <a:r>
              <a:rPr lang="en-US" dirty="0"/>
              <a:t>CT: SG</a:t>
            </a:r>
          </a:p>
          <a:p>
            <a:r>
              <a:rPr lang="en-US" dirty="0"/>
              <a:t>ST: *</a:t>
            </a:r>
          </a:p>
          <a:p>
            <a:r>
              <a:rPr lang="en-US" dirty="0"/>
              <a:t>EA: AG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549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9D29E04-99D4-8E46-BD3B-5B77A3EB56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7664774"/>
              </p:ext>
            </p:extLst>
          </p:nvPr>
        </p:nvGraphicFramePr>
        <p:xfrm>
          <a:off x="369651" y="256675"/>
          <a:ext cx="11634280" cy="62259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26856">
                  <a:extLst>
                    <a:ext uri="{9D8B030D-6E8A-4147-A177-3AD203B41FA5}">
                      <a16:colId xmlns:a16="http://schemas.microsoft.com/office/drawing/2014/main" val="2977809659"/>
                    </a:ext>
                  </a:extLst>
                </a:gridCol>
                <a:gridCol w="1551237">
                  <a:extLst>
                    <a:ext uri="{9D8B030D-6E8A-4147-A177-3AD203B41FA5}">
                      <a16:colId xmlns:a16="http://schemas.microsoft.com/office/drawing/2014/main" val="4281847838"/>
                    </a:ext>
                  </a:extLst>
                </a:gridCol>
                <a:gridCol w="775619">
                  <a:extLst>
                    <a:ext uri="{9D8B030D-6E8A-4147-A177-3AD203B41FA5}">
                      <a16:colId xmlns:a16="http://schemas.microsoft.com/office/drawing/2014/main" val="1943556915"/>
                    </a:ext>
                  </a:extLst>
                </a:gridCol>
                <a:gridCol w="2326856">
                  <a:extLst>
                    <a:ext uri="{9D8B030D-6E8A-4147-A177-3AD203B41FA5}">
                      <a16:colId xmlns:a16="http://schemas.microsoft.com/office/drawing/2014/main" val="388381636"/>
                    </a:ext>
                  </a:extLst>
                </a:gridCol>
                <a:gridCol w="775619">
                  <a:extLst>
                    <a:ext uri="{9D8B030D-6E8A-4147-A177-3AD203B41FA5}">
                      <a16:colId xmlns:a16="http://schemas.microsoft.com/office/drawing/2014/main" val="2129646221"/>
                    </a:ext>
                  </a:extLst>
                </a:gridCol>
                <a:gridCol w="1551237">
                  <a:extLst>
                    <a:ext uri="{9D8B030D-6E8A-4147-A177-3AD203B41FA5}">
                      <a16:colId xmlns:a16="http://schemas.microsoft.com/office/drawing/2014/main" val="1701124021"/>
                    </a:ext>
                  </a:extLst>
                </a:gridCol>
                <a:gridCol w="2326856">
                  <a:extLst>
                    <a:ext uri="{9D8B030D-6E8A-4147-A177-3AD203B41FA5}">
                      <a16:colId xmlns:a16="http://schemas.microsoft.com/office/drawing/2014/main" val="3166884132"/>
                    </a:ext>
                  </a:extLst>
                </a:gridCol>
              </a:tblGrid>
              <a:tr h="265765">
                <a:tc gridSpan="2">
                  <a:txBody>
                    <a:bodyPr/>
                    <a:lstStyle/>
                    <a:p>
                      <a:r>
                        <a:rPr lang="en-US" sz="1050" b="0" u="none" dirty="0">
                          <a:latin typeface="+mn-lt"/>
                        </a:rPr>
                        <a:t>Class Review for: Div. 8 Gr. 3/4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050" b="0" u="none" dirty="0">
                          <a:latin typeface="+mn-lt"/>
                        </a:rPr>
                        <a:t>School Team: Ecole Mount Provost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050" b="0" u="none" dirty="0">
                          <a:latin typeface="+mn-lt"/>
                        </a:rPr>
                        <a:t>Date: June 2022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240087"/>
                  </a:ext>
                </a:extLst>
              </a:tr>
              <a:tr h="0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u="none" dirty="0">
                          <a:latin typeface="+mn-lt"/>
                          <a:cs typeface="Arial" panose="020B0604020202020204" pitchFamily="34" charset="0"/>
                        </a:rPr>
                        <a:t>We can plan for our students by getting to know the: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27165"/>
                  </a:ext>
                </a:extLst>
              </a:tr>
              <a:tr h="30996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u="none" dirty="0">
                          <a:latin typeface="+mn-lt"/>
                        </a:rPr>
                        <a:t>Class Interests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u="none" dirty="0">
                          <a:latin typeface="+mn-lt"/>
                        </a:rPr>
                        <a:t>- rocks/ gems, show and tell, geology, creating, drawing, Lego, building, being outside, games,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1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u="none" dirty="0">
                          <a:latin typeface="+mn-lt"/>
                        </a:rPr>
                        <a:t>- building, mechanical things, active, listening, kind, community, helpful, follow directions and rules, good heart and intentions, games, patience, inclusive, watch out for each other, respect individual needs (e.g., being quiet for a student with A)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1" u="none" dirty="0">
                          <a:latin typeface="+mn-lt"/>
                        </a:rPr>
                        <a:t>Classroom Stretches</a:t>
                      </a:r>
                    </a:p>
                    <a:p>
                      <a:pPr algn="l"/>
                      <a:r>
                        <a:rPr lang="en-US" sz="1050" b="0" u="none" dirty="0">
                          <a:latin typeface="+mn-lt"/>
                        </a:rPr>
                        <a:t>- Reading at risk, writing (district assessment)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171011"/>
                  </a:ext>
                </a:extLst>
              </a:tr>
              <a:tr h="118769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u="none" dirty="0">
                          <a:latin typeface="+mn-lt"/>
                          <a:cs typeface="Arial" panose="020B0604020202020204" pitchFamily="34" charset="0"/>
                        </a:rPr>
                        <a:t>Based on the interests, strengths and stretches of this class, one goal(s) for these I have for this class is: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897149"/>
                  </a:ext>
                </a:extLst>
              </a:tr>
              <a:tr h="525141">
                <a:tc gridSpan="7">
                  <a:txBody>
                    <a:bodyPr/>
                    <a:lstStyle/>
                    <a:p>
                      <a:r>
                        <a:rPr lang="en-US" sz="1050" b="1" u="none" dirty="0">
                          <a:latin typeface="+mn-lt"/>
                        </a:rPr>
                        <a:t>Some BIG goals I have for this class: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b="0" u="none" dirty="0">
                          <a:latin typeface="+mn-lt"/>
                        </a:rPr>
                        <a:t>Know and be comfortable writing sentences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b="0" u="none" dirty="0">
                          <a:latin typeface="+mn-lt"/>
                        </a:rPr>
                        <a:t>Growth mindset – you  can still try and learn when things feel hard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70140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u="none" dirty="0">
                          <a:latin typeface="+mn-lt"/>
                          <a:cs typeface="Arial" panose="020B0604020202020204" pitchFamily="34" charset="0"/>
                        </a:rPr>
                        <a:t>We can meet these goals by making a plan to try something new: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u="none" dirty="0">
                          <a:latin typeface="+mn-lt"/>
                          <a:cs typeface="Arial" panose="020B0604020202020204" pitchFamily="34" charset="0"/>
                        </a:rPr>
                        <a:t>We can meet these goals by reducing barriers in the classroom: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809893"/>
                  </a:ext>
                </a:extLst>
              </a:tr>
              <a:tr h="1176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1" u="none" dirty="0">
                          <a:latin typeface="+mn-lt"/>
                        </a:rPr>
                        <a:t>Decisions</a:t>
                      </a:r>
                      <a:r>
                        <a:rPr lang="en-US" sz="1050" b="0" u="none" dirty="0">
                          <a:latin typeface="+mn-lt"/>
                        </a:rPr>
                        <a:t>: Something we are trying/ want to try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050" b="1" u="none" dirty="0">
                          <a:latin typeface="+mn-lt"/>
                        </a:rPr>
                        <a:t>Decision: </a:t>
                      </a:r>
                      <a:r>
                        <a:rPr lang="en-US" sz="1050" b="0" u="none" dirty="0">
                          <a:latin typeface="+mn-lt"/>
                        </a:rPr>
                        <a:t>Commitments to UDL targets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1" u="none" dirty="0">
                          <a:latin typeface="+mn-lt"/>
                        </a:rPr>
                        <a:t>Decision</a:t>
                      </a:r>
                      <a:r>
                        <a:rPr lang="en-US" sz="1050" b="0" u="none" dirty="0">
                          <a:latin typeface="+mn-lt"/>
                        </a:rPr>
                        <a:t>: Commitments to Equity and Reconciliation Targets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2836840"/>
                  </a:ext>
                </a:extLst>
              </a:tr>
              <a:tr h="1232418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050" b="0" u="none" dirty="0">
                          <a:latin typeface="+mn-lt"/>
                        </a:rPr>
                        <a:t>What have we tried that is working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b="0" u="none" dirty="0">
                          <a:latin typeface="+mn-lt"/>
                        </a:rPr>
                        <a:t>Vertical surfaces for Math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b="0" u="none" dirty="0">
                          <a:latin typeface="+mn-lt"/>
                        </a:rPr>
                        <a:t>Circle time, they like being together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b="0" u="none" dirty="0">
                          <a:latin typeface="+mn-lt"/>
                        </a:rPr>
                        <a:t>PWIM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sz="1050" b="0" u="none" dirty="0">
                        <a:latin typeface="+mn-lt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050" b="0" u="none" dirty="0">
                          <a:latin typeface="+mn-lt"/>
                        </a:rPr>
                        <a:t>What do we still want to try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b="0" u="none" dirty="0">
                          <a:latin typeface="+mn-lt"/>
                        </a:rPr>
                        <a:t>Keeping high achiever, motivated and engaged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b="0" u="none" dirty="0">
                          <a:latin typeface="+mn-lt"/>
                        </a:rPr>
                        <a:t>Try vertical surfaces for French writing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000" b="0" u="none" dirty="0">
                          <a:latin typeface="+mn-lt"/>
                        </a:rPr>
                        <a:t>9.2: 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teaching how to manage emotional responses &amp; about healthy emotional responses and interactions </a:t>
                      </a:r>
                    </a:p>
                    <a:p>
                      <a:r>
                        <a:rPr lang="en-US" sz="1000" b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3.4: g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iving students opportunities to connect how they learned and how they can transfer those learning skills/ strategies/ supports to new settings </a:t>
                      </a:r>
                    </a:p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6.1: guiding students through reflection, self-assessment and goal setting with curricular and core competencies</a:t>
                      </a:r>
                      <a:r>
                        <a:rPr lang="en-CA" sz="1000" dirty="0">
                          <a:effectLst/>
                        </a:rPr>
                        <a:t> 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050" b="0" u="none" dirty="0">
                        <a:latin typeface="+mn-lt"/>
                      </a:endParaRPr>
                    </a:p>
                    <a:p>
                      <a:endParaRPr lang="en-US" sz="1050" b="0" u="none" dirty="0">
                        <a:latin typeface="+mn-lt"/>
                      </a:endParaRPr>
                    </a:p>
                    <a:p>
                      <a:endParaRPr lang="en-US" sz="1050" b="0" u="none" dirty="0">
                        <a:latin typeface="+mn-lt"/>
                      </a:endParaRPr>
                    </a:p>
                    <a:p>
                      <a:endParaRPr lang="en-US" sz="105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6069771"/>
                  </a:ext>
                </a:extLst>
              </a:tr>
              <a:tr h="309967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u="none" dirty="0">
                          <a:latin typeface="+mn-lt"/>
                          <a:cs typeface="Arial" panose="020B0604020202020204" pitchFamily="34" charset="0"/>
                        </a:rPr>
                        <a:t>We can meet these goals by targeting core competencies as a community: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135908"/>
                  </a:ext>
                </a:extLst>
              </a:tr>
              <a:tr h="820452">
                <a:tc gridSpan="7">
                  <a:txBody>
                    <a:bodyPr/>
                    <a:lstStyle/>
                    <a:p>
                      <a:r>
                        <a:rPr lang="en-US" sz="1050" b="1" u="none" dirty="0">
                          <a:latin typeface="+mn-lt"/>
                        </a:rPr>
                        <a:t>Decision: </a:t>
                      </a:r>
                      <a:r>
                        <a:rPr lang="en-US" sz="1050" b="0" u="none" dirty="0">
                          <a:latin typeface="+mn-lt"/>
                        </a:rPr>
                        <a:t>Targeted competencies to target for this class: PPC</a:t>
                      </a:r>
                    </a:p>
                    <a:p>
                      <a:r>
                        <a:rPr lang="en-US" sz="1050" b="0" u="none" dirty="0">
                          <a:latin typeface="+mn-lt"/>
                        </a:rPr>
                        <a:t>(LC) – PPC 1a</a:t>
                      </a:r>
                    </a:p>
                    <a:p>
                      <a:r>
                        <a:rPr lang="en-US" sz="1050" b="0" u="none" dirty="0">
                          <a:latin typeface="+mn-lt"/>
                        </a:rPr>
                        <a:t>(JW) – PPC 4a</a:t>
                      </a:r>
                    </a:p>
                    <a:p>
                      <a:r>
                        <a:rPr lang="en-US" sz="1050" b="0" u="none" dirty="0">
                          <a:latin typeface="+mn-lt"/>
                        </a:rPr>
                        <a:t>PPC 2c, PPC 3a, PPC 3c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001599"/>
                  </a:ext>
                </a:extLst>
              </a:tr>
              <a:tr h="328819">
                <a:tc gridSpan="7">
                  <a:txBody>
                    <a:bodyPr/>
                    <a:lstStyle/>
                    <a:p>
                      <a:r>
                        <a:rPr lang="en-US" sz="1050" b="0" u="none" dirty="0">
                          <a:latin typeface="+mn-lt"/>
                        </a:rPr>
                        <a:t>We can meet these goals by responded to the needs of this class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327942"/>
                  </a:ext>
                </a:extLst>
              </a:tr>
              <a:tr h="820452">
                <a:tc>
                  <a:txBody>
                    <a:bodyPr/>
                    <a:lstStyle/>
                    <a:p>
                      <a:r>
                        <a:rPr lang="en-US" sz="1050" b="0" u="none" dirty="0">
                          <a:latin typeface="+mn-lt"/>
                        </a:rPr>
                        <a:t>Need: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050" b="0" u="none" dirty="0">
                          <a:latin typeface="+mn-lt"/>
                        </a:rPr>
                        <a:t>Need: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0" u="none" dirty="0">
                          <a:latin typeface="+mn-lt"/>
                        </a:rPr>
                        <a:t>Need: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050" b="0" u="none" dirty="0">
                          <a:latin typeface="+mn-lt"/>
                        </a:rPr>
                        <a:t>Need: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0" u="none" dirty="0">
                          <a:latin typeface="+mn-lt"/>
                        </a:rPr>
                        <a:t>Need: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964936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48F6BC9-906E-1645-9550-36D34610E63B}"/>
              </a:ext>
            </a:extLst>
          </p:cNvPr>
          <p:cNvSpPr/>
          <p:nvPr/>
        </p:nvSpPr>
        <p:spPr>
          <a:xfrm>
            <a:off x="0" y="6601325"/>
            <a:ext cx="1219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The Class Review – Brownlie, F &amp; King, J, 2011				         			                      adapted by S. Moore, 2022</a:t>
            </a:r>
          </a:p>
        </p:txBody>
      </p:sp>
    </p:spTree>
    <p:extLst>
      <p:ext uri="{BB962C8B-B14F-4D97-AF65-F5344CB8AC3E}">
        <p14:creationId xmlns:p14="http://schemas.microsoft.com/office/powerpoint/2010/main" val="2307618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5974</TotalTime>
  <Words>441</Words>
  <Application>Microsoft Macintosh PowerPoint</Application>
  <PresentationFormat>Widescreen</PresentationFormat>
  <Paragraphs>50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Case Study Classroom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Study Classrooms</dc:title>
  <dc:creator>Shelley Moore</dc:creator>
  <cp:lastModifiedBy>Shelley Moore</cp:lastModifiedBy>
  <cp:revision>5</cp:revision>
  <dcterms:created xsi:type="dcterms:W3CDTF">2022-01-12T16:57:20Z</dcterms:created>
  <dcterms:modified xsi:type="dcterms:W3CDTF">2022-06-08T17:39:32Z</dcterms:modified>
</cp:coreProperties>
</file>