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1752" r:id="rId2"/>
    <p:sldId id="1753" r:id="rId3"/>
    <p:sldId id="175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75"/>
  </p:normalViewPr>
  <p:slideViewPr>
    <p:cSldViewPr snapToGrid="0">
      <p:cViewPr varScale="1">
        <p:scale>
          <a:sx n="106" d="100"/>
          <a:sy n="106" d="100"/>
        </p:scale>
        <p:origin x="6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A9E2D-5D8B-5AF7-AAB4-085D7543B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055BE3-F326-9887-7BD9-BC5775062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392A51-A8E1-0DA1-158A-C8516C0A0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BD03-A571-5A4C-9270-13DD45B8091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868195-5C40-2D44-1E86-2B3C1FB6D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84A2E9-56A5-8E95-D81C-A810284EC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D477-3E1C-0E4B-A85C-4E9D964F5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051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D6B32-00AD-3125-4E0A-2CA1A2C5D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7258A8-2AB1-A1F0-0900-A009DC9A6E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8D2234-4E7D-E317-D306-6970B5E59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BD03-A571-5A4C-9270-13DD45B8091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BAE0A-1EF7-F448-F6A0-6CF4BB717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B07BF-CDE2-3C47-5ED7-B00AF72A5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D477-3E1C-0E4B-A85C-4E9D964F5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10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06EB99-16C2-EC36-7CA4-D4FDCAD12B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44EA0A-E2A7-C87C-F638-B86EDA52EC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8161BF-04B2-2079-6E1A-31EF8328A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BD03-A571-5A4C-9270-13DD45B8091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469BE-DCF0-04E4-25C9-083B409F7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96B780-AD10-524B-43E7-2FBE533D0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D477-3E1C-0E4B-A85C-4E9D964F5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25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62CFE-6CD8-0273-7E0F-BD17D558D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773AF-278F-B8D8-AB9D-86291C249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AB167C-9F26-0A60-D104-27444B424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BD03-A571-5A4C-9270-13DD45B8091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7DBB7D-E79C-15D0-F671-366F5AF90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F8C64B-7F62-B278-8070-A4EA7EBD4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D477-3E1C-0E4B-A85C-4E9D964F5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56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7A05A-80E7-D643-F3E2-D415A697A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DA3B72-6D89-1C3E-75CD-009A69A87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FB2B1E-B199-CAFC-B07A-FFA6EDE8F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BD03-A571-5A4C-9270-13DD45B8091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124FDC-9B40-359F-D508-3DC52AF53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F1622E-4DF4-F139-99F9-E23F956C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D477-3E1C-0E4B-A85C-4E9D964F5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565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DC158-4D08-0AA1-2215-B503B5B8F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BFD4F-C4C7-025D-1A23-1A160B0D81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E4D31-D027-7FF3-21A0-D3D319BC78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50F95-D2AD-13B4-612F-AE54D75E9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BD03-A571-5A4C-9270-13DD45B8091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8E6D55-62B4-242E-9FBA-90AF604D5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4D0776-9402-AEB5-0510-F969AFA42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D477-3E1C-0E4B-A85C-4E9D964F5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250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23A90-3002-A54D-1B2C-B3BBF4C84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6F1CC7-9F27-EF2B-F17B-D020787D5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AF4000-0588-3AC9-84D8-F8F6550F7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B60CEA-269A-5885-8EA6-11C8C85F9D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4D62A2-6531-E619-8173-813BFDB15D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323415-3666-CFBE-5498-78E98F00A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BD03-A571-5A4C-9270-13DD45B8091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7C802E-CB53-13FD-C37A-65F568DA4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29E5BA-943C-998D-5596-73FFB1F9B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D477-3E1C-0E4B-A85C-4E9D964F5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12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7004F-CDF5-94EE-A40E-657F40071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53C94E-9CE6-7940-D75C-621FEF474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BD03-A571-5A4C-9270-13DD45B8091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47EB29-8D7F-C7F0-66EC-D634B40C7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94F7C7-5DA9-6C2E-7B10-0493B8454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D477-3E1C-0E4B-A85C-4E9D964F5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915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5B49BA-D5E3-BE0C-947D-66374DDE1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BD03-A571-5A4C-9270-13DD45B8091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4D2AE8-D20B-948C-A8EB-474C9324E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636BCF-D7F1-B74C-526D-E5696A29F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D477-3E1C-0E4B-A85C-4E9D964F5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341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E7836-AA6E-1A09-AC48-FA54B96E0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765BB-01FE-BAA6-9F5A-A3AE52858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7AB60-97FE-D042-E490-AAFE6D32B8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8A63E3-3723-B06C-775E-8E2A25095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BD03-A571-5A4C-9270-13DD45B8091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CA5F38-16F6-FEEC-2CCE-170151B2E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D50ADA-0621-1D89-8711-3A25742EC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D477-3E1C-0E4B-A85C-4E9D964F5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891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D4598-95BB-4862-7142-15FF3D5A0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7DCB9D-49C1-E9F6-BEEB-509F8D36A4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43EF9E-90DA-9782-AAE7-7BFEAADCDE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4C2477-C21B-B3FB-1BAC-E57098A2D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0BD03-A571-5A4C-9270-13DD45B8091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05066F-0796-1919-69BD-143C3C85D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48D247-96FE-F26F-C45B-291D014CA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6D477-3E1C-0E4B-A85C-4E9D964F5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717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AB7093-84C2-5D82-3CFE-574470187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3CA6A7-6864-FD90-1C09-A621F1B2B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279B82-D356-732E-11A7-CFF4D0DCEF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0BD03-A571-5A4C-9270-13DD45B80915}" type="datetimeFigureOut">
              <a:rPr lang="en-US" smtClean="0"/>
              <a:t>9/29/22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5C0B73-43B0-2DC5-1D18-42C3321F95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CE8AE-3C89-846A-E49B-28DF277DC0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6D477-3E1C-0E4B-A85C-4E9D964F5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190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F3419-D03C-323A-5DEE-E9B935D3E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093"/>
            <a:ext cx="10515600" cy="817499"/>
          </a:xfrm>
        </p:spPr>
        <p:txBody>
          <a:bodyPr/>
          <a:lstStyle/>
          <a:p>
            <a:r>
              <a:rPr lang="en-US" dirty="0"/>
              <a:t>Collaborative Inclusive Coaching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EEA4A-234B-7634-676F-63EB02E76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726" y="1275508"/>
            <a:ext cx="10515600" cy="5250371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How can we plan for all students in diverse classrooms?</a:t>
            </a:r>
          </a:p>
          <a:p>
            <a:r>
              <a:rPr lang="en-US" dirty="0"/>
              <a:t>Session 1: Class Review</a:t>
            </a:r>
          </a:p>
          <a:p>
            <a:r>
              <a:rPr lang="en-US" dirty="0"/>
              <a:t>2 follow up sessions: choose something to try</a:t>
            </a:r>
          </a:p>
          <a:p>
            <a:pPr lvl="1"/>
            <a:r>
              <a:rPr lang="en-US" dirty="0"/>
              <a:t>Examples:</a:t>
            </a:r>
          </a:p>
          <a:p>
            <a:pPr lvl="2"/>
            <a:r>
              <a:rPr lang="en-US" dirty="0"/>
              <a:t>Focus in on a UDL/Equity Commitment</a:t>
            </a:r>
          </a:p>
          <a:p>
            <a:pPr lvl="2"/>
            <a:r>
              <a:rPr lang="en-US" dirty="0"/>
              <a:t>Target a competency </a:t>
            </a:r>
          </a:p>
          <a:p>
            <a:pPr lvl="2"/>
            <a:r>
              <a:rPr lang="en-US" dirty="0"/>
              <a:t>Construct a Needs Based Support Plan</a:t>
            </a:r>
          </a:p>
          <a:p>
            <a:pPr lvl="2"/>
            <a:r>
              <a:rPr lang="en-US" dirty="0"/>
              <a:t>Design a Curricular Unit Plan</a:t>
            </a:r>
          </a:p>
          <a:p>
            <a:r>
              <a:rPr lang="en-US" dirty="0"/>
              <a:t>Sharing &amp; Celebration</a:t>
            </a:r>
          </a:p>
          <a:p>
            <a:pPr lvl="1"/>
            <a:r>
              <a:rPr lang="en-US" dirty="0"/>
              <a:t>What did you try? </a:t>
            </a:r>
          </a:p>
          <a:p>
            <a:pPr lvl="1"/>
            <a:r>
              <a:rPr lang="en-US" dirty="0"/>
              <a:t>What did you notice?</a:t>
            </a:r>
          </a:p>
          <a:p>
            <a:pPr lvl="1"/>
            <a:r>
              <a:rPr lang="en-US" dirty="0"/>
              <a:t>What did you learn?</a:t>
            </a:r>
          </a:p>
          <a:p>
            <a:pPr lvl="1"/>
            <a:r>
              <a:rPr lang="en-US" dirty="0"/>
              <a:t>What are your next steps?</a:t>
            </a:r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13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B45CFF-4DD9-984F-B927-DAC101BE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Prairieland SD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887276-F844-E14C-BCD5-FE74C0354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Grade: Grade 7-9</a:t>
            </a:r>
          </a:p>
          <a:p>
            <a:r>
              <a:rPr lang="en-US" dirty="0"/>
              <a:t>Subject Area: Social Studies gr. 7 and gr. 9 curriculum</a:t>
            </a:r>
          </a:p>
          <a:p>
            <a:r>
              <a:rPr lang="en-US" dirty="0"/>
              <a:t>CT: Jayne S</a:t>
            </a:r>
          </a:p>
          <a:p>
            <a:r>
              <a:rPr lang="en-US" dirty="0"/>
              <a:t>Principal &amp; CT: Silke W</a:t>
            </a:r>
          </a:p>
          <a:p>
            <a:r>
              <a:rPr lang="en-US" dirty="0"/>
              <a:t>District Inclusion: Ellen V</a:t>
            </a:r>
          </a:p>
          <a:p>
            <a:r>
              <a:rPr lang="en-US" dirty="0"/>
              <a:t>ST: Karen M</a:t>
            </a:r>
          </a:p>
          <a:p>
            <a:r>
              <a:rPr lang="en-US" dirty="0"/>
              <a:t>EA: Pauline H </a:t>
            </a:r>
          </a:p>
        </p:txBody>
      </p:sp>
    </p:spTree>
    <p:extLst>
      <p:ext uri="{BB962C8B-B14F-4D97-AF65-F5344CB8AC3E}">
        <p14:creationId xmlns:p14="http://schemas.microsoft.com/office/powerpoint/2010/main" val="3060549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9D29E04-99D4-8E46-BD3B-5B77A3EB56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630741"/>
              </p:ext>
            </p:extLst>
          </p:nvPr>
        </p:nvGraphicFramePr>
        <p:xfrm>
          <a:off x="369651" y="256675"/>
          <a:ext cx="11634280" cy="62615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6856">
                  <a:extLst>
                    <a:ext uri="{9D8B030D-6E8A-4147-A177-3AD203B41FA5}">
                      <a16:colId xmlns:a16="http://schemas.microsoft.com/office/drawing/2014/main" val="2977809659"/>
                    </a:ext>
                  </a:extLst>
                </a:gridCol>
                <a:gridCol w="1551237">
                  <a:extLst>
                    <a:ext uri="{9D8B030D-6E8A-4147-A177-3AD203B41FA5}">
                      <a16:colId xmlns:a16="http://schemas.microsoft.com/office/drawing/2014/main" val="4281847838"/>
                    </a:ext>
                  </a:extLst>
                </a:gridCol>
                <a:gridCol w="775619">
                  <a:extLst>
                    <a:ext uri="{9D8B030D-6E8A-4147-A177-3AD203B41FA5}">
                      <a16:colId xmlns:a16="http://schemas.microsoft.com/office/drawing/2014/main" val="1943556915"/>
                    </a:ext>
                  </a:extLst>
                </a:gridCol>
                <a:gridCol w="2326856">
                  <a:extLst>
                    <a:ext uri="{9D8B030D-6E8A-4147-A177-3AD203B41FA5}">
                      <a16:colId xmlns:a16="http://schemas.microsoft.com/office/drawing/2014/main" val="388381636"/>
                    </a:ext>
                  </a:extLst>
                </a:gridCol>
                <a:gridCol w="775619">
                  <a:extLst>
                    <a:ext uri="{9D8B030D-6E8A-4147-A177-3AD203B41FA5}">
                      <a16:colId xmlns:a16="http://schemas.microsoft.com/office/drawing/2014/main" val="2129646221"/>
                    </a:ext>
                  </a:extLst>
                </a:gridCol>
                <a:gridCol w="1551237">
                  <a:extLst>
                    <a:ext uri="{9D8B030D-6E8A-4147-A177-3AD203B41FA5}">
                      <a16:colId xmlns:a16="http://schemas.microsoft.com/office/drawing/2014/main" val="1701124021"/>
                    </a:ext>
                  </a:extLst>
                </a:gridCol>
                <a:gridCol w="2326856">
                  <a:extLst>
                    <a:ext uri="{9D8B030D-6E8A-4147-A177-3AD203B41FA5}">
                      <a16:colId xmlns:a16="http://schemas.microsoft.com/office/drawing/2014/main" val="3166884132"/>
                    </a:ext>
                  </a:extLst>
                </a:gridCol>
              </a:tblGrid>
              <a:tr h="265765">
                <a:tc gridSpan="2">
                  <a:txBody>
                    <a:bodyPr/>
                    <a:lstStyle/>
                    <a:p>
                      <a:r>
                        <a:rPr lang="en-US" sz="1000" b="0" u="none" dirty="0">
                          <a:latin typeface="+mn-lt"/>
                        </a:rPr>
                        <a:t>Class Review for:  Junior High Socials (Little Peeps) - 17</a:t>
                      </a:r>
                    </a:p>
                    <a:p>
                      <a:r>
                        <a:rPr lang="en-US" sz="1000" b="0" u="none" dirty="0">
                          <a:latin typeface="+mn-lt"/>
                        </a:rPr>
                        <a:t>Veteran, AB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sz="1000" b="0" u="none" dirty="0">
                          <a:latin typeface="+mn-lt"/>
                        </a:rPr>
                        <a:t>School: Veteran School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000" b="0" u="none" dirty="0">
                          <a:latin typeface="+mn-lt"/>
                        </a:rPr>
                        <a:t>Date: Sept 2022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8240087"/>
                  </a:ext>
                </a:extLst>
              </a:tr>
              <a:tr h="309967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dirty="0">
                          <a:latin typeface="+mn-lt"/>
                          <a:cs typeface="Arial" panose="020B0604020202020204" pitchFamily="34" charset="0"/>
                        </a:rPr>
                        <a:t>We can plan for our students by getting to know the:</a:t>
                      </a:r>
                    </a:p>
                  </a:txBody>
                  <a:tcPr marL="68580" marR="68580" marT="34290" marB="3429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27165"/>
                  </a:ext>
                </a:extLst>
              </a:tr>
              <a:tr h="30996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u="none" dirty="0">
                          <a:latin typeface="+mn-lt"/>
                        </a:rPr>
                        <a:t>Class Interests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dirty="0">
                          <a:latin typeface="+mn-lt"/>
                        </a:rPr>
                        <a:t>- Agriculture, hunting, dirt biking, dancers, phones, hockey, games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u="none" dirty="0">
                          <a:latin typeface="+mn-lt"/>
                        </a:rPr>
                        <a:t>Classroom Strengths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dirty="0">
                          <a:latin typeface="+mn-lt"/>
                        </a:rPr>
                        <a:t>- Athletic, hands on, visual, connected cohort, have grown up together, kind, good hearts, technology, competitive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b="1" u="none" dirty="0">
                          <a:latin typeface="+mn-lt"/>
                        </a:rPr>
                        <a:t>Classroom Stretches</a:t>
                      </a:r>
                    </a:p>
                    <a:p>
                      <a:pPr algn="l"/>
                      <a:r>
                        <a:rPr lang="en-US" sz="1000" b="0" u="none" dirty="0">
                          <a:latin typeface="+mn-lt"/>
                        </a:rPr>
                        <a:t>- Reading, focus, attention, time on task, social emotional, decision making, leadership, taking risks while learning, 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1171011"/>
                  </a:ext>
                </a:extLst>
              </a:tr>
              <a:tr h="309967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dirty="0">
                          <a:latin typeface="+mn-lt"/>
                          <a:cs typeface="Arial" panose="020B0604020202020204" pitchFamily="34" charset="0"/>
                        </a:rPr>
                        <a:t>Based on the interests, strengths and stretches of this class, one goal(s) for these I have for this class is:</a:t>
                      </a:r>
                    </a:p>
                  </a:txBody>
                  <a:tcPr marL="68580" marR="68580" marT="34290" marB="3429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897149"/>
                  </a:ext>
                </a:extLst>
              </a:tr>
              <a:tr h="525141">
                <a:tc gridSpan="7">
                  <a:txBody>
                    <a:bodyPr/>
                    <a:lstStyle/>
                    <a:p>
                      <a:r>
                        <a:rPr lang="en-US" sz="1000" b="1" u="none" dirty="0">
                          <a:latin typeface="+mn-lt"/>
                        </a:rPr>
                        <a:t>Some BIG goals we have for this class: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US" sz="1000" b="0" u="none" dirty="0">
                          <a:latin typeface="+mn-lt"/>
                        </a:rPr>
                        <a:t>J: reading, love of knowledge and curiosity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US" sz="1000" b="0" u="none" dirty="0">
                          <a:latin typeface="+mn-lt"/>
                        </a:rPr>
                        <a:t>S: being a good citizen, making good decisions when no one is watching, develop leaders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US" sz="1000" b="0" u="none" dirty="0">
                          <a:latin typeface="+mn-lt"/>
                        </a:rPr>
                        <a:t>P: Confidence in their leadership, love of learning, enjoy reading, overall positive attitude towards school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en-US" sz="1000" b="0" u="none" dirty="0">
                          <a:latin typeface="+mn-lt"/>
                        </a:rPr>
                        <a:t>K: Confidence, leadership, stand up and support each other, take risks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8701409"/>
                  </a:ext>
                </a:extLst>
              </a:tr>
              <a:tr h="30996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dirty="0">
                          <a:latin typeface="+mn-lt"/>
                          <a:cs typeface="Arial" panose="020B0604020202020204" pitchFamily="34" charset="0"/>
                        </a:rPr>
                        <a:t>We can meet these goals by making a plan to try something new:</a:t>
                      </a:r>
                    </a:p>
                  </a:txBody>
                  <a:tcPr marL="68580" marR="68580" marT="34290" marB="3429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dirty="0">
                          <a:latin typeface="+mn-lt"/>
                          <a:cs typeface="Arial" panose="020B0604020202020204" pitchFamily="34" charset="0"/>
                        </a:rPr>
                        <a:t>We can meet these goals by reducing barriers in the classroom:</a:t>
                      </a:r>
                    </a:p>
                  </a:txBody>
                  <a:tcPr marL="68580" marR="68580" marT="34290" marB="3429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7809893"/>
                  </a:ext>
                </a:extLst>
              </a:tr>
              <a:tr h="309967"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b="1" u="none" dirty="0">
                          <a:latin typeface="+mn-lt"/>
                        </a:rPr>
                        <a:t>Decisions</a:t>
                      </a:r>
                      <a:r>
                        <a:rPr lang="en-US" sz="1000" b="0" u="none" dirty="0">
                          <a:latin typeface="+mn-lt"/>
                        </a:rPr>
                        <a:t>: Something we are trying/ want to try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000" b="1" u="none" dirty="0">
                          <a:latin typeface="+mn-lt"/>
                        </a:rPr>
                        <a:t>Decision: </a:t>
                      </a:r>
                      <a:r>
                        <a:rPr lang="en-US" sz="1000" b="0" u="none" dirty="0">
                          <a:latin typeface="+mn-lt"/>
                        </a:rPr>
                        <a:t>Commitments to UDL targets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b="1" u="none" dirty="0">
                          <a:latin typeface="+mn-lt"/>
                        </a:rPr>
                        <a:t>Decision</a:t>
                      </a:r>
                      <a:r>
                        <a:rPr lang="en-US" sz="1000" b="0" u="none" dirty="0">
                          <a:latin typeface="+mn-lt"/>
                        </a:rPr>
                        <a:t>: Commitments to Equity and Reconciliation Targets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2836840"/>
                  </a:ext>
                </a:extLst>
              </a:tr>
              <a:tr h="865112">
                <a:tc gridSpan="2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000" b="1" u="none" dirty="0">
                          <a:latin typeface="+mn-lt"/>
                        </a:rPr>
                        <a:t>What have we tried that is working?</a:t>
                      </a:r>
                      <a:br>
                        <a:rPr lang="en-US" sz="1000" b="0" u="none" dirty="0">
                          <a:latin typeface="+mn-lt"/>
                        </a:rPr>
                      </a:br>
                      <a:r>
                        <a:rPr lang="en-US" sz="1000" b="0" u="none" dirty="0">
                          <a:latin typeface="+mn-lt"/>
                        </a:rPr>
                        <a:t>- games for teaching and learning, using visuals and manipulatives, pull out reading program (SMARTER reading intervention)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sz="1000" b="0" u="none" dirty="0">
                        <a:latin typeface="+mn-lt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000" b="1" u="none" dirty="0">
                          <a:latin typeface="+mn-lt"/>
                        </a:rPr>
                        <a:t>What do we still want to try?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000" b="0" u="none" dirty="0">
                          <a:latin typeface="+mn-lt"/>
                        </a:rPr>
                        <a:t>- Hands on approach, how to make humanities more hands on and visual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sz="1000" b="0" u="none" dirty="0">
                        <a:latin typeface="+mn-lt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000" b="1" u="none" dirty="0">
                          <a:latin typeface="+mn-lt"/>
                        </a:rPr>
                        <a:t>How do we want to work together?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sz="1000" b="0" u="none" dirty="0">
                          <a:latin typeface="+mn-lt"/>
                        </a:rPr>
                        <a:t>8.2: 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scaffolding learning by starting with accessibility and adding on challenge in goals and tasks</a:t>
                      </a:r>
                      <a:r>
                        <a:rPr lang="en-CA" sz="1000" dirty="0">
                          <a:effectLst/>
                        </a:rPr>
                        <a:t> </a:t>
                      </a:r>
                    </a:p>
                    <a:p>
                      <a:r>
                        <a:rPr lang="en-CA" sz="1000" b="0" u="none" dirty="0">
                          <a:effectLst/>
                          <a:latin typeface="+mn-lt"/>
                        </a:rPr>
                        <a:t>3.2 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Connecting new learning to big ideas, other learning, other contexts (familiar and unfamiliar)</a:t>
                      </a:r>
                      <a:r>
                        <a:rPr lang="en-CA" sz="1000" dirty="0">
                          <a:effectLst/>
                        </a:rPr>
                        <a:t> </a:t>
                      </a:r>
                    </a:p>
                    <a:p>
                      <a:r>
                        <a:rPr lang="en-CA" sz="1000" dirty="0">
                          <a:effectLst/>
                        </a:rPr>
                        <a:t>5.2 </a:t>
                      </a: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offering supports and strategies for students to create written output (word prediction, text-to-speech, mapping tools, sentence starters etc.)</a:t>
                      </a:r>
                      <a:r>
                        <a:rPr lang="en-CA" sz="1000" dirty="0">
                          <a:effectLst/>
                        </a:rPr>
                        <a:t> </a:t>
                      </a:r>
                    </a:p>
                    <a:p>
                      <a:endParaRPr lang="en-US" sz="1000" b="0" u="none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000" b="0" u="none" dirty="0">
                        <a:latin typeface="+mn-lt"/>
                      </a:endParaRPr>
                    </a:p>
                    <a:p>
                      <a:endParaRPr lang="en-US" sz="1000" b="0" u="none" dirty="0">
                        <a:latin typeface="+mn-lt"/>
                      </a:endParaRPr>
                    </a:p>
                    <a:p>
                      <a:endParaRPr lang="en-US" sz="1000" b="0" u="none" dirty="0">
                        <a:latin typeface="+mn-lt"/>
                      </a:endParaRPr>
                    </a:p>
                    <a:p>
                      <a:endParaRPr lang="en-US" sz="1000" b="0" u="none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6069771"/>
                  </a:ext>
                </a:extLst>
              </a:tr>
              <a:tr h="309967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dirty="0">
                          <a:latin typeface="+mn-lt"/>
                          <a:cs typeface="Arial" panose="020B0604020202020204" pitchFamily="34" charset="0"/>
                        </a:rPr>
                        <a:t>We can meet these goals by targeting core competencies as a community:</a:t>
                      </a:r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135908"/>
                  </a:ext>
                </a:extLst>
              </a:tr>
              <a:tr h="392475">
                <a:tc gridSpan="7">
                  <a:txBody>
                    <a:bodyPr/>
                    <a:lstStyle/>
                    <a:p>
                      <a:r>
                        <a:rPr lang="en-US" sz="1000" b="1" u="none" dirty="0">
                          <a:latin typeface="+mn-lt"/>
                        </a:rPr>
                        <a:t>Decision: </a:t>
                      </a:r>
                      <a:r>
                        <a:rPr lang="en-US" sz="1000" b="0" u="none" dirty="0">
                          <a:latin typeface="+mn-lt"/>
                        </a:rPr>
                        <a:t>Targeted competencies to target for this class: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1001599"/>
                  </a:ext>
                </a:extLst>
              </a:tr>
              <a:tr h="328819">
                <a:tc gridSpan="7">
                  <a:txBody>
                    <a:bodyPr/>
                    <a:lstStyle/>
                    <a:p>
                      <a:r>
                        <a:rPr lang="en-US" sz="1000" b="0" u="none" dirty="0">
                          <a:latin typeface="+mn-lt"/>
                        </a:rPr>
                        <a:t>We can meet these goals by responded to the needs of this class</a:t>
                      </a:r>
                    </a:p>
                  </a:txBody>
                  <a:tcPr marL="68580" marR="68580" marT="34290" marB="34290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5327942"/>
                  </a:ext>
                </a:extLst>
              </a:tr>
              <a:tr h="820452">
                <a:tc>
                  <a:txBody>
                    <a:bodyPr/>
                    <a:lstStyle/>
                    <a:p>
                      <a:r>
                        <a:rPr lang="en-US" sz="1000" b="0" u="none" dirty="0">
                          <a:latin typeface="+mn-lt"/>
                        </a:rPr>
                        <a:t>Need: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0" u="none" dirty="0">
                          <a:latin typeface="+mn-lt"/>
                        </a:rPr>
                        <a:t>Need: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u="none" dirty="0">
                          <a:latin typeface="+mn-lt"/>
                        </a:rPr>
                        <a:t>Need: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0" u="none" dirty="0">
                          <a:latin typeface="+mn-lt"/>
                        </a:rPr>
                        <a:t>Need: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u="none" dirty="0">
                          <a:latin typeface="+mn-lt"/>
                        </a:rPr>
                        <a:t>Need: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9649366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F48F6BC9-906E-1645-9550-36D34610E63B}"/>
              </a:ext>
            </a:extLst>
          </p:cNvPr>
          <p:cNvSpPr/>
          <p:nvPr/>
        </p:nvSpPr>
        <p:spPr>
          <a:xfrm>
            <a:off x="0" y="6601325"/>
            <a:ext cx="12192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The Class Review – Brownlie, F &amp; King, J, 2011				         			                      adapted by S. Moore, 2022</a:t>
            </a:r>
          </a:p>
        </p:txBody>
      </p:sp>
    </p:spTree>
    <p:extLst>
      <p:ext uri="{BB962C8B-B14F-4D97-AF65-F5344CB8AC3E}">
        <p14:creationId xmlns:p14="http://schemas.microsoft.com/office/powerpoint/2010/main" val="23076189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562</Words>
  <Application>Microsoft Macintosh PowerPoint</Application>
  <PresentationFormat>Widescreen</PresentationFormat>
  <Paragraphs>67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Collaborative Inclusive Coaching</vt:lpstr>
      <vt:lpstr>Prairieland SD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Collaborative Inclusive Coaching</dc:title>
  <dc:creator>Shelley Moore</dc:creator>
  <cp:lastModifiedBy>Shelley Moore</cp:lastModifiedBy>
  <cp:revision>1</cp:revision>
  <dcterms:created xsi:type="dcterms:W3CDTF">2022-09-29T17:40:14Z</dcterms:created>
  <dcterms:modified xsi:type="dcterms:W3CDTF">2022-09-29T17:43:32Z</dcterms:modified>
</cp:coreProperties>
</file>