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1752" r:id="rId2"/>
    <p:sldId id="256" r:id="rId3"/>
    <p:sldId id="175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91"/>
    <p:restoredTop sz="96327"/>
  </p:normalViewPr>
  <p:slideViewPr>
    <p:cSldViewPr snapToGrid="0" snapToObjects="1">
      <p:cViewPr>
        <p:scale>
          <a:sx n="101" d="100"/>
          <a:sy n="101" d="100"/>
        </p:scale>
        <p:origin x="696" y="16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55115-88DF-AE4C-9388-C1616B0B7E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12A3E56-6057-224D-85A0-D219A97102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82F746-00D0-AA42-8AEF-322270889E9F}"/>
              </a:ext>
            </a:extLst>
          </p:cNvPr>
          <p:cNvSpPr>
            <a:spLocks noGrp="1"/>
          </p:cNvSpPr>
          <p:nvPr>
            <p:ph type="dt" sz="half" idx="10"/>
          </p:nvPr>
        </p:nvSpPr>
        <p:spPr/>
        <p:txBody>
          <a:bodyPr/>
          <a:lstStyle/>
          <a:p>
            <a:fld id="{AA032435-0D67-814D-B820-C499E2619259}" type="datetimeFigureOut">
              <a:rPr lang="en-US" smtClean="0"/>
              <a:t>11/8/22</a:t>
            </a:fld>
            <a:endParaRPr lang="en-US"/>
          </a:p>
        </p:txBody>
      </p:sp>
      <p:sp>
        <p:nvSpPr>
          <p:cNvPr id="5" name="Footer Placeholder 4">
            <a:extLst>
              <a:ext uri="{FF2B5EF4-FFF2-40B4-BE49-F238E27FC236}">
                <a16:creationId xmlns:a16="http://schemas.microsoft.com/office/drawing/2014/main" id="{44F4BED1-A8AD-014C-992D-72A64CE532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82F7A0-1252-E249-86EC-AB96DECCDAE2}"/>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074361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FDAB5-207D-8D47-AA94-FA77031BC0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B17BF5-A56F-894A-8FD0-7B81C62546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BE4B33-AE93-6645-8229-7D92B90702C8}"/>
              </a:ext>
            </a:extLst>
          </p:cNvPr>
          <p:cNvSpPr>
            <a:spLocks noGrp="1"/>
          </p:cNvSpPr>
          <p:nvPr>
            <p:ph type="dt" sz="half" idx="10"/>
          </p:nvPr>
        </p:nvSpPr>
        <p:spPr/>
        <p:txBody>
          <a:bodyPr/>
          <a:lstStyle/>
          <a:p>
            <a:fld id="{AA032435-0D67-814D-B820-C499E2619259}" type="datetimeFigureOut">
              <a:rPr lang="en-US" smtClean="0"/>
              <a:t>11/8/22</a:t>
            </a:fld>
            <a:endParaRPr lang="en-US"/>
          </a:p>
        </p:txBody>
      </p:sp>
      <p:sp>
        <p:nvSpPr>
          <p:cNvPr id="5" name="Footer Placeholder 4">
            <a:extLst>
              <a:ext uri="{FF2B5EF4-FFF2-40B4-BE49-F238E27FC236}">
                <a16:creationId xmlns:a16="http://schemas.microsoft.com/office/drawing/2014/main" id="{7D6EB5EE-3427-3D4E-A496-BEDA6DB93B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5114A8-2AD6-234E-8E9D-1394FD4F4F58}"/>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4002949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B2AAEA-34E9-B84B-9FA0-2CEC436523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2D5E358-5BD1-0C4D-A50B-0A2DA03F09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599AFA-7E4E-CE4C-A257-7369E4B95B6D}"/>
              </a:ext>
            </a:extLst>
          </p:cNvPr>
          <p:cNvSpPr>
            <a:spLocks noGrp="1"/>
          </p:cNvSpPr>
          <p:nvPr>
            <p:ph type="dt" sz="half" idx="10"/>
          </p:nvPr>
        </p:nvSpPr>
        <p:spPr/>
        <p:txBody>
          <a:bodyPr/>
          <a:lstStyle/>
          <a:p>
            <a:fld id="{AA032435-0D67-814D-B820-C499E2619259}" type="datetimeFigureOut">
              <a:rPr lang="en-US" smtClean="0"/>
              <a:t>11/8/22</a:t>
            </a:fld>
            <a:endParaRPr lang="en-US"/>
          </a:p>
        </p:txBody>
      </p:sp>
      <p:sp>
        <p:nvSpPr>
          <p:cNvPr id="5" name="Footer Placeholder 4">
            <a:extLst>
              <a:ext uri="{FF2B5EF4-FFF2-40B4-BE49-F238E27FC236}">
                <a16:creationId xmlns:a16="http://schemas.microsoft.com/office/drawing/2014/main" id="{615CFD6D-AEAE-AA44-9635-6205B675AA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5770A1-4938-A64F-8DAC-80D2AECEE7F9}"/>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3965826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F46B7-AC87-7545-9BE2-13A1278723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C9DCB1-F634-B946-BC3A-E361235D5A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141D6-8066-804A-A580-1151D76BAFCC}"/>
              </a:ext>
            </a:extLst>
          </p:cNvPr>
          <p:cNvSpPr>
            <a:spLocks noGrp="1"/>
          </p:cNvSpPr>
          <p:nvPr>
            <p:ph type="dt" sz="half" idx="10"/>
          </p:nvPr>
        </p:nvSpPr>
        <p:spPr/>
        <p:txBody>
          <a:bodyPr/>
          <a:lstStyle/>
          <a:p>
            <a:fld id="{AA032435-0D67-814D-B820-C499E2619259}" type="datetimeFigureOut">
              <a:rPr lang="en-US" smtClean="0"/>
              <a:t>11/8/22</a:t>
            </a:fld>
            <a:endParaRPr lang="en-US"/>
          </a:p>
        </p:txBody>
      </p:sp>
      <p:sp>
        <p:nvSpPr>
          <p:cNvPr id="5" name="Footer Placeholder 4">
            <a:extLst>
              <a:ext uri="{FF2B5EF4-FFF2-40B4-BE49-F238E27FC236}">
                <a16:creationId xmlns:a16="http://schemas.microsoft.com/office/drawing/2014/main" id="{10B2ED48-6956-8E4F-8F86-140BC15634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AE8F55-26B5-A94E-967E-06EEEFB19F40}"/>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348180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6B011-FE3A-2745-B439-4D17C1CB8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C772D2-34F4-E04C-BA93-7507BA8F2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480508-5772-AF4D-A07E-C1A8CBB2D584}"/>
              </a:ext>
            </a:extLst>
          </p:cNvPr>
          <p:cNvSpPr>
            <a:spLocks noGrp="1"/>
          </p:cNvSpPr>
          <p:nvPr>
            <p:ph type="dt" sz="half" idx="10"/>
          </p:nvPr>
        </p:nvSpPr>
        <p:spPr/>
        <p:txBody>
          <a:bodyPr/>
          <a:lstStyle/>
          <a:p>
            <a:fld id="{AA032435-0D67-814D-B820-C499E2619259}" type="datetimeFigureOut">
              <a:rPr lang="en-US" smtClean="0"/>
              <a:t>11/8/22</a:t>
            </a:fld>
            <a:endParaRPr lang="en-US"/>
          </a:p>
        </p:txBody>
      </p:sp>
      <p:sp>
        <p:nvSpPr>
          <p:cNvPr id="5" name="Footer Placeholder 4">
            <a:extLst>
              <a:ext uri="{FF2B5EF4-FFF2-40B4-BE49-F238E27FC236}">
                <a16:creationId xmlns:a16="http://schemas.microsoft.com/office/drawing/2014/main" id="{C512C3E5-1AF5-7447-B3A5-1759CB83CE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51F5BC-F876-8043-9E9A-583BE2B765D8}"/>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004334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41E0D-1BB4-1A42-A901-A9711860D2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4F5F72-8BB6-D649-A218-EC5C5530CDF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D37021-6683-4440-95C3-D100A938D3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461487-E44A-F74E-9644-99A969D9456F}"/>
              </a:ext>
            </a:extLst>
          </p:cNvPr>
          <p:cNvSpPr>
            <a:spLocks noGrp="1"/>
          </p:cNvSpPr>
          <p:nvPr>
            <p:ph type="dt" sz="half" idx="10"/>
          </p:nvPr>
        </p:nvSpPr>
        <p:spPr/>
        <p:txBody>
          <a:bodyPr/>
          <a:lstStyle/>
          <a:p>
            <a:fld id="{AA032435-0D67-814D-B820-C499E2619259}" type="datetimeFigureOut">
              <a:rPr lang="en-US" smtClean="0"/>
              <a:t>11/8/22</a:t>
            </a:fld>
            <a:endParaRPr lang="en-US"/>
          </a:p>
        </p:txBody>
      </p:sp>
      <p:sp>
        <p:nvSpPr>
          <p:cNvPr id="6" name="Footer Placeholder 5">
            <a:extLst>
              <a:ext uri="{FF2B5EF4-FFF2-40B4-BE49-F238E27FC236}">
                <a16:creationId xmlns:a16="http://schemas.microsoft.com/office/drawing/2014/main" id="{584DF1E2-AA78-AF42-833E-8B493C0E56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963EE2-90D0-6446-970D-5820EEE3ED34}"/>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2219962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78091-9DD9-444E-A43E-2DB49CCF53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3CF14E-8A07-4E40-BBAA-43ED66CA10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57DCB56-2FE9-594B-A0A2-24F0157EDB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6DB18A-131C-8D42-9EAB-276BE4B988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6318F3-0D7F-FF43-AE9F-389047676B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31C06-F554-AA44-AA8A-D1A92ED66CC7}"/>
              </a:ext>
            </a:extLst>
          </p:cNvPr>
          <p:cNvSpPr>
            <a:spLocks noGrp="1"/>
          </p:cNvSpPr>
          <p:nvPr>
            <p:ph type="dt" sz="half" idx="10"/>
          </p:nvPr>
        </p:nvSpPr>
        <p:spPr/>
        <p:txBody>
          <a:bodyPr/>
          <a:lstStyle/>
          <a:p>
            <a:fld id="{AA032435-0D67-814D-B820-C499E2619259}" type="datetimeFigureOut">
              <a:rPr lang="en-US" smtClean="0"/>
              <a:t>11/8/22</a:t>
            </a:fld>
            <a:endParaRPr lang="en-US"/>
          </a:p>
        </p:txBody>
      </p:sp>
      <p:sp>
        <p:nvSpPr>
          <p:cNvPr id="8" name="Footer Placeholder 7">
            <a:extLst>
              <a:ext uri="{FF2B5EF4-FFF2-40B4-BE49-F238E27FC236}">
                <a16:creationId xmlns:a16="http://schemas.microsoft.com/office/drawing/2014/main" id="{69D8B636-7135-A145-8F0B-C243BA19F2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0168D0-A55E-D149-98D7-3F662CB88487}"/>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888498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76F13-954D-B648-91E4-69226D87B3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C2DF6E-5972-F142-AFD9-2390763A454C}"/>
              </a:ext>
            </a:extLst>
          </p:cNvPr>
          <p:cNvSpPr>
            <a:spLocks noGrp="1"/>
          </p:cNvSpPr>
          <p:nvPr>
            <p:ph type="dt" sz="half" idx="10"/>
          </p:nvPr>
        </p:nvSpPr>
        <p:spPr/>
        <p:txBody>
          <a:bodyPr/>
          <a:lstStyle/>
          <a:p>
            <a:fld id="{AA032435-0D67-814D-B820-C499E2619259}" type="datetimeFigureOut">
              <a:rPr lang="en-US" smtClean="0"/>
              <a:t>11/8/22</a:t>
            </a:fld>
            <a:endParaRPr lang="en-US"/>
          </a:p>
        </p:txBody>
      </p:sp>
      <p:sp>
        <p:nvSpPr>
          <p:cNvPr id="4" name="Footer Placeholder 3">
            <a:extLst>
              <a:ext uri="{FF2B5EF4-FFF2-40B4-BE49-F238E27FC236}">
                <a16:creationId xmlns:a16="http://schemas.microsoft.com/office/drawing/2014/main" id="{A2531947-6594-EA46-BF47-688232BE7BD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D02583-0E6E-DF4A-BCAA-676126067AF7}"/>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807195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70D416-8583-AE4A-9AAB-F8467BAECCB7}"/>
              </a:ext>
            </a:extLst>
          </p:cNvPr>
          <p:cNvSpPr>
            <a:spLocks noGrp="1"/>
          </p:cNvSpPr>
          <p:nvPr>
            <p:ph type="dt" sz="half" idx="10"/>
          </p:nvPr>
        </p:nvSpPr>
        <p:spPr/>
        <p:txBody>
          <a:bodyPr/>
          <a:lstStyle/>
          <a:p>
            <a:fld id="{AA032435-0D67-814D-B820-C499E2619259}" type="datetimeFigureOut">
              <a:rPr lang="en-US" smtClean="0"/>
              <a:t>11/8/22</a:t>
            </a:fld>
            <a:endParaRPr lang="en-US"/>
          </a:p>
        </p:txBody>
      </p:sp>
      <p:sp>
        <p:nvSpPr>
          <p:cNvPr id="3" name="Footer Placeholder 2">
            <a:extLst>
              <a:ext uri="{FF2B5EF4-FFF2-40B4-BE49-F238E27FC236}">
                <a16:creationId xmlns:a16="http://schemas.microsoft.com/office/drawing/2014/main" id="{76D85EBC-16B3-234C-9F65-511A218085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D08C6C-D578-D348-B013-A8D61B20BF0A}"/>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2420721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86E1E-88A8-F340-90C5-B655363EED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CCA210-A2A4-C641-9EF6-5C8C3C6187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474C3B-6E6D-BE4E-8547-D578B75ED1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6D7F19-2034-B547-BB15-A1268C892DF1}"/>
              </a:ext>
            </a:extLst>
          </p:cNvPr>
          <p:cNvSpPr>
            <a:spLocks noGrp="1"/>
          </p:cNvSpPr>
          <p:nvPr>
            <p:ph type="dt" sz="half" idx="10"/>
          </p:nvPr>
        </p:nvSpPr>
        <p:spPr/>
        <p:txBody>
          <a:bodyPr/>
          <a:lstStyle/>
          <a:p>
            <a:fld id="{AA032435-0D67-814D-B820-C499E2619259}" type="datetimeFigureOut">
              <a:rPr lang="en-US" smtClean="0"/>
              <a:t>11/8/22</a:t>
            </a:fld>
            <a:endParaRPr lang="en-US"/>
          </a:p>
        </p:txBody>
      </p:sp>
      <p:sp>
        <p:nvSpPr>
          <p:cNvPr id="6" name="Footer Placeholder 5">
            <a:extLst>
              <a:ext uri="{FF2B5EF4-FFF2-40B4-BE49-F238E27FC236}">
                <a16:creationId xmlns:a16="http://schemas.microsoft.com/office/drawing/2014/main" id="{3E3AE194-4865-4F42-BBC8-F639C1FD18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2D5435-2C2E-9242-BDB5-E1A264E0627C}"/>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363485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2D2B5-C76A-A246-B38C-96DA2B6D3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526916-AB1B-584B-B4AB-2ECC85B045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B62A93-9DA8-B346-BD3B-2B994B5FD7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3F5AE1-F853-C041-83A8-F2C414DA15EC}"/>
              </a:ext>
            </a:extLst>
          </p:cNvPr>
          <p:cNvSpPr>
            <a:spLocks noGrp="1"/>
          </p:cNvSpPr>
          <p:nvPr>
            <p:ph type="dt" sz="half" idx="10"/>
          </p:nvPr>
        </p:nvSpPr>
        <p:spPr/>
        <p:txBody>
          <a:bodyPr/>
          <a:lstStyle/>
          <a:p>
            <a:fld id="{AA032435-0D67-814D-B820-C499E2619259}" type="datetimeFigureOut">
              <a:rPr lang="en-US" smtClean="0"/>
              <a:t>11/8/22</a:t>
            </a:fld>
            <a:endParaRPr lang="en-US"/>
          </a:p>
        </p:txBody>
      </p:sp>
      <p:sp>
        <p:nvSpPr>
          <p:cNvPr id="6" name="Footer Placeholder 5">
            <a:extLst>
              <a:ext uri="{FF2B5EF4-FFF2-40B4-BE49-F238E27FC236}">
                <a16:creationId xmlns:a16="http://schemas.microsoft.com/office/drawing/2014/main" id="{6B04FD06-A2AE-1143-97D6-DCAD4BF66C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AEE63A-84B6-8144-B827-85BD47EC90D3}"/>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350559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9CC5D3-FE6B-CB43-9A9B-4B2FB11C14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F15123-659B-CF4A-8C12-3240AF6DBD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FC69BF-E502-AA41-9750-CE6CFEC8B9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032435-0D67-814D-B820-C499E2619259}" type="datetimeFigureOut">
              <a:rPr lang="en-US" smtClean="0"/>
              <a:t>11/8/22</a:t>
            </a:fld>
            <a:endParaRPr lang="en-US"/>
          </a:p>
        </p:txBody>
      </p:sp>
      <p:sp>
        <p:nvSpPr>
          <p:cNvPr id="5" name="Footer Placeholder 4">
            <a:extLst>
              <a:ext uri="{FF2B5EF4-FFF2-40B4-BE49-F238E27FC236}">
                <a16:creationId xmlns:a16="http://schemas.microsoft.com/office/drawing/2014/main" id="{3801BA9A-2DFE-794A-98C9-1238118AA5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28C38C2-D08A-5B4F-B820-745CD6EA6A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368473-B601-8C4A-A03E-312D327D280C}" type="slidenum">
              <a:rPr lang="en-US" smtClean="0"/>
              <a:t>‹#›</a:t>
            </a:fld>
            <a:endParaRPr lang="en-US"/>
          </a:p>
        </p:txBody>
      </p:sp>
    </p:spTree>
    <p:extLst>
      <p:ext uri="{BB962C8B-B14F-4D97-AF65-F5344CB8AC3E}">
        <p14:creationId xmlns:p14="http://schemas.microsoft.com/office/powerpoint/2010/main" val="3735040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F3419-D03C-323A-5DEE-E9B935D3EF14}"/>
              </a:ext>
            </a:extLst>
          </p:cNvPr>
          <p:cNvSpPr>
            <a:spLocks noGrp="1"/>
          </p:cNvSpPr>
          <p:nvPr>
            <p:ph type="title"/>
          </p:nvPr>
        </p:nvSpPr>
        <p:spPr>
          <a:xfrm>
            <a:off x="838200" y="109093"/>
            <a:ext cx="10515600" cy="817499"/>
          </a:xfrm>
        </p:spPr>
        <p:txBody>
          <a:bodyPr/>
          <a:lstStyle/>
          <a:p>
            <a:r>
              <a:rPr lang="en-US" dirty="0"/>
              <a:t>Collaborative Inclusive Coaching</a:t>
            </a:r>
          </a:p>
        </p:txBody>
      </p:sp>
      <p:sp>
        <p:nvSpPr>
          <p:cNvPr id="3" name="Content Placeholder 2">
            <a:extLst>
              <a:ext uri="{FF2B5EF4-FFF2-40B4-BE49-F238E27FC236}">
                <a16:creationId xmlns:a16="http://schemas.microsoft.com/office/drawing/2014/main" id="{5BAEEA4A-234B-7634-676F-63EB02E761A1}"/>
              </a:ext>
            </a:extLst>
          </p:cNvPr>
          <p:cNvSpPr>
            <a:spLocks noGrp="1"/>
          </p:cNvSpPr>
          <p:nvPr>
            <p:ph idx="1"/>
          </p:nvPr>
        </p:nvSpPr>
        <p:spPr>
          <a:xfrm>
            <a:off x="838200" y="926592"/>
            <a:ext cx="10515600" cy="5250371"/>
          </a:xfrm>
        </p:spPr>
        <p:txBody>
          <a:bodyPr>
            <a:normAutofit/>
          </a:bodyPr>
          <a:lstStyle/>
          <a:p>
            <a:r>
              <a:rPr lang="en-US" b="1" dirty="0"/>
              <a:t>How can we plan for all students in diverse classrooms?</a:t>
            </a:r>
          </a:p>
          <a:p>
            <a:r>
              <a:rPr lang="en-US" dirty="0"/>
              <a:t>Session 1: Class Review and choose something to try</a:t>
            </a:r>
          </a:p>
          <a:p>
            <a:r>
              <a:rPr lang="en-US" dirty="0"/>
              <a:t>Session 2 &amp; 3: Collaborative planning and action</a:t>
            </a:r>
          </a:p>
          <a:p>
            <a:r>
              <a:rPr lang="en-US" dirty="0"/>
              <a:t>Session 4: Sharing &amp; Celebration afterschool in the spring</a:t>
            </a:r>
          </a:p>
          <a:p>
            <a:pPr lvl="1"/>
            <a:r>
              <a:rPr lang="en-US" dirty="0"/>
              <a:t>What did you try? </a:t>
            </a:r>
          </a:p>
          <a:p>
            <a:pPr lvl="1"/>
            <a:r>
              <a:rPr lang="en-US" dirty="0"/>
              <a:t>What did you notice?</a:t>
            </a:r>
          </a:p>
          <a:p>
            <a:pPr lvl="1"/>
            <a:r>
              <a:rPr lang="en-US" dirty="0"/>
              <a:t>What did you learn?</a:t>
            </a:r>
          </a:p>
          <a:p>
            <a:pPr lvl="1"/>
            <a:r>
              <a:rPr lang="en-US" dirty="0"/>
              <a:t>What are your next steps?</a:t>
            </a:r>
          </a:p>
          <a:p>
            <a:pPr lvl="1"/>
            <a:endParaRPr lang="en-US" dirty="0"/>
          </a:p>
          <a:p>
            <a:endParaRPr lang="en-US" dirty="0"/>
          </a:p>
          <a:p>
            <a:pPr lvl="1"/>
            <a:endParaRPr lang="en-US" dirty="0"/>
          </a:p>
          <a:p>
            <a:endParaRPr lang="en-US" dirty="0"/>
          </a:p>
          <a:p>
            <a:pPr marL="0" indent="0">
              <a:buNone/>
            </a:pPr>
            <a:endParaRPr lang="en-US" dirty="0"/>
          </a:p>
        </p:txBody>
      </p:sp>
    </p:spTree>
    <p:extLst>
      <p:ext uri="{BB962C8B-B14F-4D97-AF65-F5344CB8AC3E}">
        <p14:creationId xmlns:p14="http://schemas.microsoft.com/office/powerpoint/2010/main" val="3321913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B45CFF-4DD9-984F-B927-DAC101BE7F43}"/>
              </a:ext>
            </a:extLst>
          </p:cNvPr>
          <p:cNvSpPr>
            <a:spLocks noGrp="1"/>
          </p:cNvSpPr>
          <p:nvPr>
            <p:ph type="title"/>
          </p:nvPr>
        </p:nvSpPr>
        <p:spPr/>
        <p:txBody>
          <a:bodyPr/>
          <a:lstStyle/>
          <a:p>
            <a:r>
              <a:rPr lang="en-US" dirty="0"/>
              <a:t>SD: Rocky Mountain</a:t>
            </a:r>
          </a:p>
        </p:txBody>
      </p:sp>
      <p:sp>
        <p:nvSpPr>
          <p:cNvPr id="5" name="Content Placeholder 4">
            <a:extLst>
              <a:ext uri="{FF2B5EF4-FFF2-40B4-BE49-F238E27FC236}">
                <a16:creationId xmlns:a16="http://schemas.microsoft.com/office/drawing/2014/main" id="{EB887276-F844-E14C-BCD5-FE74C0354A6E}"/>
              </a:ext>
            </a:extLst>
          </p:cNvPr>
          <p:cNvSpPr>
            <a:spLocks noGrp="1"/>
          </p:cNvSpPr>
          <p:nvPr>
            <p:ph idx="1"/>
          </p:nvPr>
        </p:nvSpPr>
        <p:spPr/>
        <p:txBody>
          <a:bodyPr>
            <a:normAutofit/>
          </a:bodyPr>
          <a:lstStyle/>
          <a:p>
            <a:r>
              <a:rPr lang="en-US" dirty="0"/>
              <a:t>Grade(s): Grade 9</a:t>
            </a:r>
          </a:p>
          <a:p>
            <a:r>
              <a:rPr lang="en-US" dirty="0"/>
              <a:t>Subject Area</a:t>
            </a:r>
            <a:r>
              <a:rPr lang="en-US"/>
              <a:t>: STEM/ </a:t>
            </a:r>
            <a:r>
              <a:rPr lang="en-US" dirty="0"/>
              <a:t>Hum</a:t>
            </a:r>
          </a:p>
          <a:p>
            <a:r>
              <a:rPr lang="en-US" dirty="0"/>
              <a:t>CT: Spencer/Alanna</a:t>
            </a:r>
          </a:p>
          <a:p>
            <a:r>
              <a:rPr lang="en-US" dirty="0"/>
              <a:t>Student Support: Leslie/Annabel</a:t>
            </a:r>
          </a:p>
          <a:p>
            <a:r>
              <a:rPr lang="en-US" dirty="0"/>
              <a:t>EA: Wendy, Michelle</a:t>
            </a:r>
          </a:p>
        </p:txBody>
      </p:sp>
    </p:spTree>
    <p:extLst>
      <p:ext uri="{BB962C8B-B14F-4D97-AF65-F5344CB8AC3E}">
        <p14:creationId xmlns:p14="http://schemas.microsoft.com/office/powerpoint/2010/main" val="3060549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9D29E04-99D4-8E46-BD3B-5B77A3EB5686}"/>
              </a:ext>
            </a:extLst>
          </p:cNvPr>
          <p:cNvGraphicFramePr>
            <a:graphicFrameLocks noGrp="1"/>
          </p:cNvGraphicFramePr>
          <p:nvPr>
            <p:extLst>
              <p:ext uri="{D42A27DB-BD31-4B8C-83A1-F6EECF244321}">
                <p14:modId xmlns:p14="http://schemas.microsoft.com/office/powerpoint/2010/main" val="204372966"/>
              </p:ext>
            </p:extLst>
          </p:nvPr>
        </p:nvGraphicFramePr>
        <p:xfrm>
          <a:off x="369651" y="256675"/>
          <a:ext cx="11634280" cy="5949871"/>
        </p:xfrm>
        <a:graphic>
          <a:graphicData uri="http://schemas.openxmlformats.org/drawingml/2006/table">
            <a:tbl>
              <a:tblPr firstRow="1" bandRow="1">
                <a:tableStyleId>{5940675A-B579-460E-94D1-54222C63F5DA}</a:tableStyleId>
              </a:tblPr>
              <a:tblGrid>
                <a:gridCol w="2326856">
                  <a:extLst>
                    <a:ext uri="{9D8B030D-6E8A-4147-A177-3AD203B41FA5}">
                      <a16:colId xmlns:a16="http://schemas.microsoft.com/office/drawing/2014/main" val="2977809659"/>
                    </a:ext>
                  </a:extLst>
                </a:gridCol>
                <a:gridCol w="1551237">
                  <a:extLst>
                    <a:ext uri="{9D8B030D-6E8A-4147-A177-3AD203B41FA5}">
                      <a16:colId xmlns:a16="http://schemas.microsoft.com/office/drawing/2014/main" val="4281847838"/>
                    </a:ext>
                  </a:extLst>
                </a:gridCol>
                <a:gridCol w="775619">
                  <a:extLst>
                    <a:ext uri="{9D8B030D-6E8A-4147-A177-3AD203B41FA5}">
                      <a16:colId xmlns:a16="http://schemas.microsoft.com/office/drawing/2014/main" val="1943556915"/>
                    </a:ext>
                  </a:extLst>
                </a:gridCol>
                <a:gridCol w="1163428">
                  <a:extLst>
                    <a:ext uri="{9D8B030D-6E8A-4147-A177-3AD203B41FA5}">
                      <a16:colId xmlns:a16="http://schemas.microsoft.com/office/drawing/2014/main" val="388381636"/>
                    </a:ext>
                  </a:extLst>
                </a:gridCol>
                <a:gridCol w="1163428">
                  <a:extLst>
                    <a:ext uri="{9D8B030D-6E8A-4147-A177-3AD203B41FA5}">
                      <a16:colId xmlns:a16="http://schemas.microsoft.com/office/drawing/2014/main" val="1973319339"/>
                    </a:ext>
                  </a:extLst>
                </a:gridCol>
                <a:gridCol w="409481">
                  <a:extLst>
                    <a:ext uri="{9D8B030D-6E8A-4147-A177-3AD203B41FA5}">
                      <a16:colId xmlns:a16="http://schemas.microsoft.com/office/drawing/2014/main" val="2129646221"/>
                    </a:ext>
                  </a:extLst>
                </a:gridCol>
                <a:gridCol w="366138">
                  <a:extLst>
                    <a:ext uri="{9D8B030D-6E8A-4147-A177-3AD203B41FA5}">
                      <a16:colId xmlns:a16="http://schemas.microsoft.com/office/drawing/2014/main" val="2144386139"/>
                    </a:ext>
                  </a:extLst>
                </a:gridCol>
                <a:gridCol w="1551237">
                  <a:extLst>
                    <a:ext uri="{9D8B030D-6E8A-4147-A177-3AD203B41FA5}">
                      <a16:colId xmlns:a16="http://schemas.microsoft.com/office/drawing/2014/main" val="1701124021"/>
                    </a:ext>
                  </a:extLst>
                </a:gridCol>
                <a:gridCol w="2326856">
                  <a:extLst>
                    <a:ext uri="{9D8B030D-6E8A-4147-A177-3AD203B41FA5}">
                      <a16:colId xmlns:a16="http://schemas.microsoft.com/office/drawing/2014/main" val="3166884132"/>
                    </a:ext>
                  </a:extLst>
                </a:gridCol>
              </a:tblGrid>
              <a:tr h="193030">
                <a:tc gridSpan="2">
                  <a:txBody>
                    <a:bodyPr/>
                    <a:lstStyle/>
                    <a:p>
                      <a:r>
                        <a:rPr lang="en-US" sz="1000" b="0" u="none" dirty="0">
                          <a:latin typeface="+mn-lt"/>
                        </a:rPr>
                        <a:t>Class Review: </a:t>
                      </a:r>
                      <a:r>
                        <a:rPr lang="en-US" sz="1000" b="0" u="none" dirty="0" err="1">
                          <a:latin typeface="+mn-lt"/>
                        </a:rPr>
                        <a:t>Mooseland</a:t>
                      </a:r>
                      <a:r>
                        <a:rPr lang="en-US" sz="1000" b="0" u="none" dirty="0">
                          <a:latin typeface="+mn-lt"/>
                        </a:rPr>
                        <a:t> Grade 9 (26)</a:t>
                      </a:r>
                    </a:p>
                  </a:txBody>
                  <a:tcPr marL="68580" marR="68580" marT="34290" marB="34290">
                    <a:solidFill>
                      <a:schemeClr val="bg1"/>
                    </a:solidFill>
                  </a:tcPr>
                </a:tc>
                <a:tc hMerge="1">
                  <a:txBody>
                    <a:bodyPr/>
                    <a:lstStyle/>
                    <a:p>
                      <a:endParaRPr lang="en-US"/>
                    </a:p>
                  </a:txBody>
                  <a:tcPr/>
                </a:tc>
                <a:tc gridSpan="4">
                  <a:txBody>
                    <a:bodyPr/>
                    <a:lstStyle/>
                    <a:p>
                      <a:r>
                        <a:rPr lang="en-US" sz="1000" b="0" u="none" dirty="0">
                          <a:latin typeface="+mn-lt"/>
                        </a:rPr>
                        <a:t>School Team: CCHS</a:t>
                      </a:r>
                    </a:p>
                  </a:txBody>
                  <a:tcPr marL="68580" marR="68580" marT="34290" marB="34290">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r>
                        <a:rPr lang="en-US" sz="1000" b="0" u="none" dirty="0">
                          <a:latin typeface="+mn-lt"/>
                        </a:rPr>
                        <a:t>Date: Nov. 2022</a:t>
                      </a:r>
                    </a:p>
                  </a:txBody>
                  <a:tcPr marL="68580" marR="68580" marT="34290" marB="34290">
                    <a:solidFill>
                      <a:schemeClr val="bg1"/>
                    </a:solidFill>
                  </a:tcPr>
                </a:tc>
                <a:tc hMerge="1">
                  <a:txBody>
                    <a:bodyPr/>
                    <a:lstStyle/>
                    <a:p>
                      <a:r>
                        <a:rPr lang="en-US" sz="1000" b="0" u="none" dirty="0">
                          <a:latin typeface="+mn-lt"/>
                        </a:rPr>
                        <a:t>Date: Nov. 2022</a:t>
                      </a:r>
                    </a:p>
                  </a:txBody>
                  <a:tcPr marL="68580" marR="68580" marT="34290" marB="34290">
                    <a:solidFill>
                      <a:schemeClr val="bg1"/>
                    </a:solidFill>
                  </a:tcPr>
                </a:tc>
                <a:tc hMerge="1">
                  <a:txBody>
                    <a:bodyPr/>
                    <a:lstStyle/>
                    <a:p>
                      <a:endParaRPr lang="en-US"/>
                    </a:p>
                  </a:txBody>
                  <a:tcPr/>
                </a:tc>
                <a:extLst>
                  <a:ext uri="{0D108BD9-81ED-4DB2-BD59-A6C34878D82A}">
                    <a16:rowId xmlns:a16="http://schemas.microsoft.com/office/drawing/2014/main" val="2368240087"/>
                  </a:ext>
                </a:extLst>
              </a:tr>
              <a:tr h="183238">
                <a:tc gridSpan="9">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plan for our students by getting to know the:</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80827165"/>
                  </a:ext>
                </a:extLst>
              </a:tr>
              <a:tr h="309967">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u="none" dirty="0">
                          <a:latin typeface="+mn-lt"/>
                        </a:rPr>
                        <a:t>Class Interests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000" b="0" u="none" dirty="0">
                          <a:latin typeface="+mn-lt"/>
                        </a:rPr>
                        <a:t>Many interests, ski/snowboarding season, outdoorsy, food/ candy, music – varied, friend/cultural groups, </a:t>
                      </a:r>
                      <a:r>
                        <a:rPr lang="en-US" sz="1000" b="0" u="none" dirty="0" err="1">
                          <a:latin typeface="+mn-lt"/>
                        </a:rPr>
                        <a:t>tiktok</a:t>
                      </a:r>
                      <a:r>
                        <a:rPr lang="en-US" sz="1000" b="0" u="none" dirty="0">
                          <a:latin typeface="+mn-lt"/>
                        </a:rPr>
                        <a:t>, phone/tech, current events in the world, video games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000" b="0" u="none" dirty="0">
                          <a:latin typeface="+mn-lt"/>
                        </a:rPr>
                        <a:t>Indigenous, Ukrainian Refugees, Disability, Muslim, International (Mexico), Canmore (outdoorsy)</a:t>
                      </a:r>
                    </a:p>
                  </a:txBody>
                  <a:tcPr marL="68580" marR="68580" marT="34290" marB="34290">
                    <a:solidFill>
                      <a:schemeClr val="bg1"/>
                    </a:solidFill>
                  </a:tcPr>
                </a:tc>
                <a:tc hMerge="1">
                  <a:txBody>
                    <a:bodyPr/>
                    <a:lstStyle/>
                    <a:p>
                      <a:endParaRPr lang="en-US"/>
                    </a:p>
                  </a:txBody>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u="none" dirty="0">
                          <a:latin typeface="+mn-lt"/>
                        </a:rPr>
                        <a:t>Classroom Strengths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rPr>
                        <a:t>- Keen families, like school, enthusiastic, athletic, polite, well behaved, self regulation, getting better at giving positive feedback, nice to each other, get along, accepting of each other, caring, peers are open and inclusive to students with intellectual disabilities.</a:t>
                      </a:r>
                    </a:p>
                  </a:txBody>
                  <a:tcPr marL="68580" marR="68580" marT="34290" marB="34290">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a:r>
                        <a:rPr lang="en-US" sz="1000" b="1" u="none" dirty="0">
                          <a:latin typeface="+mn-lt"/>
                        </a:rPr>
                        <a:t>Classroom Stretches</a:t>
                      </a:r>
                    </a:p>
                    <a:p>
                      <a:pPr algn="l"/>
                      <a:r>
                        <a:rPr lang="en-US" sz="1000" b="0" u="none" dirty="0">
                          <a:latin typeface="+mn-lt"/>
                        </a:rPr>
                        <a:t>- Not a lot of intermingling of friendship groups, some students are in their first year in a non-indigenous setting (culture shock), longer classes (90 min classes), pace (linear), absenteeism, late nights (video games), range of literacy (gr. 3 – 9+), range of numeracy, some are not meeting grade level outcomes, “done,” many don’t think they can learn so they don’t try, disengage - go to their phone</a:t>
                      </a:r>
                    </a:p>
                  </a:txBody>
                  <a:tcPr marL="68580" marR="68580" marT="34290" marB="34290">
                    <a:solidFill>
                      <a:schemeClr val="bg1"/>
                    </a:solidFill>
                  </a:tcPr>
                </a:tc>
                <a:tc hMerge="1">
                  <a:txBody>
                    <a:bodyPr/>
                    <a:lstStyle/>
                    <a:p>
                      <a:pPr algn="ctr"/>
                      <a:r>
                        <a:rPr lang="en-US" sz="1000" b="1" u="none" dirty="0">
                          <a:latin typeface="+mn-lt"/>
                        </a:rPr>
                        <a:t>Classroom Stretches</a:t>
                      </a:r>
                    </a:p>
                    <a:p>
                      <a:pPr algn="l"/>
                      <a:r>
                        <a:rPr lang="en-US" sz="1000" b="0" u="none" dirty="0">
                          <a:latin typeface="+mn-lt"/>
                        </a:rPr>
                        <a:t>- Not a lot of intermingling of friendship groups, some students are in their first year in a non-indigenous setting (culture shock), longer classes (90 min classes), pace (linear), absenteeism, late nights (video games), range of literacy (gr. 3 – 9+), range of numeracy, some are not meeting grade level outcomes, “done,” many don’t think they can learn so they don’t try, disengage - go to their phone</a:t>
                      </a:r>
                    </a:p>
                  </a:txBody>
                  <a:tcPr marL="68580" marR="68580" marT="34290" marB="34290">
                    <a:solidFill>
                      <a:schemeClr val="bg1"/>
                    </a:solidFill>
                  </a:tcPr>
                </a:tc>
                <a:tc hMerge="1">
                  <a:txBody>
                    <a:bodyPr/>
                    <a:lstStyle/>
                    <a:p>
                      <a:endParaRPr lang="en-US"/>
                    </a:p>
                  </a:txBody>
                  <a:tcPr/>
                </a:tc>
                <a:extLst>
                  <a:ext uri="{0D108BD9-81ED-4DB2-BD59-A6C34878D82A}">
                    <a16:rowId xmlns:a16="http://schemas.microsoft.com/office/drawing/2014/main" val="3801171011"/>
                  </a:ext>
                </a:extLst>
              </a:tr>
              <a:tr h="212196">
                <a:tc gridSpan="9">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Based on the interests, strengths and stretches of this class, one goal(s) for these I have for this class is:</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2942897149"/>
                  </a:ext>
                </a:extLst>
              </a:tr>
              <a:tr h="0">
                <a:tc gridSpan="4">
                  <a:txBody>
                    <a:bodyPr/>
                    <a:lstStyle/>
                    <a:p>
                      <a:r>
                        <a:rPr lang="en-US" sz="1000" b="1" u="none" dirty="0">
                          <a:latin typeface="+mn-lt"/>
                        </a:rPr>
                        <a:t>Some BIG goals we have for this class:</a:t>
                      </a:r>
                    </a:p>
                    <a:p>
                      <a:r>
                        <a:rPr lang="en-US" sz="1000" b="1" u="none" dirty="0">
                          <a:latin typeface="+mn-lt"/>
                        </a:rPr>
                        <a:t>AP: growth and engagement</a:t>
                      </a:r>
                    </a:p>
                    <a:p>
                      <a:r>
                        <a:rPr lang="en-US" sz="1000" b="1" u="none" dirty="0">
                          <a:latin typeface="+mn-lt"/>
                        </a:rPr>
                        <a:t>WC: have students feel and see that have something to contribute, and are a part of the class</a:t>
                      </a:r>
                    </a:p>
                    <a:p>
                      <a:r>
                        <a:rPr lang="en-US" sz="1000" b="1" u="none" dirty="0">
                          <a:latin typeface="+mn-lt"/>
                        </a:rPr>
                        <a:t>M: for them to feel like they CAN learn</a:t>
                      </a:r>
                    </a:p>
                  </a:txBody>
                  <a:tcPr marL="68580" marR="68580" marT="34290" marB="34290">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r>
                        <a:rPr lang="en-US" sz="1000" b="1" u="none" dirty="0">
                          <a:latin typeface="+mn-lt"/>
                        </a:rPr>
                        <a:t>AB: to see how they have grown as learners and to see themselves as learners, feel successful (I can…)</a:t>
                      </a:r>
                    </a:p>
                    <a:p>
                      <a:r>
                        <a:rPr lang="en-US" sz="1000" b="1" u="none" dirty="0">
                          <a:latin typeface="+mn-lt"/>
                        </a:rPr>
                        <a:t>S: increase # of students entering 10-1 Math, close the gaps, keep doors open for them</a:t>
                      </a:r>
                    </a:p>
                    <a:p>
                      <a:r>
                        <a:rPr lang="en-US" sz="1000" b="1" u="none" dirty="0">
                          <a:latin typeface="+mn-lt"/>
                        </a:rPr>
                        <a:t>LK: to be engaged, meeting all the needs, opening up opportunities, feeling like they belong, having fun, </a:t>
                      </a:r>
                      <a:endParaRPr lang="en-US" sz="1000" b="0" u="none" dirty="0">
                        <a:latin typeface="+mn-lt"/>
                      </a:endParaRPr>
                    </a:p>
                    <a:p>
                      <a:endParaRPr lang="en-US" sz="1000" b="0" u="none" dirty="0">
                        <a:latin typeface="+mn-lt"/>
                      </a:endParaRPr>
                    </a:p>
                  </a:txBody>
                  <a:tcPr marL="68580" marR="68580" marT="34290" marB="34290">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28701409"/>
                  </a:ext>
                </a:extLst>
              </a:tr>
              <a:tr h="174427">
                <a:tc gridSpan="9">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meet these goals by reducing barriers and teaching new skills.</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u="none" dirty="0">
                          <a:latin typeface="+mn-lt"/>
                          <a:cs typeface="Arial" panose="020B0604020202020204" pitchFamily="34" charset="0"/>
                        </a:rPr>
                        <a:t>We can meet these goals by reducing barriers in the classroom:</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17809893"/>
                  </a:ext>
                </a:extLst>
              </a:tr>
              <a:tr h="191986">
                <a:tc gridSpan="2">
                  <a:txBody>
                    <a:bodyPr/>
                    <a:lstStyle/>
                    <a:p>
                      <a:pPr algn="ctr"/>
                      <a:r>
                        <a:rPr lang="en-US" sz="1000" b="1" u="none" dirty="0">
                          <a:latin typeface="+mn-lt"/>
                        </a:rPr>
                        <a:t>Decision: </a:t>
                      </a:r>
                      <a:r>
                        <a:rPr lang="en-US" sz="1000" b="0" u="none" dirty="0">
                          <a:latin typeface="+mn-lt"/>
                        </a:rPr>
                        <a:t>Commitments to UDL</a:t>
                      </a:r>
                    </a:p>
                  </a:txBody>
                  <a:tcPr marL="68580" marR="68580" marT="34290" marB="34290">
                    <a:solidFill>
                      <a:schemeClr val="bg1">
                        <a:lumMod val="85000"/>
                      </a:schemeClr>
                    </a:solidFill>
                  </a:tcPr>
                </a:tc>
                <a:tc hMerge="1">
                  <a:txBody>
                    <a:bodyPr/>
                    <a:lstStyle/>
                    <a:p>
                      <a:endParaRPr lang="en-US"/>
                    </a:p>
                  </a:txBody>
                  <a:tcPr/>
                </a:tc>
                <a:tc gridSpan="5">
                  <a:txBody>
                    <a:bodyPr/>
                    <a:lstStyle/>
                    <a:p>
                      <a:r>
                        <a:rPr lang="en-US" sz="1000" b="1" u="none">
                          <a:latin typeface="+mn-lt"/>
                        </a:rPr>
                        <a:t>Decision</a:t>
                      </a:r>
                      <a:r>
                        <a:rPr lang="en-US" sz="1000" b="0" u="none">
                          <a:latin typeface="+mn-lt"/>
                        </a:rPr>
                        <a:t>: Commitments to Equity and Reconciliation</a:t>
                      </a:r>
                      <a:endParaRPr lang="en-US" sz="1000" dirty="0"/>
                    </a:p>
                  </a:txBody>
                  <a:tcPr marL="68580" marR="68580" marT="34290" marB="34290">
                    <a:solidFill>
                      <a:schemeClr val="bg1">
                        <a:lumMod val="85000"/>
                      </a:schemeClr>
                    </a:solidFill>
                  </a:tcPr>
                </a:tc>
                <a:tc hMerge="1">
                  <a:txBody>
                    <a:bodyPr/>
                    <a:lstStyle/>
                    <a:p>
                      <a:pPr algn="ctr"/>
                      <a:r>
                        <a:rPr lang="en-US" sz="1050" b="1" u="none" dirty="0">
                          <a:latin typeface="+mn-lt"/>
                        </a:rPr>
                        <a:t>Decision</a:t>
                      </a:r>
                      <a:r>
                        <a:rPr lang="en-US" sz="1050" b="0" u="none" dirty="0">
                          <a:latin typeface="+mn-lt"/>
                        </a:rPr>
                        <a:t>: Commitments to Equity and Reconciliation Targets</a:t>
                      </a:r>
                    </a:p>
                  </a:txBody>
                  <a:tcPr marL="68580" marR="68580" marT="34290" marB="34290"/>
                </a:tc>
                <a:tc hMerge="1">
                  <a:txBody>
                    <a:bodyPr/>
                    <a:lstStyle/>
                    <a:p>
                      <a:endParaRPr lang="en-US"/>
                    </a:p>
                  </a:txBody>
                  <a:tcPr/>
                </a:tc>
                <a:tc hMerge="1">
                  <a:txBody>
                    <a:bodyPr/>
                    <a:lstStyle/>
                    <a:p>
                      <a:endParaRPr lang="en-US"/>
                    </a:p>
                  </a:txBody>
                  <a:tcPr/>
                </a:tc>
                <a:tc hMerge="1">
                  <a:txBody>
                    <a:bodyPr/>
                    <a:lstStyle/>
                    <a:p>
                      <a:endParaRPr lang="en-US" sz="1000" dirty="0"/>
                    </a:p>
                  </a:txBody>
                  <a:tcPr marL="68580" marR="68580" marT="34290" marB="34290">
                    <a:solidFill>
                      <a:schemeClr val="bg1">
                        <a:lumMod val="85000"/>
                      </a:scheme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u="none">
                          <a:latin typeface="+mn-lt"/>
                        </a:rPr>
                        <a:t>Decision: </a:t>
                      </a:r>
                      <a:r>
                        <a:rPr lang="en-US" sz="1000" b="0" u="none">
                          <a:latin typeface="+mn-lt"/>
                        </a:rPr>
                        <a:t>Targeted competencies to teach</a:t>
                      </a:r>
                      <a:endParaRPr lang="en-US" sz="1000" b="0" u="none" dirty="0">
                        <a:latin typeface="+mn-lt"/>
                      </a:endParaRPr>
                    </a:p>
                  </a:txBody>
                  <a:tcPr marL="68580" marR="68580" marT="34290" marB="34290">
                    <a:solidFill>
                      <a:schemeClr val="bg1">
                        <a:lumMod val="85000"/>
                      </a:schemeClr>
                    </a:solidFill>
                  </a:tcPr>
                </a:tc>
                <a:tc hMerge="1">
                  <a:txBody>
                    <a:bodyPr/>
                    <a:lstStyle/>
                    <a:p>
                      <a:endParaRPr lang="en-US"/>
                    </a:p>
                  </a:txBody>
                  <a:tcPr/>
                </a:tc>
                <a:extLst>
                  <a:ext uri="{0D108BD9-81ED-4DB2-BD59-A6C34878D82A}">
                    <a16:rowId xmlns:a16="http://schemas.microsoft.com/office/drawing/2014/main" val="1272836840"/>
                  </a:ext>
                </a:extLst>
              </a:tr>
              <a:tr h="0">
                <a:tc gridSpan="2">
                  <a:txBody>
                    <a:bodyPr/>
                    <a:lstStyle/>
                    <a:p>
                      <a:pPr marL="0" indent="0">
                        <a:buFontTx/>
                        <a:buNone/>
                      </a:pPr>
                      <a:r>
                        <a:rPr lang="en-US" sz="1000" b="0" kern="1200" dirty="0">
                          <a:solidFill>
                            <a:schemeClr val="tx1"/>
                          </a:solidFill>
                          <a:effectLst/>
                          <a:latin typeface="+mn-lt"/>
                          <a:ea typeface="+mn-ea"/>
                          <a:cs typeface="+mn-cs"/>
                        </a:rPr>
                        <a:t>8.2: </a:t>
                      </a:r>
                      <a:r>
                        <a:rPr lang="en-US" sz="1000" kern="1200" dirty="0">
                          <a:solidFill>
                            <a:schemeClr val="tx1"/>
                          </a:solidFill>
                          <a:effectLst/>
                          <a:latin typeface="+mn-lt"/>
                          <a:ea typeface="+mn-ea"/>
                          <a:cs typeface="+mn-cs"/>
                        </a:rPr>
                        <a:t>scaffolding learning by starting with accessibility and adding on challenge in goals and tasks</a:t>
                      </a:r>
                      <a:endParaRPr lang="en-CA" sz="1000" kern="1200" dirty="0">
                        <a:solidFill>
                          <a:schemeClr val="tx1"/>
                        </a:solidFill>
                        <a:effectLst/>
                        <a:latin typeface="+mn-lt"/>
                        <a:ea typeface="+mn-ea"/>
                        <a:cs typeface="+mn-cs"/>
                      </a:endParaRPr>
                    </a:p>
                    <a:p>
                      <a:pPr marL="0" indent="0">
                        <a:buFontTx/>
                        <a:buNone/>
                      </a:pPr>
                      <a:r>
                        <a:rPr lang="en-CA" sz="1000" b="0" kern="1200" dirty="0">
                          <a:solidFill>
                            <a:schemeClr val="tx1"/>
                          </a:solidFill>
                          <a:effectLst/>
                          <a:latin typeface="+mn-lt"/>
                          <a:ea typeface="+mn-ea"/>
                          <a:cs typeface="+mn-cs"/>
                        </a:rPr>
                        <a:t>9.1: </a:t>
                      </a:r>
                      <a:r>
                        <a:rPr lang="en-US" sz="1000" kern="1200" dirty="0">
                          <a:solidFill>
                            <a:schemeClr val="tx1"/>
                          </a:solidFill>
                          <a:effectLst/>
                          <a:latin typeface="+mn-lt"/>
                          <a:ea typeface="+mn-ea"/>
                          <a:cs typeface="+mn-cs"/>
                        </a:rPr>
                        <a:t>helping students set learning goals that build confidence and help them take ownership of their learning</a:t>
                      </a:r>
                      <a:r>
                        <a:rPr lang="en-CA" sz="1000" dirty="0">
                          <a:effectLst/>
                        </a:rPr>
                        <a:t> </a:t>
                      </a:r>
                    </a:p>
                    <a:p>
                      <a:pPr marL="0" indent="0">
                        <a:buFontTx/>
                        <a:buNone/>
                      </a:pPr>
                      <a:r>
                        <a:rPr lang="en-CA" sz="1000" b="0" kern="1200" dirty="0">
                          <a:solidFill>
                            <a:schemeClr val="tx1"/>
                          </a:solidFill>
                          <a:effectLst/>
                          <a:latin typeface="+mn-lt"/>
                          <a:ea typeface="+mn-ea"/>
                          <a:cs typeface="+mn-cs"/>
                        </a:rPr>
                        <a:t>9.2: </a:t>
                      </a:r>
                      <a:r>
                        <a:rPr lang="en-US" sz="1000" kern="1200" dirty="0">
                          <a:solidFill>
                            <a:schemeClr val="tx1"/>
                          </a:solidFill>
                          <a:effectLst/>
                          <a:latin typeface="+mn-lt"/>
                          <a:ea typeface="+mn-ea"/>
                          <a:cs typeface="+mn-cs"/>
                        </a:rPr>
                        <a:t>teaching how to manage emotional responses &amp; about healthy emotional responses and interactions </a:t>
                      </a:r>
                      <a:endParaRPr lang="en-US" sz="1000" b="0" kern="1200" dirty="0">
                        <a:solidFill>
                          <a:schemeClr val="tx1"/>
                        </a:solidFill>
                        <a:effectLst/>
                        <a:latin typeface="+mn-lt"/>
                        <a:ea typeface="+mn-ea"/>
                        <a:cs typeface="+mn-cs"/>
                      </a:endParaRPr>
                    </a:p>
                  </a:txBody>
                  <a:tcPr marL="68580" marR="68580" marT="34290" marB="34290">
                    <a:solidFill>
                      <a:schemeClr val="bg1"/>
                    </a:solidFill>
                  </a:tcPr>
                </a:tc>
                <a:tc hMerge="1">
                  <a:txBody>
                    <a:bodyPr/>
                    <a:lstStyle/>
                    <a:p>
                      <a:endParaRPr lang="en-US"/>
                    </a:p>
                  </a:txBody>
                  <a:tcPr/>
                </a:tc>
                <a:tc gridSpan="5">
                  <a:txBody>
                    <a:bodyPr/>
                    <a:lstStyle/>
                    <a:p>
                      <a:endParaRPr lang="en-US" sz="1000" b="0" u="none" dirty="0">
                        <a:latin typeface="+mn-lt"/>
                      </a:endParaRPr>
                    </a:p>
                  </a:txBody>
                  <a:tcPr marL="68580" marR="68580" marT="34290" marB="34290">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sz="1000" b="0" u="none" dirty="0">
                        <a:latin typeface="+mn-lt"/>
                      </a:endParaRPr>
                    </a:p>
                  </a:txBody>
                  <a:tcPr marL="68580" marR="68580" marT="34290" marB="34290">
                    <a:solidFill>
                      <a:schemeClr val="bg1"/>
                    </a:solidFill>
                  </a:tcPr>
                </a:tc>
                <a:tc gridSpan="2">
                  <a:txBody>
                    <a:bodyPr/>
                    <a:lstStyle/>
                    <a:p>
                      <a:pPr marL="0" indent="0">
                        <a:buFontTx/>
                        <a:buNone/>
                      </a:pPr>
                      <a:r>
                        <a:rPr lang="en-US" sz="1000" b="0" u="none" dirty="0">
                          <a:latin typeface="+mn-lt"/>
                        </a:rPr>
                        <a:t>Personal Growth &amp; Wellbeing</a:t>
                      </a:r>
                    </a:p>
                    <a:p>
                      <a:pPr marL="0" indent="0">
                        <a:buFontTx/>
                        <a:buNone/>
                      </a:pPr>
                      <a:r>
                        <a:rPr lang="en-US" sz="1000" b="0" u="none" dirty="0">
                          <a:latin typeface="+mn-lt"/>
                        </a:rPr>
                        <a:t>Communication</a:t>
                      </a:r>
                    </a:p>
                    <a:p>
                      <a:pPr marL="0" indent="0">
                        <a:buFontTx/>
                        <a:buNone/>
                      </a:pPr>
                      <a:r>
                        <a:rPr lang="en-US" sz="1000" b="0" u="none" dirty="0">
                          <a:latin typeface="+mn-lt"/>
                        </a:rPr>
                        <a:t>Managing Information</a:t>
                      </a:r>
                    </a:p>
                  </a:txBody>
                  <a:tcPr marL="68580" marR="68580" marT="34290" marB="34290">
                    <a:solidFill>
                      <a:schemeClr val="bg1"/>
                    </a:solidFill>
                  </a:tcPr>
                </a:tc>
                <a:tc hMerge="1">
                  <a:txBody>
                    <a:bodyPr/>
                    <a:lstStyle/>
                    <a:p>
                      <a:endParaRPr lang="en-US"/>
                    </a:p>
                  </a:txBody>
                  <a:tcPr/>
                </a:tc>
                <a:extLst>
                  <a:ext uri="{0D108BD9-81ED-4DB2-BD59-A6C34878D82A}">
                    <a16:rowId xmlns:a16="http://schemas.microsoft.com/office/drawing/2014/main" val="1426069771"/>
                  </a:ext>
                </a:extLst>
              </a:tr>
              <a:tr h="183570">
                <a:tc gridSpan="9">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meet these goals by reflecting on what is working, trying something new, and working together.</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62135908"/>
                  </a:ext>
                </a:extLst>
              </a:tr>
              <a:tr h="392475">
                <a:tc gridSpan="2">
                  <a:txBody>
                    <a:bodyPr/>
                    <a:lstStyle/>
                    <a:p>
                      <a:r>
                        <a:rPr lang="en-US" sz="1000" b="1" u="none" dirty="0">
                          <a:latin typeface="+mn-lt"/>
                        </a:rPr>
                        <a:t>What have we tried that is working?</a:t>
                      </a:r>
                      <a:endParaRPr lang="en-US" sz="1000" b="0" u="none" dirty="0">
                        <a:latin typeface="+mn-lt"/>
                      </a:endParaRPr>
                    </a:p>
                  </a:txBody>
                  <a:tcPr marL="68580" marR="68580" marT="34290" marB="34290">
                    <a:solidFill>
                      <a:schemeClr val="bg1"/>
                    </a:solidFill>
                  </a:tcPr>
                </a:tc>
                <a:tc hMerge="1">
                  <a:txBody>
                    <a:bodyPr/>
                    <a:lstStyle/>
                    <a:p>
                      <a:endParaRPr lang="en-US"/>
                    </a:p>
                  </a:txBody>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u="none" dirty="0">
                          <a:latin typeface="+mn-lt"/>
                        </a:rPr>
                        <a:t>What do we still want to try?</a:t>
                      </a:r>
                    </a:p>
                    <a:p>
                      <a:endParaRPr lang="en-US" sz="1000" b="0" u="none" dirty="0">
                        <a:latin typeface="+mn-lt"/>
                      </a:endParaRPr>
                    </a:p>
                  </a:txBody>
                  <a:tcPr marL="68580" marR="68580" marT="34290" marB="34290">
                    <a:solidFill>
                      <a:schemeClr val="bg1"/>
                    </a:solidFill>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sz="1000" b="0" u="none" dirty="0">
                        <a:latin typeface="+mn-lt"/>
                      </a:endParaRPr>
                    </a:p>
                  </a:txBody>
                  <a:tcPr marL="68580" marR="68580" marT="34290" marB="34290">
                    <a:solidFill>
                      <a:schemeClr val="bg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u="none" dirty="0">
                          <a:latin typeface="+mn-lt"/>
                        </a:rPr>
                        <a:t>How do we want to work together?</a:t>
                      </a:r>
                    </a:p>
                    <a:p>
                      <a:endParaRPr lang="en-US" sz="1000" b="0" u="none" dirty="0">
                        <a:latin typeface="+mn-lt"/>
                      </a:endParaRPr>
                    </a:p>
                    <a:p>
                      <a:endParaRPr lang="en-US" sz="1000" b="0" u="none" dirty="0">
                        <a:latin typeface="+mn-lt"/>
                      </a:endParaRPr>
                    </a:p>
                    <a:p>
                      <a:endParaRPr lang="en-US" sz="1000" b="0" u="none" dirty="0">
                        <a:latin typeface="+mn-lt"/>
                      </a:endParaRPr>
                    </a:p>
                    <a:p>
                      <a:endParaRPr lang="en-US" sz="1000" b="0" u="none" dirty="0">
                        <a:latin typeface="+mn-lt"/>
                      </a:endParaRPr>
                    </a:p>
                  </a:txBody>
                  <a:tcPr marL="68580" marR="68580" marT="34290" marB="34290">
                    <a:solidFill>
                      <a:schemeClr val="bg1"/>
                    </a:solidFill>
                  </a:tcPr>
                </a:tc>
                <a:tc hMerge="1">
                  <a:txBody>
                    <a:bodyPr/>
                    <a:lstStyle/>
                    <a:p>
                      <a:endParaRPr lang="en-US"/>
                    </a:p>
                  </a:txBody>
                  <a:tcPr/>
                </a:tc>
                <a:extLst>
                  <a:ext uri="{0D108BD9-81ED-4DB2-BD59-A6C34878D82A}">
                    <a16:rowId xmlns:a16="http://schemas.microsoft.com/office/drawing/2014/main" val="3681001599"/>
                  </a:ext>
                </a:extLst>
              </a:tr>
              <a:tr h="328819">
                <a:tc gridSpan="9">
                  <a:txBody>
                    <a:bodyPr/>
                    <a:lstStyle/>
                    <a:p>
                      <a:r>
                        <a:rPr lang="en-US" sz="1000" b="0" u="none" dirty="0">
                          <a:latin typeface="+mn-lt"/>
                        </a:rPr>
                        <a:t>We can meet these goals by responded to the needs of this class</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25327942"/>
                  </a:ext>
                </a:extLst>
              </a:tr>
              <a:tr h="820452">
                <a:tc>
                  <a:txBody>
                    <a:bodyPr/>
                    <a:lstStyle/>
                    <a:p>
                      <a:r>
                        <a:rPr lang="en-US" sz="1000" b="0" u="none" dirty="0">
                          <a:latin typeface="+mn-lt"/>
                        </a:rPr>
                        <a:t>Need:</a:t>
                      </a:r>
                    </a:p>
                  </a:txBody>
                  <a:tcPr marL="68580" marR="68580" marT="34290" marB="34290">
                    <a:solidFill>
                      <a:schemeClr val="bg1"/>
                    </a:solidFill>
                  </a:tcPr>
                </a:tc>
                <a:tc gridSpan="2">
                  <a:txBody>
                    <a:bodyPr/>
                    <a:lstStyle/>
                    <a:p>
                      <a:r>
                        <a:rPr lang="en-US" sz="1000" b="0" u="none" dirty="0">
                          <a:latin typeface="+mn-lt"/>
                        </a:rPr>
                        <a:t>Need:</a:t>
                      </a:r>
                    </a:p>
                  </a:txBody>
                  <a:tcPr marL="68580" marR="68580" marT="34290" marB="34290">
                    <a:solidFill>
                      <a:schemeClr val="bg1"/>
                    </a:solidFill>
                  </a:tcPr>
                </a:tc>
                <a:tc hMerge="1">
                  <a:txBody>
                    <a:bodyPr/>
                    <a:lstStyle/>
                    <a:p>
                      <a:endParaRPr lang="en-US"/>
                    </a:p>
                  </a:txBody>
                  <a:tcPr/>
                </a:tc>
                <a:tc gridSpan="2">
                  <a:txBody>
                    <a:bodyPr/>
                    <a:lstStyle/>
                    <a:p>
                      <a:r>
                        <a:rPr lang="en-US" sz="1000" b="0" u="none" dirty="0">
                          <a:latin typeface="+mn-lt"/>
                        </a:rPr>
                        <a:t>Need:</a:t>
                      </a:r>
                    </a:p>
                  </a:txBody>
                  <a:tcPr marL="68580" marR="68580" marT="34290" marB="34290">
                    <a:solidFill>
                      <a:schemeClr val="bg1"/>
                    </a:solidFill>
                  </a:tcPr>
                </a:tc>
                <a:tc hMerge="1">
                  <a:txBody>
                    <a:bodyPr/>
                    <a:lstStyle/>
                    <a:p>
                      <a:endParaRPr lang="en-US"/>
                    </a:p>
                  </a:txBody>
                  <a:tcPr/>
                </a:tc>
                <a:tc gridSpan="3">
                  <a:txBody>
                    <a:bodyPr/>
                    <a:lstStyle/>
                    <a:p>
                      <a:r>
                        <a:rPr lang="en-US" sz="1000" b="0" u="none" dirty="0">
                          <a:latin typeface="+mn-lt"/>
                        </a:rPr>
                        <a:t>Need:</a:t>
                      </a:r>
                    </a:p>
                  </a:txBody>
                  <a:tcPr marL="68580" marR="68580" marT="34290" marB="34290">
                    <a:solidFill>
                      <a:schemeClr val="bg1"/>
                    </a:solidFill>
                  </a:tcPr>
                </a:tc>
                <a:tc hMerge="1">
                  <a:txBody>
                    <a:bodyPr/>
                    <a:lstStyle/>
                    <a:p>
                      <a:endParaRPr lang="en-US"/>
                    </a:p>
                  </a:txBody>
                  <a:tcPr/>
                </a:tc>
                <a:tc hMerge="1">
                  <a:txBody>
                    <a:bodyPr/>
                    <a:lstStyle/>
                    <a:p>
                      <a:endParaRPr lang="en-US"/>
                    </a:p>
                  </a:txBody>
                  <a:tcPr/>
                </a:tc>
                <a:tc>
                  <a:txBody>
                    <a:bodyPr/>
                    <a:lstStyle/>
                    <a:p>
                      <a:r>
                        <a:rPr lang="en-US" sz="1000" b="0" u="none" dirty="0">
                          <a:latin typeface="+mn-lt"/>
                        </a:rPr>
                        <a:t>Need:</a:t>
                      </a:r>
                    </a:p>
                  </a:txBody>
                  <a:tcPr marL="68580" marR="68580" marT="34290" marB="34290">
                    <a:solidFill>
                      <a:schemeClr val="bg1"/>
                    </a:solidFill>
                  </a:tcPr>
                </a:tc>
                <a:extLst>
                  <a:ext uri="{0D108BD9-81ED-4DB2-BD59-A6C34878D82A}">
                    <a16:rowId xmlns:a16="http://schemas.microsoft.com/office/drawing/2014/main" val="679649366"/>
                  </a:ext>
                </a:extLst>
              </a:tr>
            </a:tbl>
          </a:graphicData>
        </a:graphic>
      </p:graphicFrame>
      <p:sp>
        <p:nvSpPr>
          <p:cNvPr id="3" name="Rectangle 2">
            <a:extLst>
              <a:ext uri="{FF2B5EF4-FFF2-40B4-BE49-F238E27FC236}">
                <a16:creationId xmlns:a16="http://schemas.microsoft.com/office/drawing/2014/main" id="{F48F6BC9-906E-1645-9550-36D34610E63B}"/>
              </a:ext>
            </a:extLst>
          </p:cNvPr>
          <p:cNvSpPr/>
          <p:nvPr/>
        </p:nvSpPr>
        <p:spPr>
          <a:xfrm>
            <a:off x="0" y="6601325"/>
            <a:ext cx="12192000" cy="307777"/>
          </a:xfrm>
          <a:prstGeom prst="rect">
            <a:avLst/>
          </a:prstGeom>
        </p:spPr>
        <p:txBody>
          <a:bodyPr wrap="square">
            <a:spAutoFit/>
          </a:bodyPr>
          <a:lstStyle/>
          <a:p>
            <a:r>
              <a:rPr lang="en-US" sz="1400" dirty="0"/>
              <a:t>The Class Review – Brownlie, F &amp; King, J, 2011				         			                      adapted by S. Moore, 2022</a:t>
            </a:r>
          </a:p>
        </p:txBody>
      </p:sp>
    </p:spTree>
    <p:extLst>
      <p:ext uri="{BB962C8B-B14F-4D97-AF65-F5344CB8AC3E}">
        <p14:creationId xmlns:p14="http://schemas.microsoft.com/office/powerpoint/2010/main" val="2307618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12312</TotalTime>
  <Words>642</Words>
  <Application>Microsoft Macintosh PowerPoint</Application>
  <PresentationFormat>Widescreen</PresentationFormat>
  <Paragraphs>60</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Collaborative Inclusive Coaching</vt:lpstr>
      <vt:lpstr>SD: Rocky Mountain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Classrooms</dc:title>
  <dc:creator>Shelley Moore</dc:creator>
  <cp:lastModifiedBy>Shelley Moore</cp:lastModifiedBy>
  <cp:revision>11</cp:revision>
  <dcterms:created xsi:type="dcterms:W3CDTF">2022-01-12T16:57:20Z</dcterms:created>
  <dcterms:modified xsi:type="dcterms:W3CDTF">2022-11-09T00:15:08Z</dcterms:modified>
</cp:coreProperties>
</file>