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1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775"/>
  </p:normalViewPr>
  <p:slideViewPr>
    <p:cSldViewPr snapToGrid="0">
      <p:cViewPr varScale="1">
        <p:scale>
          <a:sx n="106" d="100"/>
          <a:sy n="106" d="100"/>
        </p:scale>
        <p:origin x="6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5C34A-D88B-9B94-D8B4-3EB0C80A3B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92D496-BB0F-49BF-F708-F0CA17E398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193369-B535-7E8E-490B-A600CF71C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61365-F049-A24A-83B5-039104963FC7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35788-614D-CA56-BEF4-4C85A288B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E5DC3-19CA-BF79-09D2-4CC606748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F95F-38E0-2B4E-836E-96D8C9A6A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53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F242-B895-FBA7-905A-D2014DBAD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ABD875-05DE-D3FE-8427-45012EACFD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E2DA33-557A-12F2-5AE0-1A9E69604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61365-F049-A24A-83B5-039104963FC7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79A9B-8A63-A864-F15B-CA9556F55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57DA4-A58A-E878-FD5C-D1C8B8625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F95F-38E0-2B4E-836E-96D8C9A6A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201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1379F2-6795-BF2B-B42C-11099A6EF3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0F9816-D913-F311-5117-27B2D98BC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073CE-9C1A-F1CF-3340-13D4E17A1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61365-F049-A24A-83B5-039104963FC7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C9C1F-E530-50C0-C51B-72676D844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1EF8B-2CFC-F785-EE33-921AF22A3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F95F-38E0-2B4E-836E-96D8C9A6A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46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74C88-92ED-AADA-3067-A06B96AEE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4002D-4725-A2B4-564E-0849C6916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AD401-FB56-7230-CFC5-0484B262F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61365-F049-A24A-83B5-039104963FC7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60DD0-25F8-0709-CE64-F60F0114B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5B61B-2728-FA8A-5B58-62F1FD3E5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F95F-38E0-2B4E-836E-96D8C9A6A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3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2EC25-5E43-36C7-FFDD-F698AAA64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F939D2-5061-2901-8B18-5B48662087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9FD64-2FC3-0AA1-410A-D7AE6285D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61365-F049-A24A-83B5-039104963FC7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DC28A-EAB6-37E9-195A-25A9D6E5D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57B33-9494-BFDA-5C3A-99DFAD144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F95F-38E0-2B4E-836E-96D8C9A6A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44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1B306-A10F-C591-9C94-52258507D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4CAD9-580E-C029-BFA0-E3BEE42820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DBC13E-671D-88BB-00EF-FFD8F502D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E7CD9-BB6B-30EC-0BE7-C7973B722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61365-F049-A24A-83B5-039104963FC7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885CC-AE73-A868-8E0B-A09DD752B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CEB07-0BB1-2984-25FB-F9E7D7FA5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F95F-38E0-2B4E-836E-96D8C9A6A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542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E8F41-59E1-E9B6-6149-BA8E8AFD3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B137FA-AD15-96B1-739B-BA17569A7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C3A263-FD67-6AE8-C938-C08739CE7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46EAD-286A-E24B-C4CA-2914D63D6D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519B8B-EAB4-B915-DA2F-1A010694CA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23F57D-4455-C210-F7CF-DFEAF75AA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61365-F049-A24A-83B5-039104963FC7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9C9A5D-3C35-31C9-96BA-793A97738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834799-EE23-5C13-FEBB-481AB90C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F95F-38E0-2B4E-836E-96D8C9A6A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82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9A353-78C2-CC5E-8288-71E375429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36ADB9-DD65-805F-9790-2893652B5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61365-F049-A24A-83B5-039104963FC7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044C8C-FC56-CAA9-C559-7FC0CD4F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199E0A-01AA-33F8-6689-4A852B7C7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F95F-38E0-2B4E-836E-96D8C9A6A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959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F681B4-FA7D-0F5A-88FA-91C1941B1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61365-F049-A24A-83B5-039104963FC7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28AF5D-FA01-F2D8-6C69-CB44F0686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E24707-C232-AAFC-6602-942BE8BBB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F95F-38E0-2B4E-836E-96D8C9A6A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182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08BE7-0F93-5130-897E-2202ED762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06D15-80E7-88D7-B2DD-AAD227C89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119C45-402C-AE42-133E-6A5551402C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7E8432-84A8-DC52-5DA8-A7C81A353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61365-F049-A24A-83B5-039104963FC7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F5047C-3C4D-60F4-99C6-FD887DA92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C17F38-F820-D911-EFD0-982D55833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F95F-38E0-2B4E-836E-96D8C9A6A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107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44F65-6FC6-B84E-63B5-22F343388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39C4B-F8C2-FD86-8233-EABFE05ED8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1673B7-28A7-CA65-8DF9-6DB7EE56D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E6E07D-5E5C-6F23-BDFD-224DD9280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61365-F049-A24A-83B5-039104963FC7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0F6CFE-C020-67B8-20F3-5F68A4BD1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8D731C-127C-0CA1-A7F7-2940FA64B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F95F-38E0-2B4E-836E-96D8C9A6A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64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05844F-723B-D7AB-9E1A-7AB445C4A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75BB09-4A14-50BA-ABB9-935B5F811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9A592-4569-AA08-F97D-BED0F7C7CE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61365-F049-A24A-83B5-039104963FC7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89616-80D2-FDF6-DE7E-A37F37E717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8DE2B-E7BF-EED8-EB88-EC4264DC49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8F95F-38E0-2B4E-836E-96D8C9A6A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293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/>
        </p:nvGraphicFramePr>
        <p:xfrm>
          <a:off x="278860" y="155075"/>
          <a:ext cx="11634281" cy="64032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51037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220799">
                  <a:extLst>
                    <a:ext uri="{9D8B030D-6E8A-4147-A177-3AD203B41FA5}">
                      <a16:colId xmlns:a16="http://schemas.microsoft.com/office/drawing/2014/main" val="279597476"/>
                    </a:ext>
                  </a:extLst>
                </a:gridCol>
                <a:gridCol w="706258">
                  <a:extLst>
                    <a:ext uri="{9D8B030D-6E8A-4147-A177-3AD203B41FA5}">
                      <a16:colId xmlns:a16="http://schemas.microsoft.com/office/drawing/2014/main" val="4281847838"/>
                    </a:ext>
                  </a:extLst>
                </a:gridCol>
                <a:gridCol w="1939047">
                  <a:extLst>
                    <a:ext uri="{9D8B030D-6E8A-4147-A177-3AD203B41FA5}">
                      <a16:colId xmlns:a16="http://schemas.microsoft.com/office/drawing/2014/main" val="1943556915"/>
                    </a:ext>
                  </a:extLst>
                </a:gridCol>
                <a:gridCol w="228523">
                  <a:extLst>
                    <a:ext uri="{9D8B030D-6E8A-4147-A177-3AD203B41FA5}">
                      <a16:colId xmlns:a16="http://schemas.microsoft.com/office/drawing/2014/main" val="3179802705"/>
                    </a:ext>
                  </a:extLst>
                </a:gridCol>
                <a:gridCol w="1710524">
                  <a:extLst>
                    <a:ext uri="{9D8B030D-6E8A-4147-A177-3AD203B41FA5}">
                      <a16:colId xmlns:a16="http://schemas.microsoft.com/office/drawing/2014/main" val="3356999856"/>
                    </a:ext>
                  </a:extLst>
                </a:gridCol>
                <a:gridCol w="1003648">
                  <a:extLst>
                    <a:ext uri="{9D8B030D-6E8A-4147-A177-3AD203B41FA5}">
                      <a16:colId xmlns:a16="http://schemas.microsoft.com/office/drawing/2014/main" val="1701124021"/>
                    </a:ext>
                  </a:extLst>
                </a:gridCol>
                <a:gridCol w="2874445">
                  <a:extLst>
                    <a:ext uri="{9D8B030D-6E8A-4147-A177-3AD203B41FA5}">
                      <a16:colId xmlns:a16="http://schemas.microsoft.com/office/drawing/2014/main" val="823614670"/>
                    </a:ext>
                  </a:extLst>
                </a:gridCol>
              </a:tblGrid>
              <a:tr h="275971">
                <a:tc gridSpan="3">
                  <a:txBody>
                    <a:bodyPr/>
                    <a:lstStyle/>
                    <a:p>
                      <a:r>
                        <a:rPr lang="en-US" sz="1200" b="0" u="none" dirty="0">
                          <a:latin typeface="+mn-lt"/>
                        </a:rPr>
                        <a:t>Class Review for: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0" u="none" dirty="0">
                          <a:latin typeface="+mn-lt"/>
                        </a:rPr>
                        <a:t>School: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200" b="0" u="none" dirty="0">
                          <a:latin typeface="+mn-lt"/>
                        </a:rPr>
                        <a:t>Date: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261117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We can plan for our students by getting to know the: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8308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 Identities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 Interests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Stretches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Stretches</a:t>
                      </a:r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261117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Based on the interests, strengths and stretches of this class, some questions and goals that I have for this class are: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1020729">
                <a:tc gridSpan="4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Some big questions we have about this class: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Some BIG goals we have for this class: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We can meet these goals by reflecting on what is working, trying something new, and working together: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052321"/>
                  </a:ext>
                </a:extLst>
              </a:tr>
              <a:tr h="1020729">
                <a:tc gridSpan="4">
                  <a:txBody>
                    <a:bodyPr/>
                    <a:lstStyle/>
                    <a:p>
                      <a:r>
                        <a:rPr lang="en-US" sz="1000" b="1" u="none" dirty="0">
                          <a:latin typeface="+mn-lt"/>
                        </a:rPr>
                        <a:t>What have we tried that is working?</a:t>
                      </a:r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u="none" dirty="0">
                          <a:latin typeface="+mn-lt"/>
                        </a:rPr>
                        <a:t>What do we still want to try?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1000" b="1" u="none" dirty="0">
                          <a:latin typeface="+mn-lt"/>
                        </a:rPr>
                        <a:t>What do we still want to try?</a:t>
                      </a:r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97181876"/>
                  </a:ext>
                </a:extLst>
              </a:tr>
              <a:tr h="261117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Based on what we know and are wondering, what decision can we make that can reduce barriers in the classroom?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none" dirty="0">
                          <a:latin typeface="+mn-lt"/>
                          <a:cs typeface="Arial" panose="020B0604020202020204" pitchFamily="34" charset="0"/>
                        </a:rPr>
                        <a:t>We can meet these goals by reducing barriers in the classroom: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809893"/>
                  </a:ext>
                </a:extLst>
              </a:tr>
              <a:tr h="282366">
                <a:tc gridSpan="3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Decision: </a:t>
                      </a:r>
                      <a:r>
                        <a:rPr lang="en-US" sz="1200" b="0" u="none" dirty="0">
                          <a:latin typeface="+mn-lt"/>
                        </a:rPr>
                        <a:t>Commitments to UDL targets</a:t>
                      </a:r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200" b="1" u="none">
                          <a:latin typeface="+mn-lt"/>
                        </a:rPr>
                        <a:t>Decision</a:t>
                      </a:r>
                      <a:r>
                        <a:rPr lang="en-US" sz="1200" b="0" u="none">
                          <a:latin typeface="+mn-lt"/>
                        </a:rPr>
                        <a:t>: Commitments to Equity and Reconciliation Targets</a:t>
                      </a:r>
                      <a:endParaRPr lang="en-US"/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Decision</a:t>
                      </a:r>
                      <a:r>
                        <a:rPr lang="en-US" sz="1200" b="0" u="none" dirty="0">
                          <a:latin typeface="+mn-lt"/>
                        </a:rPr>
                        <a:t>: Commitments to Equity and Reconciliation Targets</a:t>
                      </a:r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Decision</a:t>
                      </a:r>
                      <a:r>
                        <a:rPr lang="en-US" sz="1200" b="0" u="none" dirty="0">
                          <a:latin typeface="+mn-lt"/>
                        </a:rPr>
                        <a:t>: Commitments to Equity and Reconciliation Targets</a:t>
                      </a:r>
                      <a:endParaRPr lang="en-US" sz="1200" dirty="0"/>
                    </a:p>
                    <a:p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Decision: </a:t>
                      </a:r>
                      <a:r>
                        <a:rPr lang="en-US" sz="1200" b="0" u="none" dirty="0">
                          <a:latin typeface="+mn-lt"/>
                        </a:rPr>
                        <a:t>Commitments to Core Competencies</a:t>
                      </a:r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200" b="1" u="none">
                          <a:latin typeface="+mn-lt"/>
                        </a:rPr>
                        <a:t>Decision: </a:t>
                      </a:r>
                      <a:r>
                        <a:rPr lang="en-US" sz="1200" b="0" u="none">
                          <a:latin typeface="+mn-lt"/>
                        </a:rPr>
                        <a:t>Competencies to focus on</a:t>
                      </a:r>
                      <a:endParaRPr lang="en-US" sz="1200"/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836840"/>
                  </a:ext>
                </a:extLst>
              </a:tr>
              <a:tr h="907110">
                <a:tc gridSpan="3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sz="1200" dirty="0">
                        <a:effectLst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sz="1200" dirty="0"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069771"/>
                  </a:ext>
                </a:extLst>
              </a:tr>
              <a:tr h="261117">
                <a:tc gridSpan="8">
                  <a:txBody>
                    <a:bodyPr/>
                    <a:lstStyle/>
                    <a:p>
                      <a:r>
                        <a:rPr lang="en-US" sz="1200" b="0" u="none" dirty="0">
                          <a:latin typeface="+mn-lt"/>
                        </a:rPr>
                        <a:t>We can meet these goals by prioritizing and responding to the needs of this class: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327942"/>
                  </a:ext>
                </a:extLst>
              </a:tr>
              <a:tr h="513032">
                <a:tc gridSpan="2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Need:</a:t>
                      </a: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Need:</a:t>
                      </a: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Need:</a:t>
                      </a:r>
                    </a:p>
                    <a:p>
                      <a:endParaRPr lang="en-US" sz="1200" b="1" u="none" dirty="0">
                        <a:latin typeface="+mn-lt"/>
                      </a:endParaRPr>
                    </a:p>
                    <a:p>
                      <a:endParaRPr lang="en-US" sz="1200" b="1" u="none" dirty="0">
                        <a:latin typeface="+mn-lt"/>
                      </a:endParaRPr>
                    </a:p>
                    <a:p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Need:</a:t>
                      </a:r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964936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0" y="6550223"/>
            <a:ext cx="1219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Class Review – Brownlie, F &amp; King, J, 2011				         			                      adapted by S. Moore, 2022</a:t>
            </a:r>
          </a:p>
        </p:txBody>
      </p:sp>
    </p:spTree>
    <p:extLst>
      <p:ext uri="{BB962C8B-B14F-4D97-AF65-F5344CB8AC3E}">
        <p14:creationId xmlns:p14="http://schemas.microsoft.com/office/powerpoint/2010/main" val="3994524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Macintosh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2022-11-10T19:07:40Z</dcterms:created>
  <dcterms:modified xsi:type="dcterms:W3CDTF">2022-11-10T19:07:58Z</dcterms:modified>
</cp:coreProperties>
</file>