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74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11"/>
    <p:restoredTop sz="95970"/>
  </p:normalViewPr>
  <p:slideViewPr>
    <p:cSldViewPr snapToGrid="0" snapToObjects="1">
      <p:cViewPr>
        <p:scale>
          <a:sx n="87" d="100"/>
          <a:sy n="87" d="100"/>
        </p:scale>
        <p:origin x="352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5DA11-6896-6A48-8C63-39573377D1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46094C-6967-B644-914C-013B80C025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1C2A0-6E83-5249-B9A2-DD7560E44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4A9F-DB41-784F-97A8-801B8F5F86D0}" type="datetimeFigureOut">
              <a:rPr lang="en-US" smtClean="0"/>
              <a:t>11/18/22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FE59E7-0043-B444-A73E-E296F287C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9C88B-0B69-784C-99DE-3930E35CC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1040-075F-C746-9ABE-0CF85D21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073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B16CA-3802-C042-9B07-F353556EB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2E2DC1-4032-0D4B-B408-09CD9A9BEE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87EA33-65AD-2F49-9595-9F5B4C909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4A9F-DB41-784F-97A8-801B8F5F86D0}" type="datetimeFigureOut">
              <a:rPr lang="en-US" smtClean="0"/>
              <a:t>11/18/22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00B1CC-64F3-B142-81B5-64DADDD96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1C3373-8950-B847-9CC8-A53D10457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1040-075F-C746-9ABE-0CF85D21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54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37F447-5F08-5D45-A9E8-5467939964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E91C56-BDC6-BD4D-8291-8F8C6B1087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67258B-A936-5044-8900-058858A71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4A9F-DB41-784F-97A8-801B8F5F86D0}" type="datetimeFigureOut">
              <a:rPr lang="en-US" smtClean="0"/>
              <a:t>11/18/22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71177B-B6DA-9940-A778-619DB67FC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C6061-1D58-274F-A8F6-C1F8E98C5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1040-075F-C746-9ABE-0CF85D21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478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91D42-D5BD-774E-BB98-D03ADE2D8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FD2DE-2BA2-C348-92D5-DD622FD56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E64AB-3C4E-6143-923C-E61629C35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4A9F-DB41-784F-97A8-801B8F5F86D0}" type="datetimeFigureOut">
              <a:rPr lang="en-US" smtClean="0"/>
              <a:t>11/18/22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9DF14-C69A-9041-B6E5-AE9BA71AF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BEDCC8-E639-DB47-B43E-93C2415DB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1040-075F-C746-9ABE-0CF85D21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349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17869-23E0-C241-854B-809C9F4BC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7BBE96-DF84-6D47-8CF5-0E71E8BC7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D1E50-DEC7-9549-B8EE-2B86767E1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4A9F-DB41-784F-97A8-801B8F5F86D0}" type="datetimeFigureOut">
              <a:rPr lang="en-US" smtClean="0"/>
              <a:t>11/18/22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AFF0E-3283-9846-980F-88BA54C02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673D80-1F3C-EA4E-95F2-A8DBED937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1040-075F-C746-9ABE-0CF85D21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868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CDD75-96D6-E945-9A81-7D72B37A2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2AF61-1D53-8345-A290-54CCF3360D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2B6C0F-C3A7-7C4B-912A-D6AADFC1B6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817B00-4898-DD48-B1F8-75BEF3E1C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4A9F-DB41-784F-97A8-801B8F5F86D0}" type="datetimeFigureOut">
              <a:rPr lang="en-US" smtClean="0"/>
              <a:t>11/18/22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9D6073-02B4-204E-A170-47D8E79F1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149BD6-CA7E-B041-9E8E-5F0252176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1040-075F-C746-9ABE-0CF85D21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177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27380-F39B-F348-B84A-CACD5E722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6BAB2B-1CDE-144F-BE8B-5483BD6B4C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D05BA2-E2E1-3D49-947C-5263015B7A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A2CFB9-FE7F-9146-80F8-D23E72F58C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09F635-C3A7-614A-9F83-5ED0A6D68F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E064A6-B863-8A49-A17A-A044B92D3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4A9F-DB41-784F-97A8-801B8F5F86D0}" type="datetimeFigureOut">
              <a:rPr lang="en-US" smtClean="0"/>
              <a:t>11/18/22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D8D463-8FB4-404A-A450-3BF10CE1A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37B628-52FC-FF44-B73C-A2CF39F48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1040-075F-C746-9ABE-0CF85D21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987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C83B0-4DF0-014D-B75B-6E0C318E2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C48252-5D20-D342-A840-F51A17CC8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4A9F-DB41-784F-97A8-801B8F5F86D0}" type="datetimeFigureOut">
              <a:rPr lang="en-US" smtClean="0"/>
              <a:t>11/18/22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C43BA5-EB91-6747-9026-28D848156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D96E60-6445-F44F-932D-939E59387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1040-075F-C746-9ABE-0CF85D21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485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0AABE-F514-464B-957B-DE52348E4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4A9F-DB41-784F-97A8-801B8F5F86D0}" type="datetimeFigureOut">
              <a:rPr lang="en-US" smtClean="0"/>
              <a:t>11/18/22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58B965-028E-0844-95AF-C51868BB1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1C7CF-22B0-604A-804F-209E67512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1040-075F-C746-9ABE-0CF85D21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56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41F36-5AAD-2E45-BFFB-DBF6FE2E2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3EFE6-505F-AD46-9F37-CAD44F20AF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BF7857-DA6F-9A4B-BD4A-8C84DE9F64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EE8787-89F9-8A4A-8367-4B25A491E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4A9F-DB41-784F-97A8-801B8F5F86D0}" type="datetimeFigureOut">
              <a:rPr lang="en-US" smtClean="0"/>
              <a:t>11/18/22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7ED573-EC47-A646-994A-B82EF4CFA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3413AB-DEF2-BF47-889E-BB21288F4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1040-075F-C746-9ABE-0CF85D21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086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D18DB-E370-E84D-B0D0-339DE8066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7D297A-2A9D-E344-B2B4-9CCA3F1B8A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91AB14-E803-5347-8AE3-7B7D6C13E0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F8C267-5D5F-464D-9537-D0ADA2CF4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4A9F-DB41-784F-97A8-801B8F5F86D0}" type="datetimeFigureOut">
              <a:rPr lang="en-US" smtClean="0"/>
              <a:t>11/18/22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1BA74F-5359-704F-8815-E219B0269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BDBF8-EB61-8F45-99E3-0DA158F18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1040-075F-C746-9ABE-0CF85D21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285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C8D3C5-D771-4D4B-A31B-5ACB7F6D0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1B1A7C-3A52-9946-BD0D-B990031A8A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B53AE7-8E14-494E-A31C-BB7F06655A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24A9F-DB41-784F-97A8-801B8F5F86D0}" type="datetimeFigureOut">
              <a:rPr lang="en-US" smtClean="0"/>
              <a:t>11/18/22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E43A9-E565-D246-BE92-FACB6F3CC6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E6B1D-1A30-424A-981E-F504ACB973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E1040-075F-C746-9ABE-0CF85D21E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76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253391"/>
              </p:ext>
            </p:extLst>
          </p:nvPr>
        </p:nvGraphicFramePr>
        <p:xfrm>
          <a:off x="360218" y="277091"/>
          <a:ext cx="11471565" cy="62751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78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6890">
                  <a:extLst>
                    <a:ext uri="{9D8B030D-6E8A-4147-A177-3AD203B41FA5}">
                      <a16:colId xmlns:a16="http://schemas.microsoft.com/office/drawing/2014/main" val="4159233976"/>
                    </a:ext>
                  </a:extLst>
                </a:gridCol>
                <a:gridCol w="14339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01837">
                  <a:extLst>
                    <a:ext uri="{9D8B030D-6E8A-4147-A177-3AD203B41FA5}">
                      <a16:colId xmlns:a16="http://schemas.microsoft.com/office/drawing/2014/main" val="2361675647"/>
                    </a:ext>
                  </a:extLst>
                </a:gridCol>
              </a:tblGrid>
              <a:tr h="332345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Grade: 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+mn-lt"/>
                        </a:rPr>
                        <a:t>Subject</a:t>
                      </a:r>
                      <a:r>
                        <a:rPr lang="en-US" sz="1600" b="1" baseline="0" dirty="0">
                          <a:latin typeface="+mn-lt"/>
                        </a:rPr>
                        <a:t> Area: Science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Planning Team: Team Menard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0053">
                <a:tc gridSpan="3"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Big Idea(s): What do I need to Understand? 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Cells are derived from cells</a:t>
                      </a:r>
                      <a:r>
                        <a:rPr lang="en-CA" sz="1600" dirty="0">
                          <a:effectLst/>
                          <a:latin typeface="+mn-lt"/>
                        </a:rPr>
                        <a:t> 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sz="16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+mn-lt"/>
                        </a:rPr>
                        <a:t>Unit Guiding Question(s):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+mn-lt"/>
                        </a:rPr>
                        <a:t>Where do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+mn-lt"/>
                        </a:rPr>
                        <a:t>cells</a:t>
                      </a:r>
                      <a:r>
                        <a:rPr lang="en-US" sz="1600" b="1" dirty="0">
                          <a:latin typeface="+mn-lt"/>
                        </a:rPr>
                        <a:t> come from?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1638">
                <a:tc gridSpan="5"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Key Vocabulary: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cells, meiosis, sexual reproduction, questioning, predicting, the world around me, processing, understanding, observing, experiencing, the local environment</a:t>
                      </a:r>
                      <a:r>
                        <a:rPr lang="en-CA" sz="1600" dirty="0">
                          <a:effectLst/>
                          <a:latin typeface="+mn-lt"/>
                        </a:rPr>
                        <a:t> 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4117226"/>
                  </a:ext>
                </a:extLst>
              </a:tr>
              <a:tr h="375305">
                <a:tc gridSpan="2">
                  <a:txBody>
                    <a:bodyPr/>
                    <a:lstStyle/>
                    <a:p>
                      <a:endParaRPr lang="en-US" sz="16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Curricular Language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bg1"/>
                          </a:solidFill>
                          <a:latin typeface="+mn-lt"/>
                        </a:rPr>
                        <a:t>Curricular Language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Student Friendly Language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277871"/>
                  </a:ext>
                </a:extLst>
              </a:tr>
              <a:tr h="595848">
                <a:tc gridSpan="2"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What do students need to know?</a:t>
                      </a:r>
                    </a:p>
                    <a:p>
                      <a:r>
                        <a:rPr lang="en-US" sz="1600" b="1" dirty="0">
                          <a:latin typeface="+mn-lt"/>
                        </a:rPr>
                        <a:t>Content Goals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6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sexual reproduction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CA" sz="16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sexual reproduction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I know that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+mn-lt"/>
                        </a:rPr>
                        <a:t>meiosis</a:t>
                      </a:r>
                      <a:r>
                        <a:rPr lang="en-US" sz="1600" b="1" dirty="0">
                          <a:latin typeface="+mn-lt"/>
                        </a:rPr>
                        <a:t> is the base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+mn-lt"/>
                        </a:rPr>
                        <a:t>sexual reproduction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7754">
                <a:tc gridSpan="2"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What do students need to do?</a:t>
                      </a:r>
                    </a:p>
                    <a:p>
                      <a:r>
                        <a:rPr lang="en-US" sz="1600" b="1" dirty="0">
                          <a:latin typeface="+mn-lt"/>
                        </a:rPr>
                        <a:t>Curricular Competency Goal</a:t>
                      </a:r>
                    </a:p>
                    <a:p>
                      <a:endParaRPr lang="en-US" sz="16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Questioning and predicting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C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Make observations aimed at identifying their own questions, including increasingly complex ones, about the natural world</a:t>
                      </a:r>
                      <a:endParaRPr lang="en-CA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Questioning and predicting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CA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Make observations aimed at identifying their own questions, including increasingly complex ones, about the natural world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I can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+mn-lt"/>
                        </a:rPr>
                        <a:t>question</a:t>
                      </a:r>
                      <a:r>
                        <a:rPr lang="en-US" sz="1600" b="1" dirty="0">
                          <a:latin typeface="+mn-lt"/>
                        </a:rPr>
                        <a:t> and make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+mn-lt"/>
                        </a:rPr>
                        <a:t>predictions</a:t>
                      </a:r>
                      <a:r>
                        <a:rPr lang="en-US" sz="1600" b="1" dirty="0">
                          <a:latin typeface="+mn-lt"/>
                        </a:rPr>
                        <a:t> by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+mn-lt"/>
                        </a:rPr>
                        <a:t>observing</a:t>
                      </a:r>
                      <a:r>
                        <a:rPr lang="en-US" sz="1600" b="1" dirty="0">
                          <a:latin typeface="+mn-lt"/>
                        </a:rPr>
                        <a:t> and asking different kinds of questions about the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+mn-lt"/>
                        </a:rPr>
                        <a:t>world around 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264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What do students need to do?</a:t>
                      </a:r>
                    </a:p>
                    <a:p>
                      <a:r>
                        <a:rPr lang="en-US" sz="1600" b="1" dirty="0">
                          <a:latin typeface="+mn-lt"/>
                        </a:rPr>
                        <a:t>Curricular Competency Goal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Processing and analyzing data and information</a:t>
                      </a:r>
                    </a:p>
                    <a:p>
                      <a:pPr lvl="0"/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C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Experience and interpret the local environment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Processing and analyzing data and information</a:t>
                      </a:r>
                    </a:p>
                    <a:p>
                      <a:pPr lvl="0"/>
                      <a:r>
                        <a:rPr lang="en-US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CA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Experience and interpret the local environment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I can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+mn-lt"/>
                        </a:rPr>
                        <a:t>process</a:t>
                      </a:r>
                      <a:r>
                        <a:rPr lang="en-US" sz="1600" b="1" dirty="0">
                          <a:latin typeface="+mn-lt"/>
                        </a:rPr>
                        <a:t> and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+mn-lt"/>
                        </a:rPr>
                        <a:t>understand</a:t>
                      </a:r>
                      <a:r>
                        <a:rPr lang="en-US" sz="1600" b="1" dirty="0">
                          <a:latin typeface="+mn-lt"/>
                        </a:rPr>
                        <a:t> what I am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+mn-lt"/>
                        </a:rPr>
                        <a:t>observing</a:t>
                      </a:r>
                      <a:r>
                        <a:rPr lang="en-US" sz="1600" b="1" dirty="0">
                          <a:latin typeface="+mn-lt"/>
                        </a:rPr>
                        <a:t> when I am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+mn-lt"/>
                        </a:rPr>
                        <a:t>experiencing</a:t>
                      </a:r>
                      <a:r>
                        <a:rPr lang="en-US" sz="1600" b="1" dirty="0">
                          <a:latin typeface="+mn-lt"/>
                        </a:rPr>
                        <a:t> the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+mn-lt"/>
                        </a:rPr>
                        <a:t>local environment </a:t>
                      </a:r>
                      <a:r>
                        <a:rPr lang="en-US" sz="1600" b="1" dirty="0">
                          <a:latin typeface="+mn-lt"/>
                        </a:rPr>
                        <a:t>around me (qualitative data)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264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+mn-lt"/>
                        </a:rPr>
                        <a:t>What other curricular competencies could also be targeted?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Apply First Peoples perspectives and knowledge, other </a:t>
                      </a:r>
                      <a:r>
                        <a:rPr lang="en-CA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ways of knowing</a:t>
                      </a:r>
                      <a:r>
                        <a:rPr lang="en-C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and local knowledge as sources of information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CA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Apply First Peoples perspectives and knowledge, other </a:t>
                      </a:r>
                      <a:r>
                        <a:rPr lang="en-CA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ways of knowing</a:t>
                      </a:r>
                      <a:r>
                        <a:rPr lang="en-CA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and local knowledge as sources of information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I can apply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+mn-lt"/>
                        </a:rPr>
                        <a:t>First Peoples perspectives</a:t>
                      </a:r>
                      <a:r>
                        <a:rPr lang="en-US" sz="1600" b="1" dirty="0">
                          <a:latin typeface="+mn-lt"/>
                        </a:rPr>
                        <a:t>,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+mn-lt"/>
                        </a:rPr>
                        <a:t>ways of knowing </a:t>
                      </a:r>
                      <a:r>
                        <a:rPr lang="en-US" sz="1600" b="1" dirty="0">
                          <a:latin typeface="+mn-lt"/>
                        </a:rPr>
                        <a:t>and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+mn-lt"/>
                        </a:rPr>
                        <a:t>local knowledge </a:t>
                      </a:r>
                      <a:r>
                        <a:rPr lang="en-US" sz="1600" b="1" dirty="0">
                          <a:latin typeface="+mn-lt"/>
                        </a:rPr>
                        <a:t>to help me understand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2642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+mn-lt"/>
                        </a:rPr>
                        <a:t>Who do student need to be?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>
                          <a:latin typeface="+mn-lt"/>
                        </a:rPr>
                        <a:t>Core Competency Goal</a:t>
                      </a:r>
                      <a:endParaRPr lang="en-US" sz="1600" b="1" dirty="0">
                        <a:latin typeface="+mn-lt"/>
                      </a:endParaRPr>
                    </a:p>
                    <a:p>
                      <a:endParaRPr lang="en-US" sz="16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I can communicate by: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600" b="1" dirty="0">
                          <a:latin typeface="+mn-lt"/>
                        </a:rPr>
                        <a:t>I can communicate by: (students choose specific profile indicator)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B9A77E9-421A-C641-8918-79265E18FE58}"/>
              </a:ext>
            </a:extLst>
          </p:cNvPr>
          <p:cNvSpPr txBox="1"/>
          <p:nvPr/>
        </p:nvSpPr>
        <p:spPr>
          <a:xfrm>
            <a:off x="0" y="6562408"/>
            <a:ext cx="16879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Shelley Moore, 2022</a:t>
            </a:r>
          </a:p>
        </p:txBody>
      </p:sp>
    </p:spTree>
    <p:extLst>
      <p:ext uri="{BB962C8B-B14F-4D97-AF65-F5344CB8AC3E}">
        <p14:creationId xmlns:p14="http://schemas.microsoft.com/office/powerpoint/2010/main" val="4079456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1379</TotalTime>
  <Words>263</Words>
  <Application>Microsoft Macintosh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5</cp:revision>
  <dcterms:created xsi:type="dcterms:W3CDTF">2021-03-24T04:42:11Z</dcterms:created>
  <dcterms:modified xsi:type="dcterms:W3CDTF">2022-11-19T19:32:52Z</dcterms:modified>
</cp:coreProperties>
</file>