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2" r:id="rId2"/>
    <p:sldId id="256" r:id="rId3"/>
    <p:sldId id="175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0"/>
    <p:restoredTop sz="96327"/>
  </p:normalViewPr>
  <p:slideViewPr>
    <p:cSldViewPr snapToGrid="0" snapToObjects="1">
      <p:cViewPr>
        <p:scale>
          <a:sx n="57" d="100"/>
          <a:sy n="57" d="100"/>
        </p:scale>
        <p:origin x="272" y="1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5115-88DF-AE4C-9388-C1616B0B7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3E56-6057-224D-85A0-D219A9710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F746-00D0-AA42-8AEF-32227088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ED1-A8AD-014C-992D-72A64CE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7A0-1252-E249-86EC-AB96DECC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6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DAB5-207D-8D47-AA94-FA77031BC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17BF5-A56F-894A-8FD0-7B81C6254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4B33-AE93-6645-8229-7D92B907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EE-3427-3D4E-A496-BEDA6DB9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14A8-2AD6-234E-8E9D-1394FD4F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2AAEA-34E9-B84B-9FA0-2CEC43652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5E358-5BD1-0C4D-A50B-0A2DA03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9AFA-7E4E-CE4C-A257-7369E4B9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FD6D-AEAE-AA44-9635-6205B675A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70A1-4938-A64F-8DAC-80D2AECE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2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46B7-AC87-7545-9BE2-13A12787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DCB1-F634-B946-BC3A-E361235D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41D6-8066-804A-A580-1151D76B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ED48-6956-8E4F-8F86-140BC156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8F55-26B5-A94E-967E-06EEEFB1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B011-FE3A-2745-B439-4D17C1CB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772D2-34F4-E04C-BA93-7507BA8F2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0508-5772-AF4D-A07E-C1A8CBB2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C3E5-1AF5-7447-B3A5-1759CB83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1F5BC-F876-8043-9E9A-583BE2B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1E0D-1BB4-1A42-A901-A9711860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5F72-8BB6-D649-A218-EC5C5530C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7021-6683-4440-95C3-D100A938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61487-E44A-F74E-9644-99A969D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DF1E2-AA78-AF42-833E-8B493C0E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3EE2-90D0-6446-970D-5820EEE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6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8091-9DD9-444E-A43E-2DB49CCF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CF14E-8A07-4E40-BBAA-43ED66CA1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B56-2FE9-594B-A0A2-24F0157ED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DB18A-131C-8D42-9EAB-276BE4B98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18F3-0D7F-FF43-AE9F-38904767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31C06-F554-AA44-AA8A-D1A92ED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8B636-7135-A145-8F0B-C243BA19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68D0-A55E-D149-98D7-3F662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6F13-954D-B648-91E4-69226D87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2DF6E-5972-F142-AFD9-2390763A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31947-6594-EA46-BF47-688232B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02583-0E6E-DF4A-BCAA-67612606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0D416-8583-AE4A-9AAB-F8467BA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85EBC-16B3-234C-9F65-511A2180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8C6C-D578-D348-B013-A8D61B20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6E1E-88A8-F340-90C5-B655363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A210-A2A4-C641-9EF6-5C8C3C61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4C3B-6E6D-BE4E-8547-D578B75E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D7F19-2034-B547-BB15-A1268C89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E194-4865-4F42-BBC8-F639C1F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D5435-2C2E-9242-BDB5-E1A264E0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D2B5-C76A-A246-B38C-96DA2B6D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26916-AB1B-584B-B4AB-2ECC85B04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2A93-9DA8-B346-BD3B-2B994B5F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5AE1-F853-C041-83A8-F2C414D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4FD06-A2AE-1143-97D6-DCAD4BF6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E63A-84B6-8144-B827-85BD47EC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5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CC5D3-FE6B-CB43-9A9B-4B2FB11C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15123-659B-CF4A-8C12-3240AF6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C69BF-E502-AA41-9750-CE6CFEC8B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2435-0D67-814D-B820-C499E2619259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BA9A-2DFE-794A-98C9-1238118AA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38C2-D08A-5B4F-B820-745CD6EA6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4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F3419-D03C-323A-5DEE-E9B935D3E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93"/>
            <a:ext cx="10515600" cy="817499"/>
          </a:xfrm>
        </p:spPr>
        <p:txBody>
          <a:bodyPr/>
          <a:lstStyle/>
          <a:p>
            <a:r>
              <a:rPr lang="en-US" dirty="0"/>
              <a:t>Collaborative Inclusive Coaching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EEA4A-234B-7634-676F-63EB02E76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6592"/>
            <a:ext cx="10515600" cy="5250371"/>
          </a:xfrm>
        </p:spPr>
        <p:txBody>
          <a:bodyPr>
            <a:normAutofit/>
          </a:bodyPr>
          <a:lstStyle/>
          <a:p>
            <a:r>
              <a:rPr lang="en-US" b="1" dirty="0"/>
              <a:t>How can we plan for all students in diverse classrooms?</a:t>
            </a:r>
          </a:p>
          <a:p>
            <a:r>
              <a:rPr lang="en-US" dirty="0"/>
              <a:t>Session 1: Class Review </a:t>
            </a:r>
          </a:p>
          <a:p>
            <a:r>
              <a:rPr lang="en-US" dirty="0"/>
              <a:t>Session 2-3: Choose a direction</a:t>
            </a:r>
          </a:p>
          <a:p>
            <a:r>
              <a:rPr lang="en-US" dirty="0"/>
              <a:t>Sharing &amp; Celebration</a:t>
            </a:r>
          </a:p>
          <a:p>
            <a:pPr lvl="1"/>
            <a:r>
              <a:rPr lang="en-US" dirty="0"/>
              <a:t>What did you try? </a:t>
            </a:r>
          </a:p>
          <a:p>
            <a:pPr lvl="1"/>
            <a:r>
              <a:rPr lang="en-US" dirty="0"/>
              <a:t>What did you notice?</a:t>
            </a:r>
          </a:p>
          <a:p>
            <a:pPr lvl="1"/>
            <a:r>
              <a:rPr lang="en-US" dirty="0"/>
              <a:t>What did you learn?</a:t>
            </a:r>
          </a:p>
          <a:p>
            <a:pPr lvl="1"/>
            <a:r>
              <a:rPr lang="en-US" dirty="0"/>
              <a:t>What are your next steps?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1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SD: PLPSD – Delia, Alberta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Grade(s): Gr. 1/2; Gr/4</a:t>
            </a:r>
          </a:p>
          <a:p>
            <a:r>
              <a:rPr lang="en-US" dirty="0"/>
              <a:t>27 students</a:t>
            </a:r>
          </a:p>
          <a:p>
            <a:r>
              <a:rPr lang="en-US" dirty="0"/>
              <a:t>Subject Area: literacy</a:t>
            </a:r>
          </a:p>
          <a:p>
            <a:r>
              <a:rPr lang="en-US" dirty="0"/>
              <a:t>CT: Lindsey (3/4), Dana (1/2), Candace (3/4 Math), Linda (IEC)</a:t>
            </a:r>
          </a:p>
          <a:p>
            <a:r>
              <a:rPr lang="en-US" dirty="0"/>
              <a:t>Division Inclusion Coordinator: Ellen </a:t>
            </a:r>
            <a:r>
              <a:rPr lang="en-US" dirty="0" err="1"/>
              <a:t>Vanderkolk</a:t>
            </a:r>
            <a:endParaRPr lang="en-US" dirty="0"/>
          </a:p>
          <a:p>
            <a:r>
              <a:rPr lang="en-US" dirty="0"/>
              <a:t>EA: C.L. (literacy &amp; numeracy), 1/2+, </a:t>
            </a:r>
          </a:p>
        </p:txBody>
      </p:sp>
    </p:spTree>
    <p:extLst>
      <p:ext uri="{BB962C8B-B14F-4D97-AF65-F5344CB8AC3E}">
        <p14:creationId xmlns:p14="http://schemas.microsoft.com/office/powerpoint/2010/main" val="306054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409917"/>
              </p:ext>
            </p:extLst>
          </p:nvPr>
        </p:nvGraphicFramePr>
        <p:xfrm>
          <a:off x="369651" y="256675"/>
          <a:ext cx="11634280" cy="59498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1551237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1221320">
                  <a:extLst>
                    <a:ext uri="{9D8B030D-6E8A-4147-A177-3AD203B41FA5}">
                      <a16:colId xmlns:a16="http://schemas.microsoft.com/office/drawing/2014/main" val="388381636"/>
                    </a:ext>
                  </a:extLst>
                </a:gridCol>
                <a:gridCol w="1105536">
                  <a:extLst>
                    <a:ext uri="{9D8B030D-6E8A-4147-A177-3AD203B41FA5}">
                      <a16:colId xmlns:a16="http://schemas.microsoft.com/office/drawing/2014/main" val="1780625383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2129646221"/>
                    </a:ext>
                  </a:extLst>
                </a:gridCol>
                <a:gridCol w="1551237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3166884132"/>
                    </a:ext>
                  </a:extLst>
                </a:gridCol>
              </a:tblGrid>
              <a:tr h="193030"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Class Review: Grade 1-4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School Team: Mrs. Keeley, Mrs. </a:t>
                      </a:r>
                      <a:r>
                        <a:rPr lang="en-US" sz="1000" b="0" u="none" dirty="0" err="1">
                          <a:latin typeface="+mn-lt"/>
                        </a:rPr>
                        <a:t>Boxma</a:t>
                      </a:r>
                      <a:r>
                        <a:rPr lang="en-US" sz="1000" b="0" u="none" dirty="0">
                          <a:latin typeface="+mn-lt"/>
                        </a:rPr>
                        <a:t>, Mrs. </a:t>
                      </a:r>
                      <a:r>
                        <a:rPr lang="en-US" sz="1000" b="0" u="none" dirty="0" err="1">
                          <a:latin typeface="+mn-lt"/>
                        </a:rPr>
                        <a:t>Eitzen</a:t>
                      </a:r>
                      <a:r>
                        <a:rPr lang="en-US" sz="1000" b="0" u="none" dirty="0">
                          <a:latin typeface="+mn-lt"/>
                        </a:rPr>
                        <a:t>, Mrs. </a:t>
                      </a:r>
                      <a:r>
                        <a:rPr lang="en-US" sz="1000" b="0" u="none" dirty="0" err="1">
                          <a:latin typeface="+mn-lt"/>
                        </a:rPr>
                        <a:t>Quaschnick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Date: Nov. 2022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183238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3099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</a:rPr>
                        <a:t>- Agriculture, farming, pets, </a:t>
                      </a:r>
                      <a:r>
                        <a:rPr lang="en-US" sz="1000" b="0" u="none" dirty="0" err="1">
                          <a:latin typeface="+mn-lt"/>
                        </a:rPr>
                        <a:t>Pokemon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</a:rPr>
                        <a:t>- Hands on learners, soft hearted, intentional, relationship building, group work, creative, kindness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000" b="0" u="none" dirty="0">
                          <a:latin typeface="+mn-lt"/>
                        </a:rPr>
                        <a:t>- Social cues, immature/young, attention, problem solving skills, literacy comprehension, writing/ spelling, independence, 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12196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one goal(s) for these I have for this class is: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218699">
                <a:tc gridSpan="8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Some BIG goals we have for this class: We hope that these students will </a:t>
                      </a:r>
                      <a:r>
                        <a:rPr lang="en-US" sz="1000" b="0" u="none" dirty="0">
                          <a:latin typeface="+mn-lt"/>
                        </a:rPr>
                        <a:t>gaining independence and responsibility in their learning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174427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reducing barriers and teaching new skills.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126207">
                <a:tc gridSpan="4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Decision: </a:t>
                      </a:r>
                      <a:r>
                        <a:rPr lang="en-US" sz="1000" b="0" u="none" dirty="0">
                          <a:latin typeface="+mn-lt"/>
                        </a:rPr>
                        <a:t>Commitments to UDL targets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Decision</a:t>
                      </a:r>
                      <a:r>
                        <a:rPr lang="en-US" sz="1000" b="0" u="none" dirty="0">
                          <a:latin typeface="+mn-lt"/>
                        </a:rPr>
                        <a:t>: Commitments to Equity and Reconciliation Targets</a:t>
                      </a:r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latin typeface="+mn-lt"/>
                        </a:rPr>
                        <a:t>Decision</a:t>
                      </a:r>
                      <a:r>
                        <a:rPr lang="en-US" sz="1050" b="0" u="none" dirty="0">
                          <a:latin typeface="+mn-lt"/>
                        </a:rPr>
                        <a:t>: Commitments to Equity and Reconciliation Targets</a:t>
                      </a:r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r>
                        <a:rPr lang="en-US" sz="1000" b="1" u="none">
                          <a:latin typeface="+mn-lt"/>
                        </a:rPr>
                        <a:t>Decision: </a:t>
                      </a:r>
                      <a:r>
                        <a:rPr lang="en-US" sz="1000" b="0" u="none">
                          <a:latin typeface="+mn-lt"/>
                        </a:rPr>
                        <a:t>Targeted competencies to teach for this class:</a:t>
                      </a:r>
                      <a:endParaRPr lang="en-US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Decision: </a:t>
                      </a:r>
                      <a:r>
                        <a:rPr lang="en-US" sz="1000" b="0" u="none" dirty="0">
                          <a:latin typeface="+mn-lt"/>
                        </a:rPr>
                        <a:t>Targeted competencies to teach for this class: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9.2: I can support learners to effective at coping and engaging successfully with the learning environment 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teaching how to manage emotional responses &amp; about healthy emotional responses and interactions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3.3/3.4 We can provide options to help students understand new information by:</a:t>
                      </a:r>
                      <a:r>
                        <a:rPr lang="en-CA" sz="1000" b="1" dirty="0">
                          <a:effectLst/>
                        </a:rPr>
                        <a:t> 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Including learning tasks that allow students to process new information (</a:t>
                      </a:r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,. summarizing, categorizing, prioritizing)</a:t>
                      </a:r>
                      <a:r>
                        <a:rPr lang="en-CA" sz="1000" b="0" dirty="0">
                          <a:effectLst/>
                        </a:rPr>
                        <a:t> and 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Giving students opportunities to connect how they learned and how they can transfer those learning skills/ strategies/ supports to new settings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6.1/6.2: We can provide options for students to know and set goals and make decisions about what supports they need to meet the goals by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guiding students through reflection, self-assessment and goal setting with curricular and core competencies</a:t>
                      </a:r>
                      <a:r>
                        <a:rPr lang="en-CA" sz="1000" dirty="0">
                          <a:effectLst/>
                        </a:rPr>
                        <a:t> and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modelling how to use supports and strategies and empowering students to make individual decisions about what they need to meet goals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We can be great problem solvers by: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Knowing when there is a problem, breaking down how it became a problem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Knowing why it is a problem and know how I will know the problem has been solved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Learning about some strategies or different ways to solve a problem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Making a plan to solve a problem (e.g., do I solve alone or with others, predicting outcomes to strategies, figure out what support I need)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Choosing the best solution or way to solve a problem (e.g., predicting outcomes to solutions)</a:t>
                      </a:r>
                      <a:br>
                        <a:rPr lang="en-US" sz="1000" b="0" u="none" dirty="0">
                          <a:latin typeface="+mn-lt"/>
                        </a:rPr>
                      </a:b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We can be great problem solvers by: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Knowing when there is a problem, breaking down how it became a problem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Knowing why it is a problem and know how I will know the problem has been solved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Learning about some strategies or different ways to solve a problem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Making a plan to solve a problem (e.g., do I solve alone or with others, predicting outcomes to strategies, figure out what support I need)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Choosing the best solution or way to solve a problem (e.g., predicting outcomes to solutions)</a:t>
                      </a:r>
                      <a:br>
                        <a:rPr lang="en-US" sz="1000" b="0" u="none" dirty="0">
                          <a:latin typeface="+mn-lt"/>
                        </a:rPr>
                      </a:br>
                      <a:endParaRPr lang="en-US" sz="1000" b="0" u="none" dirty="0">
                        <a:latin typeface="+mn-lt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18357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reflecting on what is working, trying something new, and working together.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392475">
                <a:tc gridSpan="2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What have we tried that is working?</a:t>
                      </a:r>
                    </a:p>
                    <a:p>
                      <a:r>
                        <a:rPr lang="en-US" sz="1000" b="0" u="none" dirty="0">
                          <a:latin typeface="+mn-lt"/>
                        </a:rPr>
                        <a:t>- visuals, routines/ structure, flexible seating, breaks, games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r>
                        <a:rPr lang="en-US" sz="1000" b="0" u="none" dirty="0">
                          <a:latin typeface="+mn-lt"/>
                        </a:rPr>
                        <a:t>Competency – problem solving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Who needs to be involved in the problem?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Friendships, leaving others out, hurting other peoples, feelings, including others, fixed mindset, staying motivated, trying, give up when things get hard, get frustrated, get overwhelmed, </a:t>
                      </a:r>
                    </a:p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How do we want to work together?</a:t>
                      </a:r>
                    </a:p>
                    <a:p>
                      <a:endParaRPr lang="en-US" sz="1000" b="0" u="none" dirty="0">
                        <a:latin typeface="+mn-lt"/>
                      </a:endParaRPr>
                    </a:p>
                    <a:p>
                      <a:r>
                        <a:rPr lang="en-US" sz="1000" b="0" u="none" dirty="0">
                          <a:latin typeface="+mn-lt"/>
                        </a:rPr>
                        <a:t>Build a problem solving competency unit with a series of lessons</a:t>
                      </a:r>
                    </a:p>
                    <a:p>
                      <a:endParaRPr lang="en-US" sz="1000" b="0" u="none" dirty="0">
                        <a:latin typeface="+mn-lt"/>
                      </a:endParaRPr>
                    </a:p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328819">
                <a:tc gridSpan="8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We can meet these goals by responded to the needs of this class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820452">
                <a:tc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 </a:t>
                      </a:r>
                      <a:r>
                        <a:rPr lang="en-C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Attention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LD,RS,AM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 </a:t>
                      </a:r>
                      <a:r>
                        <a:rPr lang="en-C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Motivation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LD,AM,RS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  <a:r>
                        <a:rPr lang="en-C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Phonological Processing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LD, BF, AM, RS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 </a:t>
                      </a:r>
                      <a:r>
                        <a:rPr lang="en-C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Task Initiation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LD,AM,RS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  <a:r>
                        <a:rPr lang="en-CA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Management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LD,AM,RS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6240</TotalTime>
  <Words>742</Words>
  <Application>Microsoft Macintosh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Collaborative Inclusive Coaching</vt:lpstr>
      <vt:lpstr>SD: PLPSD – Delia, Alberta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Classrooms</dc:title>
  <dc:creator>Shelley Moore</dc:creator>
  <cp:lastModifiedBy>Shelley Moore</cp:lastModifiedBy>
  <cp:revision>10</cp:revision>
  <dcterms:created xsi:type="dcterms:W3CDTF">2022-01-12T16:57:20Z</dcterms:created>
  <dcterms:modified xsi:type="dcterms:W3CDTF">2022-11-29T00:00:02Z</dcterms:modified>
</cp:coreProperties>
</file>