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175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462"/>
    <p:restoredTop sz="95958"/>
  </p:normalViewPr>
  <p:slideViewPr>
    <p:cSldViewPr snapToGrid="0">
      <p:cViewPr>
        <p:scale>
          <a:sx n="105" d="100"/>
          <a:sy n="105" d="100"/>
        </p:scale>
        <p:origin x="160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D1E19C-CE06-AE36-F8C1-6D6ACDB592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EFD7B30-809C-5FF9-2649-A2B6941350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7E1D62-795C-FBDD-68A9-BBB63ADD9D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51426-832C-0E46-B293-66C56B6AF1DA}" type="datetimeFigureOut">
              <a:rPr lang="en-US" smtClean="0"/>
              <a:t>3/27/23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3C9430-6136-E809-8051-2EE1BB15BC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93A35D-8424-490A-6487-A158D18810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0E849-0F6F-BE4C-ABA3-A417887220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3844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413AB7-F34A-6F1C-D11C-26ECF269F9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F27161-DF61-6B4A-9695-E2652CBB22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921638-8D35-BB53-F61A-95ADF08768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51426-832C-0E46-B293-66C56B6AF1DA}" type="datetimeFigureOut">
              <a:rPr lang="en-US" smtClean="0"/>
              <a:t>3/27/23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BB07BD-A4EC-5C27-EB59-EC4C2B810A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72E065-88B9-EC9D-0711-38BE06AA59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0E849-0F6F-BE4C-ABA3-A417887220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8245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C317AB3-55EC-B160-838B-0F19748C6B0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9A18C64-3687-A2DE-A0A6-5EECEFA434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7960D5-FB3A-E4B3-956E-3B8F5C2FF2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51426-832C-0E46-B293-66C56B6AF1DA}" type="datetimeFigureOut">
              <a:rPr lang="en-US" smtClean="0"/>
              <a:t>3/27/23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A61E2C-D327-DD42-8FEC-81E626564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717A52-FCEE-A2B4-D371-F76374E202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0E849-0F6F-BE4C-ABA3-A417887220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853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B2CBCD-6FAA-6BEE-C6E3-6CCBFCA598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29121E-8845-5B41-5373-E832E35F14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79D14E-D118-BE7C-D782-EBC4481C79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51426-832C-0E46-B293-66C56B6AF1DA}" type="datetimeFigureOut">
              <a:rPr lang="en-US" smtClean="0"/>
              <a:t>3/27/23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42D60E-434D-50AC-286C-1DBAA2FC29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48E0C8-F5CE-5083-5655-7D0045E767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0E849-0F6F-BE4C-ABA3-A417887220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412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BCF359-C072-A13F-DBED-133D6CED2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969403-2891-0080-12B8-DC22C3ED1F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17CA33-5AD1-695A-492F-FAFBC9BBC5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51426-832C-0E46-B293-66C56B6AF1DA}" type="datetimeFigureOut">
              <a:rPr lang="en-US" smtClean="0"/>
              <a:t>3/27/23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CA4436-757A-8D21-EFC3-21D2318584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557DCB-CBCF-F822-CEFA-9311DC8BCA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0E849-0F6F-BE4C-ABA3-A417887220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134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7CE310-E7D0-BE19-40EB-050D24393B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8DB2E6-BD74-7C80-8BC0-E71C4F8623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B7A578-E23C-1857-1949-E6881D5973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EC5C56-F4D4-2FD6-97ED-81AC688C21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51426-832C-0E46-B293-66C56B6AF1DA}" type="datetimeFigureOut">
              <a:rPr lang="en-US" smtClean="0"/>
              <a:t>3/27/23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506DCB-6B5A-E963-4717-6C2D2E7A0B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62560F-59C5-FBBF-8214-183ED0E74C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0E849-0F6F-BE4C-ABA3-A417887220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007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377DDF-3C37-7C55-3DE0-18922AABA1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B424FE-6102-7430-09AE-0CB7D741BC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99E390-E1F9-7AF3-C862-80B9CCA600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9B981DE-0F1F-C98B-5714-8184D2DCFB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3F1FB98-7E60-4146-48FA-763F0494C4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2997B16-7681-0CF7-D4D3-FCC8E9B20C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51426-832C-0E46-B293-66C56B6AF1DA}" type="datetimeFigureOut">
              <a:rPr lang="en-US" smtClean="0"/>
              <a:t>3/27/23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5F107F3-2E77-67E0-A9AF-4A1A002F6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33649B8-EF98-703E-6325-33413FA51E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0E849-0F6F-BE4C-ABA3-A417887220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4469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1B28EA-ADE3-C529-3147-E326ECDE0C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5035558-A9AF-FE45-6980-7C9EC68C5B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51426-832C-0E46-B293-66C56B6AF1DA}" type="datetimeFigureOut">
              <a:rPr lang="en-US" smtClean="0"/>
              <a:t>3/27/23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634033-6681-AB92-A963-31258632F9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88ABAF1-027E-3435-DBC9-0826242A36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0E849-0F6F-BE4C-ABA3-A417887220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6969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68579F8-9800-7BA4-615F-2156A3A7AD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51426-832C-0E46-B293-66C56B6AF1DA}" type="datetimeFigureOut">
              <a:rPr lang="en-US" smtClean="0"/>
              <a:t>3/27/23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97295FD-391E-FF8F-3A50-3414FC890D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79AF49-7198-DF54-B2F6-721C5F2DE0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0E849-0F6F-BE4C-ABA3-A417887220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3802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30A1AC-75BA-0375-DBAC-C3EBAE54D5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5185F4-6F72-1C25-9F24-4E1CA2DF51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0C94569-92FB-5ED2-59DA-31AE93C93A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D04D5D-4A24-B966-17AF-A3F3DD4635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51426-832C-0E46-B293-66C56B6AF1DA}" type="datetimeFigureOut">
              <a:rPr lang="en-US" smtClean="0"/>
              <a:t>3/27/23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D0286C-90DD-25E5-72D8-28CD2D0E52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8A105D-21FB-E6A6-CFE9-DCB3A0A71F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0E849-0F6F-BE4C-ABA3-A417887220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135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7ED07A-F74B-B336-FFBF-BE9F34A492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C96410A-C751-09F7-2AAA-40A29C3C5B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2F0957-2BB9-144D-3551-89242F7DB7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66666A-0BB0-85CE-D8C3-A3E15E413F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51426-832C-0E46-B293-66C56B6AF1DA}" type="datetimeFigureOut">
              <a:rPr lang="en-US" smtClean="0"/>
              <a:t>3/27/23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400199-1BB5-6D1A-FA39-DF8F36DE8B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098512-E455-9122-56FA-11B9A73E8C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0E849-0F6F-BE4C-ABA3-A417887220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46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DF23DAC-F978-B0EB-CD50-6F5A82D645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056E88-7FC1-86EE-D1CD-1EEFAC096B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04A374-7AA5-64EE-B1E3-2E767D55AC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651426-832C-0E46-B293-66C56B6AF1DA}" type="datetimeFigureOut">
              <a:rPr lang="en-US" smtClean="0"/>
              <a:t>3/27/23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566437-ADEE-D4F4-C1AA-5FB2BD680B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9019C1-46D1-C7C3-C426-EC465F94D9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70E849-0F6F-BE4C-ABA3-A417887220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549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09D29E04-99D4-8E46-BD3B-5B77A3EB56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190363"/>
              </p:ext>
            </p:extLst>
          </p:nvPr>
        </p:nvGraphicFramePr>
        <p:xfrm>
          <a:off x="155818" y="168307"/>
          <a:ext cx="11880363" cy="671714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26856">
                  <a:extLst>
                    <a:ext uri="{9D8B030D-6E8A-4147-A177-3AD203B41FA5}">
                      <a16:colId xmlns:a16="http://schemas.microsoft.com/office/drawing/2014/main" val="2977809659"/>
                    </a:ext>
                  </a:extLst>
                </a:gridCol>
                <a:gridCol w="765526">
                  <a:extLst>
                    <a:ext uri="{9D8B030D-6E8A-4147-A177-3AD203B41FA5}">
                      <a16:colId xmlns:a16="http://schemas.microsoft.com/office/drawing/2014/main" val="1997886267"/>
                    </a:ext>
                  </a:extLst>
                </a:gridCol>
                <a:gridCol w="906997">
                  <a:extLst>
                    <a:ext uri="{9D8B030D-6E8A-4147-A177-3AD203B41FA5}">
                      <a16:colId xmlns:a16="http://schemas.microsoft.com/office/drawing/2014/main" val="1342612311"/>
                    </a:ext>
                  </a:extLst>
                </a:gridCol>
                <a:gridCol w="825500">
                  <a:extLst>
                    <a:ext uri="{9D8B030D-6E8A-4147-A177-3AD203B41FA5}">
                      <a16:colId xmlns:a16="http://schemas.microsoft.com/office/drawing/2014/main" val="81452596"/>
                    </a:ext>
                  </a:extLst>
                </a:gridCol>
                <a:gridCol w="1079055">
                  <a:extLst>
                    <a:ext uri="{9D8B030D-6E8A-4147-A177-3AD203B41FA5}">
                      <a16:colId xmlns:a16="http://schemas.microsoft.com/office/drawing/2014/main" val="477988356"/>
                    </a:ext>
                  </a:extLst>
                </a:gridCol>
                <a:gridCol w="171773">
                  <a:extLst>
                    <a:ext uri="{9D8B030D-6E8A-4147-A177-3AD203B41FA5}">
                      <a16:colId xmlns:a16="http://schemas.microsoft.com/office/drawing/2014/main" val="3302043145"/>
                    </a:ext>
                  </a:extLst>
                </a:gridCol>
                <a:gridCol w="1076029">
                  <a:extLst>
                    <a:ext uri="{9D8B030D-6E8A-4147-A177-3AD203B41FA5}">
                      <a16:colId xmlns:a16="http://schemas.microsoft.com/office/drawing/2014/main" val="4259581918"/>
                    </a:ext>
                  </a:extLst>
                </a:gridCol>
                <a:gridCol w="777374">
                  <a:extLst>
                    <a:ext uri="{9D8B030D-6E8A-4147-A177-3AD203B41FA5}">
                      <a16:colId xmlns:a16="http://schemas.microsoft.com/office/drawing/2014/main" val="2530521200"/>
                    </a:ext>
                  </a:extLst>
                </a:gridCol>
                <a:gridCol w="1227590">
                  <a:extLst>
                    <a:ext uri="{9D8B030D-6E8A-4147-A177-3AD203B41FA5}">
                      <a16:colId xmlns:a16="http://schemas.microsoft.com/office/drawing/2014/main" val="2898154736"/>
                    </a:ext>
                  </a:extLst>
                </a:gridCol>
                <a:gridCol w="396807">
                  <a:extLst>
                    <a:ext uri="{9D8B030D-6E8A-4147-A177-3AD203B41FA5}">
                      <a16:colId xmlns:a16="http://schemas.microsoft.com/office/drawing/2014/main" val="1793691350"/>
                    </a:ext>
                  </a:extLst>
                </a:gridCol>
                <a:gridCol w="2326856">
                  <a:extLst>
                    <a:ext uri="{9D8B030D-6E8A-4147-A177-3AD203B41FA5}">
                      <a16:colId xmlns:a16="http://schemas.microsoft.com/office/drawing/2014/main" val="957369448"/>
                    </a:ext>
                  </a:extLst>
                </a:gridCol>
              </a:tblGrid>
              <a:tr h="292736">
                <a:tc gridSpan="3">
                  <a:txBody>
                    <a:bodyPr/>
                    <a:lstStyle/>
                    <a:p>
                      <a:r>
                        <a:rPr lang="en-US" sz="1400" b="1" u="none" dirty="0">
                          <a:latin typeface="+mn-lt"/>
                        </a:rPr>
                        <a:t>Class Review: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200" b="0" u="none" dirty="0">
                        <a:latin typeface="+mn-lt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gridSpan="5">
                  <a:txBody>
                    <a:bodyPr/>
                    <a:lstStyle/>
                    <a:p>
                      <a:r>
                        <a:rPr lang="en-US" sz="1400" b="1" u="none" dirty="0">
                          <a:latin typeface="+mn-lt"/>
                        </a:rPr>
                        <a:t>School Team:</a:t>
                      </a:r>
                      <a:endParaRPr lang="en-US" sz="1400" b="1" dirty="0"/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sz="1400" b="1" u="none" dirty="0">
                          <a:latin typeface="+mn-lt"/>
                        </a:rPr>
                        <a:t>Date: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8240087"/>
                  </a:ext>
                </a:extLst>
              </a:tr>
              <a:tr h="292736">
                <a:tc gridSpan="1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dirty="0">
                          <a:latin typeface="+mn-lt"/>
                          <a:cs typeface="Arial" panose="020B0604020202020204" pitchFamily="34" charset="0"/>
                        </a:rPr>
                        <a:t>Class Dimensions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827165"/>
                  </a:ext>
                </a:extLst>
              </a:tr>
              <a:tr h="206498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dirty="0">
                          <a:latin typeface="+mn-lt"/>
                        </a:rPr>
                        <a:t>Class Identities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Culture/Race/Nation: Indigenous, Philippines, Caucasian/ European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Language: Tagalog, English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Disability: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SOGI: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Family: variety of families, 2 child families, some are larger, immigrant (children born in Canada), extended family, blended families, all have both parents</a:t>
                      </a:r>
                      <a:endParaRPr lang="en-US" sz="1400" b="1" u="none" dirty="0">
                        <a:latin typeface="+mn-lt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dirty="0">
                          <a:latin typeface="+mn-lt"/>
                        </a:rPr>
                        <a:t>Class Interests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u="none" dirty="0">
                          <a:latin typeface="+mn-lt"/>
                        </a:rPr>
                        <a:t>Sports, competition, games, You Tube videos, chatty/talking, acting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u="none" dirty="0">
                          <a:latin typeface="+mn-lt"/>
                        </a:rPr>
                        <a:t>Classroom Strengths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u="none" dirty="0">
                          <a:latin typeface="+mn-lt"/>
                        </a:rPr>
                        <a:t>- memorization, sharing, speaking ideas, strong math/ math facts, chatty, social, German community, low German (oral), many shared experiences, get along (many are related), giving and generous, identity </a:t>
                      </a:r>
                      <a:endParaRPr lang="en-US" dirty="0"/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u="none" dirty="0">
                          <a:latin typeface="+mn-lt"/>
                        </a:rPr>
                        <a:t>Classroom Strengths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creative, drawing, working together, supporting and helping each other, encourage each other, love learning, flexible, persuasive, a group that is very independent, persevere, kind, clean up after, work hard, coping-showing a lot growth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dirty="0">
                          <a:latin typeface="+mn-lt"/>
                        </a:rPr>
                        <a:t>Classroom Strengths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sz="1400" b="0" u="none" dirty="0">
                          <a:latin typeface="+mn-lt"/>
                        </a:rPr>
                        <a:t>Active participation – discussions, active activities, movement, most on grade level for literacy and numeracy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sz="1400" b="0" u="none" dirty="0">
                          <a:latin typeface="+mn-lt"/>
                        </a:rPr>
                        <a:t>Work well together (except one)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lang="en-US" sz="1400" b="0" u="none" dirty="0">
                        <a:latin typeface="+mn-lt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US" sz="1200" b="1" u="none" dirty="0">
                          <a:latin typeface="+mn-lt"/>
                        </a:rPr>
                        <a:t>Classroom Stretches</a:t>
                      </a:r>
                    </a:p>
                    <a:p>
                      <a:pPr marL="171450" indent="-171450" algn="l">
                        <a:buFontTx/>
                        <a:buChar char="-"/>
                      </a:pPr>
                      <a:r>
                        <a:rPr lang="en-US" sz="1200" b="0" u="none" dirty="0">
                          <a:latin typeface="+mn-lt"/>
                        </a:rPr>
                        <a:t>All ELL learners, engagement, a lot needs, range of abilities, literacy level, resources are not accessible for them to understand, have limited experiences, sometimes have a hard time because they are together all the time, some individual struggle to fit, a lot of needs</a:t>
                      </a:r>
                    </a:p>
                    <a:p>
                      <a:pPr marL="171450" indent="-171450" algn="l">
                        <a:buFontTx/>
                        <a:buChar char="-"/>
                      </a:pPr>
                      <a:endParaRPr lang="en-US" sz="1200" b="0" u="none" dirty="0">
                        <a:latin typeface="+mn-lt"/>
                      </a:endParaRPr>
                    </a:p>
                    <a:p>
                      <a:pPr marL="171450" indent="-171450" algn="l">
                        <a:buFontTx/>
                        <a:buChar char="-"/>
                      </a:pPr>
                      <a:endParaRPr lang="en-US" sz="1200" b="0" u="none" dirty="0">
                        <a:latin typeface="+mn-lt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1400" b="1" u="none" dirty="0">
                          <a:latin typeface="+mn-lt"/>
                        </a:rPr>
                        <a:t>Classroom Stretches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n-US" sz="1400" b="0" u="none" dirty="0">
                          <a:latin typeface="+mn-lt"/>
                        </a:rPr>
                        <a:t>Inappropriate internet context, variety of ability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n-US" sz="1400" b="0" u="none" dirty="0">
                          <a:latin typeface="+mn-lt"/>
                        </a:rPr>
                        <a:t>Some are struggling in literacy and numeracy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n-US" sz="1400" b="0" u="none" dirty="0">
                          <a:latin typeface="+mn-lt"/>
                        </a:rPr>
                        <a:t>Independence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n-US" sz="1400" b="0" u="none" dirty="0">
                          <a:latin typeface="+mn-lt"/>
                        </a:rPr>
                        <a:t>Recess – arguing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n-US" sz="1400" b="0" u="none" dirty="0">
                          <a:latin typeface="+mn-lt"/>
                        </a:rPr>
                        <a:t>Competition – they all want to be right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n-US" sz="1400" b="0" u="none" dirty="0">
                          <a:latin typeface="+mn-lt"/>
                        </a:rPr>
                        <a:t>Blurt out, strong and competing personalities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1171011"/>
                  </a:ext>
                </a:extLst>
              </a:tr>
              <a:tr h="292736">
                <a:tc gridSpan="1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dirty="0">
                          <a:latin typeface="+mn-lt"/>
                          <a:cs typeface="Arial" panose="020B0604020202020204" pitchFamily="34" charset="0"/>
                        </a:rPr>
                        <a:t>Class Needs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8814490"/>
                  </a:ext>
                </a:extLst>
              </a:tr>
              <a:tr h="71993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dirty="0">
                          <a:latin typeface="+mn-lt"/>
                          <a:cs typeface="Arial" panose="020B0604020202020204" pitchFamily="34" charset="0"/>
                        </a:rPr>
                        <a:t>Need: Attention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KM</a:t>
                      </a:r>
                      <a:r>
                        <a:rPr lang="en-CA" sz="1400" dirty="0">
                          <a:effectLst/>
                        </a:rPr>
                        <a:t> </a:t>
                      </a:r>
                      <a:endParaRPr lang="en-US" sz="1400" b="1" u="none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dirty="0">
                          <a:latin typeface="+mn-lt"/>
                          <a:cs typeface="Arial" panose="020B0604020202020204" pitchFamily="34" charset="0"/>
                        </a:rPr>
                        <a:t>Need: SEL – Emotional Regulation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SC, KM</a:t>
                      </a:r>
                      <a:r>
                        <a:rPr lang="en-CA" sz="1400" dirty="0">
                          <a:effectLst/>
                        </a:rPr>
                        <a:t> </a:t>
                      </a:r>
                      <a:endParaRPr lang="en-US" sz="1400" b="1" u="none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dirty="0">
                          <a:latin typeface="+mn-lt"/>
                          <a:cs typeface="Arial" panose="020B0604020202020204" pitchFamily="34" charset="0"/>
                        </a:rPr>
                        <a:t>Need: Executive Functioning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SC</a:t>
                      </a:r>
                      <a:r>
                        <a:rPr lang="en-CA" sz="1400" dirty="0">
                          <a:effectLst/>
                        </a:rPr>
                        <a:t> </a:t>
                      </a:r>
                      <a:endParaRPr lang="en-US" sz="1400" b="1" u="none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dirty="0">
                          <a:latin typeface="+mn-lt"/>
                          <a:cs typeface="Arial" panose="020B0604020202020204" pitchFamily="34" charset="0"/>
                        </a:rPr>
                        <a:t>Need: Social Skills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SC, AC</a:t>
                      </a:r>
                      <a:r>
                        <a:rPr lang="en-CA" sz="1400" dirty="0">
                          <a:effectLst/>
                        </a:rPr>
                        <a:t> </a:t>
                      </a:r>
                      <a:endParaRPr lang="en-US" sz="1400" b="1" u="none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dirty="0">
                          <a:latin typeface="+mn-lt"/>
                          <a:cs typeface="Arial" panose="020B0604020202020204" pitchFamily="34" charset="0"/>
                        </a:rPr>
                        <a:t>Need: Self Regulation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SC, KM, GC, AC</a:t>
                      </a:r>
                      <a:r>
                        <a:rPr lang="en-CA" sz="1400" dirty="0">
                          <a:effectLst/>
                        </a:rPr>
                        <a:t> </a:t>
                      </a:r>
                      <a:endParaRPr lang="en-US" sz="1400" b="1" u="none" dirty="0">
                        <a:highlight>
                          <a:srgbClr val="FFFF00"/>
                        </a:highlight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8771795"/>
                  </a:ext>
                </a:extLst>
              </a:tr>
              <a:tr h="292736">
                <a:tc gridSpan="1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dirty="0">
                          <a:latin typeface="+mn-lt"/>
                          <a:cs typeface="Arial" panose="020B0604020202020204" pitchFamily="34" charset="0"/>
                        </a:rPr>
                        <a:t>Team Goals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2897149"/>
                  </a:ext>
                </a:extLst>
              </a:tr>
              <a:tr h="957328">
                <a:tc gridSpan="11">
                  <a:txBody>
                    <a:bodyPr/>
                    <a:lstStyle/>
                    <a:p>
                      <a:r>
                        <a:rPr lang="en-US" sz="1400" b="1" u="none" dirty="0">
                          <a:latin typeface="+mn-lt"/>
                        </a:rPr>
                        <a:t>Some BIG goals we have for this class: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sz="1400" b="0" u="none" dirty="0">
                          <a:latin typeface="+mn-lt"/>
                        </a:rPr>
                        <a:t>Address the competitiveness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sz="1400" b="0" u="none" dirty="0">
                          <a:latin typeface="+mn-lt"/>
                        </a:rPr>
                        <a:t>One student who districts others and does not work with other students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8701409"/>
                  </a:ext>
                </a:extLst>
              </a:tr>
              <a:tr h="292736">
                <a:tc gridSpan="1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dirty="0">
                          <a:latin typeface="+mn-lt"/>
                          <a:cs typeface="Arial" panose="020B0604020202020204" pitchFamily="34" charset="0"/>
                        </a:rPr>
                        <a:t>Team Reflections &amp; Decisions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2135908"/>
                  </a:ext>
                </a:extLst>
              </a:tr>
              <a:tr h="1110974">
                <a:tc gridSpan="5">
                  <a:txBody>
                    <a:bodyPr/>
                    <a:lstStyle/>
                    <a:p>
                      <a:r>
                        <a:rPr lang="en-US" sz="1400" b="1" u="none" dirty="0">
                          <a:latin typeface="+mn-lt"/>
                        </a:rPr>
                        <a:t>What works well for this class?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sz="1400" b="0" u="none" dirty="0">
                          <a:latin typeface="+mn-lt"/>
                        </a:rPr>
                        <a:t>Feeding them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sz="1400" b="0" u="none" dirty="0">
                          <a:latin typeface="+mn-lt"/>
                        </a:rPr>
                        <a:t>Games when they know the rules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sz="1400" b="0" u="none" dirty="0">
                          <a:latin typeface="+mn-lt"/>
                        </a:rPr>
                        <a:t>Active. Tactile and hands lessons and activities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dirty="0">
                          <a:latin typeface="+mn-lt"/>
                        </a:rPr>
                        <a:t>What do we still want to try?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dirty="0">
                          <a:latin typeface="+mn-lt"/>
                        </a:rPr>
                        <a:t>Needs Based Support Plan: Self regulation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dirty="0">
                          <a:latin typeface="+mn-lt"/>
                        </a:rPr>
                        <a:t>Teach self regulation skills and strategies</a:t>
                      </a:r>
                    </a:p>
                    <a:p>
                      <a:endParaRPr lang="en-US" sz="1400" b="0" u="none" dirty="0">
                        <a:latin typeface="+mn-lt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1001599"/>
                  </a:ext>
                </a:extLst>
              </a:tr>
            </a:tbl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F48F6BC9-906E-1645-9550-36D34610E63B}"/>
              </a:ext>
            </a:extLst>
          </p:cNvPr>
          <p:cNvSpPr/>
          <p:nvPr/>
        </p:nvSpPr>
        <p:spPr>
          <a:xfrm>
            <a:off x="0" y="6601325"/>
            <a:ext cx="1219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/>
              <a:t>The Class Review – Brownlie, F &amp; King, J, 2011				         			        adapted by Dr. Shelley Moore 2023</a:t>
            </a:r>
          </a:p>
        </p:txBody>
      </p:sp>
    </p:spTree>
    <p:extLst>
      <p:ext uri="{BB962C8B-B14F-4D97-AF65-F5344CB8AC3E}">
        <p14:creationId xmlns:p14="http://schemas.microsoft.com/office/powerpoint/2010/main" val="23076189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285</Words>
  <Application>Microsoft Macintosh PowerPoint</Application>
  <PresentationFormat>Widescreen</PresentationFormat>
  <Paragraphs>46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Shelley Moore</dc:creator>
  <cp:lastModifiedBy>Shelley Moore</cp:lastModifiedBy>
  <cp:revision>5</cp:revision>
  <dcterms:created xsi:type="dcterms:W3CDTF">2023-03-24T23:10:33Z</dcterms:created>
  <dcterms:modified xsi:type="dcterms:W3CDTF">2023-03-27T20:50:03Z</dcterms:modified>
</cp:coreProperties>
</file>