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175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5794"/>
  </p:normalViewPr>
  <p:slideViewPr>
    <p:cSldViewPr snapToGrid="0">
      <p:cViewPr varScale="1">
        <p:scale>
          <a:sx n="107" d="100"/>
          <a:sy n="107" d="100"/>
        </p:scale>
        <p:origin x="640" y="1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7443F2-B8F5-5677-7672-71C80368E0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CFD4D51-08D2-76B3-A070-0BEED2FCA5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FE752F-CEC6-8945-D982-FBB289784D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F895E-EF20-2F46-8071-543A6668ADA7}" type="datetimeFigureOut">
              <a:rPr lang="en-US" smtClean="0"/>
              <a:t>4/12/23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07BFE2-5BBF-AAA3-9482-8E1BEE396D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B4DC73-7A35-1343-13D2-3D96213D4A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E60E7-57F1-9949-A006-1C335B2B9A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2256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563C1-85E6-B1D9-D5F4-D3F6CA62C0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24554C-AD2F-80C6-48C1-6A575D3DEE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9EBC95-D3FD-4670-7EEE-5BF6519427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F895E-EF20-2F46-8071-543A6668ADA7}" type="datetimeFigureOut">
              <a:rPr lang="en-US" smtClean="0"/>
              <a:t>4/12/23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37A844-FCF3-7AB0-BF24-0452552619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99A481-7E6D-F245-F3BA-C19428FC4A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E60E7-57F1-9949-A006-1C335B2B9A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9623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2B32CAB-A372-574A-0A53-DC14A031AE5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C4FC43C-C9C4-2103-BBA1-BF2CA49E1C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884894-0FE0-786C-4B96-085B71792F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F895E-EF20-2F46-8071-543A6668ADA7}" type="datetimeFigureOut">
              <a:rPr lang="en-US" smtClean="0"/>
              <a:t>4/12/23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CB0FC4-D421-1AB5-60DD-FDDB9AAA67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BE09E5-63FE-C650-7BDA-4CB4030ED5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E60E7-57F1-9949-A006-1C335B2B9A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7906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59CE60-654D-141B-F634-5F637F05D5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C01859-860D-0140-59C7-7B9942B68B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FD46C0-C4EC-ED0D-B3C6-AFCA139FE8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F895E-EF20-2F46-8071-543A6668ADA7}" type="datetimeFigureOut">
              <a:rPr lang="en-US" smtClean="0"/>
              <a:t>4/12/23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1F9A05-4B98-0B4D-48B9-73209F78F6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77D537-4907-62D3-054D-0C0282FA1A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E60E7-57F1-9949-A006-1C335B2B9A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5014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96D79-A5D0-700E-2C7E-326933C18E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E392BC-1E41-4502-3493-CF1335F5B7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200E2C-2D9E-337B-FD4E-36BB81E68A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F895E-EF20-2F46-8071-543A6668ADA7}" type="datetimeFigureOut">
              <a:rPr lang="en-US" smtClean="0"/>
              <a:t>4/12/23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EB4E78-65DC-9ABB-0CAA-BD3290498B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98321B-78AB-BEC1-7315-D2867856F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E60E7-57F1-9949-A006-1C335B2B9A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0520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57A666-2569-9788-CAE9-52B980AFA0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E25D1F-091D-2467-75A6-DAA923ECA4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229B62-ABBE-5A29-1EBB-DE7AED67FB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E5E84A-33B7-9991-849F-9B5E13CC95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F895E-EF20-2F46-8071-543A6668ADA7}" type="datetimeFigureOut">
              <a:rPr lang="en-US" smtClean="0"/>
              <a:t>4/12/23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6E8A06-9CFB-9A0D-17D9-452EAC4CD6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40408B-8266-9349-B21D-3348152A54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E60E7-57F1-9949-A006-1C335B2B9A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5713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2A1046-CC5B-6134-C4E0-9F565ED109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2862C4-3499-6BDF-D969-3F851DFDAF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AD82A5-2655-9831-D748-167F25A211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9061E26-DEFE-570B-B078-E7358286D95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B88F79F-0C24-E054-D632-F3900CC6B22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CAE0AEA-E5FB-BEF4-00F3-9CA2711448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F895E-EF20-2F46-8071-543A6668ADA7}" type="datetimeFigureOut">
              <a:rPr lang="en-US" smtClean="0"/>
              <a:t>4/12/23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15C8D0A-A154-AC90-F295-BBAA24FB8F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94E0050-B387-3FEE-3327-DFD8CE4789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E60E7-57F1-9949-A006-1C335B2B9A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600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7EA5FA-C11E-823C-932F-40B3AD740A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0199B69-0FFA-7CED-CB8D-F8834E561E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F895E-EF20-2F46-8071-543A6668ADA7}" type="datetimeFigureOut">
              <a:rPr lang="en-US" smtClean="0"/>
              <a:t>4/12/23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B0E092-CF3C-3E36-D6F9-B8599CCB63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22591A7-6B65-11D3-DACC-973CEAF11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E60E7-57F1-9949-A006-1C335B2B9A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286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E4A4916-F411-B94B-A74C-7E4E0C32BE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F895E-EF20-2F46-8071-543A6668ADA7}" type="datetimeFigureOut">
              <a:rPr lang="en-US" smtClean="0"/>
              <a:t>4/12/23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802124C-838A-E7E7-32D4-57072B7A1A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D1375D-2F2C-4657-1188-454981C89A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E60E7-57F1-9949-A006-1C335B2B9A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3803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231248-F82B-B1E9-520B-06FE0C03A6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582B84-1DF6-B962-CFF8-886E61C944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3A1C78-7C56-009C-CE83-D4BE7282AE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36673E-D663-E25C-4141-EDEC333CA2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F895E-EF20-2F46-8071-543A6668ADA7}" type="datetimeFigureOut">
              <a:rPr lang="en-US" smtClean="0"/>
              <a:t>4/12/23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B78B11-D3C3-50B9-0AF5-F787BDFC54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6FF336-B781-1DEB-1842-88AABB6DA3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E60E7-57F1-9949-A006-1C335B2B9A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2237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C1C9E8-81C4-1D83-4DC2-D8951804F4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27A6992-1241-1AA1-9D36-25B632B268D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BF19CD-1C72-AC8A-4AE9-9E1F8DDD00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4AFB47-C6E6-ADE7-CCD5-E0902ED6F1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F895E-EF20-2F46-8071-543A6668ADA7}" type="datetimeFigureOut">
              <a:rPr lang="en-US" smtClean="0"/>
              <a:t>4/12/23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323934-DC06-22B6-C9DE-E58E12F1D5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B63A2A-8E82-6C2D-E6CB-84B4137C2B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E60E7-57F1-9949-A006-1C335B2B9A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5851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14BA708-EB04-207C-0217-DF8B2D7935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19DE7A-C61C-5186-5B81-920D25C399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A4EF8A-3553-AB73-27A3-8294469DDA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EF895E-EF20-2F46-8071-543A6668ADA7}" type="datetimeFigureOut">
              <a:rPr lang="en-US" smtClean="0"/>
              <a:t>4/12/23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54E45B-5F9A-0DCE-0134-C2BF1963CA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CC6142-8CEA-5584-D89A-550C3290DC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0E60E7-57F1-9949-A006-1C335B2B9A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347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09D29E04-99D4-8E46-BD3B-5B77A3EB5686}"/>
              </a:ext>
            </a:extLst>
          </p:cNvPr>
          <p:cNvGraphicFramePr>
            <a:graphicFrameLocks noGrp="1"/>
          </p:cNvGraphicFramePr>
          <p:nvPr/>
        </p:nvGraphicFramePr>
        <p:xfrm>
          <a:off x="369651" y="256675"/>
          <a:ext cx="11634281" cy="623659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35049">
                  <a:extLst>
                    <a:ext uri="{9D8B030D-6E8A-4147-A177-3AD203B41FA5}">
                      <a16:colId xmlns:a16="http://schemas.microsoft.com/office/drawing/2014/main" val="2977809659"/>
                    </a:ext>
                  </a:extLst>
                </a:gridCol>
                <a:gridCol w="327258">
                  <a:extLst>
                    <a:ext uri="{9D8B030D-6E8A-4147-A177-3AD203B41FA5}">
                      <a16:colId xmlns:a16="http://schemas.microsoft.com/office/drawing/2014/main" val="4281847838"/>
                    </a:ext>
                  </a:extLst>
                </a:gridCol>
                <a:gridCol w="1251285">
                  <a:extLst>
                    <a:ext uri="{9D8B030D-6E8A-4147-A177-3AD203B41FA5}">
                      <a16:colId xmlns:a16="http://schemas.microsoft.com/office/drawing/2014/main" val="1342612311"/>
                    </a:ext>
                  </a:extLst>
                </a:gridCol>
                <a:gridCol w="731520">
                  <a:extLst>
                    <a:ext uri="{9D8B030D-6E8A-4147-A177-3AD203B41FA5}">
                      <a16:colId xmlns:a16="http://schemas.microsoft.com/office/drawing/2014/main" val="81452596"/>
                    </a:ext>
                  </a:extLst>
                </a:gridCol>
                <a:gridCol w="1087655">
                  <a:extLst>
                    <a:ext uri="{9D8B030D-6E8A-4147-A177-3AD203B41FA5}">
                      <a16:colId xmlns:a16="http://schemas.microsoft.com/office/drawing/2014/main" val="388381636"/>
                    </a:ext>
                  </a:extLst>
                </a:gridCol>
                <a:gridCol w="1299410">
                  <a:extLst>
                    <a:ext uri="{9D8B030D-6E8A-4147-A177-3AD203B41FA5}">
                      <a16:colId xmlns:a16="http://schemas.microsoft.com/office/drawing/2014/main" val="3302043145"/>
                    </a:ext>
                  </a:extLst>
                </a:gridCol>
                <a:gridCol w="683394">
                  <a:extLst>
                    <a:ext uri="{9D8B030D-6E8A-4147-A177-3AD203B41FA5}">
                      <a16:colId xmlns:a16="http://schemas.microsoft.com/office/drawing/2014/main" val="2129646221"/>
                    </a:ext>
                  </a:extLst>
                </a:gridCol>
                <a:gridCol w="856647">
                  <a:extLst>
                    <a:ext uri="{9D8B030D-6E8A-4147-A177-3AD203B41FA5}">
                      <a16:colId xmlns:a16="http://schemas.microsoft.com/office/drawing/2014/main" val="2898154736"/>
                    </a:ext>
                  </a:extLst>
                </a:gridCol>
                <a:gridCol w="673770">
                  <a:extLst>
                    <a:ext uri="{9D8B030D-6E8A-4147-A177-3AD203B41FA5}">
                      <a16:colId xmlns:a16="http://schemas.microsoft.com/office/drawing/2014/main" val="1793691350"/>
                    </a:ext>
                  </a:extLst>
                </a:gridCol>
                <a:gridCol w="2388293">
                  <a:extLst>
                    <a:ext uri="{9D8B030D-6E8A-4147-A177-3AD203B41FA5}">
                      <a16:colId xmlns:a16="http://schemas.microsoft.com/office/drawing/2014/main" val="3166884132"/>
                    </a:ext>
                  </a:extLst>
                </a:gridCol>
              </a:tblGrid>
              <a:tr h="318675">
                <a:tc gridSpan="3">
                  <a:txBody>
                    <a:bodyPr/>
                    <a:lstStyle/>
                    <a:p>
                      <a:r>
                        <a:rPr lang="en-US" sz="1200" b="1" u="none" dirty="0">
                          <a:latin typeface="+mn-lt"/>
                        </a:rPr>
                        <a:t>Class Review: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200" b="0" u="none" dirty="0">
                        <a:latin typeface="+mn-lt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r>
                        <a:rPr lang="en-US" sz="1200" b="1" u="none" dirty="0">
                          <a:latin typeface="+mn-lt"/>
                        </a:rPr>
                        <a:t>School Team:</a:t>
                      </a:r>
                      <a:endParaRPr lang="en-US" b="1" dirty="0"/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sz="1200" b="1" u="none" dirty="0">
                          <a:latin typeface="+mn-lt"/>
                        </a:rPr>
                        <a:t>Date: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8240087"/>
                  </a:ext>
                </a:extLst>
              </a:tr>
              <a:tr h="318675">
                <a:tc gridSpan="10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u="none" dirty="0">
                          <a:latin typeface="+mn-lt"/>
                          <a:cs typeface="Arial" panose="020B0604020202020204" pitchFamily="34" charset="0"/>
                        </a:rPr>
                        <a:t>We can plan for our students by getting to know the: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827165"/>
                  </a:ext>
                </a:extLst>
              </a:tr>
              <a:tr h="1477492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u="none" dirty="0">
                          <a:latin typeface="+mn-lt"/>
                        </a:rPr>
                        <a:t>Class Identities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u="none" dirty="0">
                        <a:latin typeface="+mn-lt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u="none" dirty="0">
                          <a:latin typeface="+mn-lt"/>
                        </a:rPr>
                        <a:t>Class Interests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u="none" dirty="0">
                          <a:latin typeface="+mn-lt"/>
                        </a:rPr>
                        <a:t>Classroom Strengths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u="none" dirty="0">
                          <a:latin typeface="+mn-lt"/>
                        </a:rPr>
                        <a:t>- memorization, sharing, speaking ideas, strong math/ math facts, chatty, social, German community, low German (oral), many shared experiences, get along (many are related), giving and generous, identity </a:t>
                      </a:r>
                      <a:endParaRPr lang="en-US" dirty="0"/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u="none" dirty="0">
                          <a:latin typeface="+mn-lt"/>
                        </a:rPr>
                        <a:t>Classroom Strengths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US" sz="1200" b="1" u="none" dirty="0">
                          <a:latin typeface="+mn-lt"/>
                        </a:rPr>
                        <a:t>Classroom Stretches</a:t>
                      </a:r>
                    </a:p>
                    <a:p>
                      <a:pPr marL="171450" indent="-171450" algn="l">
                        <a:buFontTx/>
                        <a:buChar char="-"/>
                      </a:pPr>
                      <a:r>
                        <a:rPr lang="en-US" sz="1200" b="0" u="none" dirty="0">
                          <a:latin typeface="+mn-lt"/>
                        </a:rPr>
                        <a:t>All ELL learners, engagement, a lot needs, range of abilities, literacy level, resources are not accessible for them to understand, have limited experiences, sometimes have a hard time because they are together all the time, some individual struggle to fit, a lot of needs</a:t>
                      </a:r>
                    </a:p>
                    <a:p>
                      <a:pPr marL="171450" indent="-171450" algn="l">
                        <a:buFontTx/>
                        <a:buChar char="-"/>
                      </a:pPr>
                      <a:endParaRPr lang="en-US" sz="1200" b="0" u="none" dirty="0">
                        <a:latin typeface="+mn-lt"/>
                      </a:endParaRPr>
                    </a:p>
                    <a:p>
                      <a:pPr marL="171450" indent="-171450" algn="l">
                        <a:buFontTx/>
                        <a:buChar char="-"/>
                      </a:pPr>
                      <a:endParaRPr lang="en-US" sz="1200" b="0" u="none" dirty="0">
                        <a:latin typeface="+mn-lt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b="1" u="none" dirty="0">
                          <a:latin typeface="+mn-lt"/>
                        </a:rPr>
                        <a:t>Classroom Stretches</a:t>
                      </a:r>
                    </a:p>
                    <a:p>
                      <a:pPr marL="171450" indent="-171450" algn="l">
                        <a:buFontTx/>
                        <a:buChar char="-"/>
                      </a:pPr>
                      <a:endParaRPr lang="en-US" sz="1200" b="0" u="none" dirty="0">
                        <a:latin typeface="+mn-lt"/>
                      </a:endParaRPr>
                    </a:p>
                    <a:p>
                      <a:pPr marL="171450" indent="-171450" algn="l">
                        <a:buFontTx/>
                        <a:buChar char="-"/>
                      </a:pPr>
                      <a:endParaRPr lang="en-US" sz="1200" b="0" u="none" dirty="0">
                        <a:latin typeface="+mn-lt"/>
                      </a:endParaRPr>
                    </a:p>
                    <a:p>
                      <a:pPr marL="171450" indent="-171450" algn="l">
                        <a:buFontTx/>
                        <a:buChar char="-"/>
                      </a:pPr>
                      <a:endParaRPr lang="en-US" sz="1200" b="0" u="none" dirty="0">
                        <a:latin typeface="+mn-lt"/>
                      </a:endParaRPr>
                    </a:p>
                    <a:p>
                      <a:pPr marL="171450" indent="-171450" algn="l">
                        <a:buFontTx/>
                        <a:buChar char="-"/>
                      </a:pPr>
                      <a:endParaRPr lang="en-US" sz="1200" b="0" u="none" dirty="0">
                        <a:latin typeface="+mn-lt"/>
                      </a:endParaRPr>
                    </a:p>
                    <a:p>
                      <a:pPr marL="171450" indent="-171450" algn="l">
                        <a:buFontTx/>
                        <a:buChar char="-"/>
                      </a:pPr>
                      <a:endParaRPr lang="en-US" sz="1200" b="0" u="none" dirty="0">
                        <a:latin typeface="+mn-lt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1171011"/>
                  </a:ext>
                </a:extLst>
              </a:tr>
              <a:tr h="318675">
                <a:tc gridSpan="10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u="none" dirty="0">
                          <a:latin typeface="+mn-lt"/>
                          <a:cs typeface="Arial" panose="020B0604020202020204" pitchFamily="34" charset="0"/>
                        </a:rPr>
                        <a:t>Based on the interests, strengths and stretches of this class, some goal(s) that we have are: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2897149"/>
                  </a:ext>
                </a:extLst>
              </a:tr>
              <a:tr h="550438">
                <a:tc gridSpan="10">
                  <a:txBody>
                    <a:bodyPr/>
                    <a:lstStyle/>
                    <a:p>
                      <a:r>
                        <a:rPr lang="en-US" sz="1200" b="1" u="none" dirty="0">
                          <a:latin typeface="+mn-lt"/>
                        </a:rPr>
                        <a:t>Some BIG goals we have for this class:</a:t>
                      </a:r>
                    </a:p>
                    <a:p>
                      <a:endParaRPr lang="en-US" sz="1200" b="0" u="none" dirty="0">
                        <a:latin typeface="+mn-lt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8701409"/>
                  </a:ext>
                </a:extLst>
              </a:tr>
              <a:tr h="318675">
                <a:tc gridSpan="10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u="none" dirty="0">
                          <a:latin typeface="+mn-lt"/>
                          <a:cs typeface="Arial" panose="020B0604020202020204" pitchFamily="34" charset="0"/>
                        </a:rPr>
                        <a:t>We can meet these goals by reflecting on what is working, and making some decisions to try something new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2135908"/>
                  </a:ext>
                </a:extLst>
              </a:tr>
              <a:tr h="1477492">
                <a:tc gridSpan="5">
                  <a:txBody>
                    <a:bodyPr/>
                    <a:lstStyle/>
                    <a:p>
                      <a:r>
                        <a:rPr lang="en-US" sz="1200" b="1" u="none" dirty="0">
                          <a:latin typeface="+mn-lt"/>
                        </a:rPr>
                        <a:t>What works well for this class?</a:t>
                      </a:r>
                      <a:endParaRPr lang="en-US" sz="1200" b="0" u="none" dirty="0">
                        <a:latin typeface="+mn-lt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u="none" dirty="0">
                          <a:latin typeface="+mn-lt"/>
                        </a:rPr>
                        <a:t>What do we still want to try?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lang="en-US" sz="1200" b="1" u="none" dirty="0">
                        <a:latin typeface="+mn-lt"/>
                      </a:endParaRPr>
                    </a:p>
                    <a:p>
                      <a:endParaRPr lang="en-US" sz="1200" b="0" u="none" dirty="0">
                        <a:latin typeface="+mn-lt"/>
                      </a:endParaRPr>
                    </a:p>
                    <a:p>
                      <a:endParaRPr lang="en-US" sz="1200" b="0" u="none" dirty="0">
                        <a:latin typeface="+mn-lt"/>
                      </a:endParaRPr>
                    </a:p>
                    <a:p>
                      <a:endParaRPr lang="en-US" sz="1200" b="0" u="none" dirty="0">
                        <a:latin typeface="+mn-lt"/>
                      </a:endParaRPr>
                    </a:p>
                    <a:p>
                      <a:endParaRPr lang="en-US" sz="1200" b="0" u="none" dirty="0">
                        <a:latin typeface="+mn-lt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1001599"/>
                  </a:ext>
                </a:extLst>
              </a:tr>
              <a:tr h="416712">
                <a:tc gridSpan="10">
                  <a:txBody>
                    <a:bodyPr/>
                    <a:lstStyle/>
                    <a:p>
                      <a:r>
                        <a:rPr lang="en-US" sz="1200" b="0" u="none" dirty="0">
                          <a:latin typeface="+mn-lt"/>
                        </a:rPr>
                        <a:t>We can meet these goals by responded to the needs of this class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5327942"/>
                  </a:ext>
                </a:extLst>
              </a:tr>
              <a:tr h="1039757">
                <a:tc>
                  <a:txBody>
                    <a:bodyPr/>
                    <a:lstStyle/>
                    <a:p>
                      <a:r>
                        <a:rPr lang="en-US" sz="1200" b="1" u="none" dirty="0">
                          <a:latin typeface="+mn-lt"/>
                        </a:rPr>
                        <a:t>Need:</a:t>
                      </a:r>
                      <a:endParaRPr lang="en-US" sz="1200" b="0" u="none" dirty="0">
                        <a:latin typeface="+mn-lt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en-US" sz="1200" b="1" u="none" dirty="0">
                          <a:latin typeface="+mn-lt"/>
                        </a:rPr>
                        <a:t>Need:</a:t>
                      </a:r>
                      <a:endParaRPr lang="en-US" sz="1200" b="0" u="none" dirty="0">
                        <a:latin typeface="+mn-lt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200" b="0" u="none" dirty="0">
                        <a:latin typeface="+mn-lt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200" b="1" u="none" dirty="0">
                          <a:latin typeface="+mn-lt"/>
                        </a:rPr>
                        <a:t>Need:</a:t>
                      </a:r>
                      <a:endParaRPr lang="en-US" sz="1200" b="0" u="none" dirty="0">
                        <a:latin typeface="+mn-lt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000" b="0" u="none" dirty="0">
                        <a:latin typeface="+mn-lt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en-US" sz="1200" b="1" u="none" dirty="0">
                          <a:latin typeface="+mn-lt"/>
                        </a:rPr>
                        <a:t>Need:</a:t>
                      </a:r>
                      <a:endParaRPr lang="en-US" sz="1200" b="0" u="none" dirty="0">
                        <a:latin typeface="+mn-lt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200" b="0" u="none" dirty="0">
                        <a:latin typeface="+mn-lt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u="none" dirty="0">
                          <a:latin typeface="+mn-lt"/>
                        </a:rPr>
                        <a:t>Need:</a:t>
                      </a:r>
                      <a:endParaRPr lang="en-US" sz="1200" b="0" u="none" dirty="0">
                        <a:latin typeface="+mn-lt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9649366"/>
                  </a:ext>
                </a:extLst>
              </a:tr>
            </a:tbl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F48F6BC9-906E-1645-9550-36D34610E63B}"/>
              </a:ext>
            </a:extLst>
          </p:cNvPr>
          <p:cNvSpPr/>
          <p:nvPr/>
        </p:nvSpPr>
        <p:spPr>
          <a:xfrm>
            <a:off x="0" y="6601325"/>
            <a:ext cx="1219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/>
              <a:t>The Class Review – Brownlie, F &amp; King, J, 2011				         			                      adapted by S. Moore, 2022</a:t>
            </a:r>
          </a:p>
        </p:txBody>
      </p:sp>
    </p:spTree>
    <p:extLst>
      <p:ext uri="{BB962C8B-B14F-4D97-AF65-F5344CB8AC3E}">
        <p14:creationId xmlns:p14="http://schemas.microsoft.com/office/powerpoint/2010/main" val="23076189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</Words>
  <Application>Microsoft Macintosh PowerPoint</Application>
  <PresentationFormat>Widescreen</PresentationFormat>
  <Paragraphs>26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Shelley Moore</dc:creator>
  <cp:lastModifiedBy>Shelley Moore</cp:lastModifiedBy>
  <cp:revision>1</cp:revision>
  <dcterms:created xsi:type="dcterms:W3CDTF">2023-04-12T16:34:15Z</dcterms:created>
  <dcterms:modified xsi:type="dcterms:W3CDTF">2023-04-12T16:34:29Z</dcterms:modified>
</cp:coreProperties>
</file>