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203" r:id="rId2"/>
    <p:sldId id="220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327"/>
  </p:normalViewPr>
  <p:slideViewPr>
    <p:cSldViewPr snapToGrid="0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49567-8FB2-7AE8-6380-1DEA33C3E3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A2488A5-5521-A2D8-C221-1D402E1518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23CCF0-106B-90FC-C36A-028BBA9AC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ACF22-A6C9-C8D5-12A2-19FF7E943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B4E7FE-3DB6-EB9E-D8E1-E574C0F75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847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4DDD8-45EA-1C4C-D194-00CAB324EE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F341E0-3B97-C84B-26CA-8D14390CE8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F1ADF-5CDC-0F61-98CD-08953FD34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C6DB6-0D79-4E48-D2CE-C1E025AFD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80DA5A-4847-B146-7CB0-C5DB41B9C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3357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3FC261-240A-AF1D-8DAB-10A6E2CC8E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D35E4-0B1E-6664-BCE3-4625865F2A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5A291-C654-CCEC-8131-4E7DC1247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3875CF-2B2A-DA55-2833-D108962E8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3B685-DF1C-849E-691C-B0B1B2B5B1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87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3672A-E076-929E-620C-71D5E287B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0CD6B8-F7E5-C651-BDA6-3BD1C1159D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FE191D-0CCD-6367-A36A-166BAADC85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F6CE2-F1A8-CBCB-E8EC-DCBFC0BBD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476588-E5D8-58F5-4B78-D559A76EC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58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1BF6-307A-BD3E-E4B0-98927377C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A31FF-DF70-D584-EF44-3A1673790D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0E40F-C13A-5D8C-DC98-E3760DF09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985631-51AB-B890-EFD5-55E19A0AA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78ECE-D009-0E83-3C6B-D478741BA1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5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06D7C-7540-B9C5-0EC0-BD4478989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356A08-CE73-00F0-2BEC-8680DCB830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E67510-EFCC-F1D6-7A8E-A76BB6FAA1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B257D6-1AE8-0DDA-3FC4-4F2B1BC3B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C2CE90-2DEE-3E33-C59D-26846394F2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ED0D88-247B-BAD5-5AE5-154A020CE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566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0DF15-23A3-5266-2689-50E7F770A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350349-C228-FC19-75E7-A0D1AC1217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AF0D3C-0EE1-07DE-B688-894ED1F412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3C68ACD-8061-0070-B270-AB014846D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4B8559F-C25D-A468-291A-7B719E578B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14946F2-D3DA-CA11-936A-ED66E5FCC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F0058A-D53F-DBF5-A634-EF6633DC5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3A46C-42C6-5619-39B1-C9540C0F4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51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38F1F-EB21-2D13-7BC1-4782C2695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B2182DC-89F3-2151-5622-646D9B29A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432BBC-E565-EC48-B713-99521D60E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01E8B8-9731-E00D-F852-ECF95BA5A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391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AF83B5-746E-53A2-DCBA-4F34F7DB5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96A4C4-9592-6FA7-CD3E-45C1F2421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83367A-9255-4695-E11F-B729DB59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697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59DD9-4671-B0FE-9136-4CD8D612F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98C210-D784-687A-A3A2-3818D7287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2BB327-3669-DF99-E359-42A7D48AA8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46B3F-8EF7-3BC0-83A1-9D7AD5517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B2CE0-C3E4-ABA0-9FC6-4F24172B5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EBED7A-5E8F-AA97-BDEA-3A72CE02B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45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52651-CDDE-F413-AA26-529981CFD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6CA02D-034C-4B47-4000-065016E32EC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3A0481-34B6-B5F8-8C84-A21DDFFF89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78AC68-8BC6-2D87-094F-95B6673F85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EF70FF-73CF-5BB1-0544-216AF1E60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574A7B-A9B0-47D3-E491-1FAE39397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82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90B7956-6DC3-4FBC-7897-B35F429A31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BD3DB7-485A-51B6-1FC4-D8094E89C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8EE8B-37F3-D5DF-0F42-8DF9527907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7825F6-C4F8-E74B-8DB0-408253CCA6DE}" type="datetimeFigureOut">
              <a:rPr lang="en-US" smtClean="0"/>
              <a:t>11/14/23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B3009-806B-6E5B-09DE-86298F4F5D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B71C0E-59BB-11D0-4E89-81E0E3C5AC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44B56-30FE-234C-B884-FAD944BA7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270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C5407A85-9818-1D34-2314-2124281A7C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5621092"/>
              </p:ext>
            </p:extLst>
          </p:nvPr>
        </p:nvGraphicFramePr>
        <p:xfrm>
          <a:off x="447040" y="812440"/>
          <a:ext cx="11297920" cy="56863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7489">
                  <a:extLst>
                    <a:ext uri="{9D8B030D-6E8A-4147-A177-3AD203B41FA5}">
                      <a16:colId xmlns:a16="http://schemas.microsoft.com/office/drawing/2014/main" val="2617380392"/>
                    </a:ext>
                  </a:extLst>
                </a:gridCol>
                <a:gridCol w="2801471">
                  <a:extLst>
                    <a:ext uri="{9D8B030D-6E8A-4147-A177-3AD203B41FA5}">
                      <a16:colId xmlns:a16="http://schemas.microsoft.com/office/drawing/2014/main" val="1647394226"/>
                    </a:ext>
                  </a:extLst>
                </a:gridCol>
                <a:gridCol w="5648960">
                  <a:extLst>
                    <a:ext uri="{9D8B030D-6E8A-4147-A177-3AD203B41FA5}">
                      <a16:colId xmlns:a16="http://schemas.microsoft.com/office/drawing/2014/main" val="2528152148"/>
                    </a:ext>
                  </a:extLst>
                </a:gridCol>
              </a:tblGrid>
              <a:tr h="509395">
                <a:tc gridSpan="2"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School District: Shelton School District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827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School: Olympic Middle School (5-6)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5827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3535609"/>
                  </a:ext>
                </a:extLst>
              </a:tr>
              <a:tr h="453177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Participant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Target Class: Grade 5 – Block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3619816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Shelley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Coach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Target Student(s): </a:t>
                      </a:r>
                    </a:p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ASR* (Autism, Health), RR (Autism), DB (Autism), ELLs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932194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Jen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Classroom Teacher Gr. 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650262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Shannon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Special Ed 5-6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Target Subject Area(s): Science</a:t>
                      </a:r>
                    </a:p>
                    <a:p>
                      <a:endParaRPr lang="en-US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5754761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Nicole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Special Ed K-4 (observing)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6487992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Stephanie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Special Ed 7-8 (observing)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348167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Ashley Barker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Director (observing)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455359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Renee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Para (not present)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en-US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0703316"/>
                  </a:ext>
                </a:extLst>
              </a:tr>
              <a:tr h="590466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14726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26D310A-C2B3-F43D-2237-1A544EDBC77D}"/>
              </a:ext>
            </a:extLst>
          </p:cNvPr>
          <p:cNvSpPr txBox="1"/>
          <p:nvPr/>
        </p:nvSpPr>
        <p:spPr>
          <a:xfrm>
            <a:off x="447040" y="231980"/>
            <a:ext cx="20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Roboto Condensed" panose="02000000000000000000" pitchFamily="2" charset="0"/>
                <a:ea typeface="Roboto Condensed" panose="02000000000000000000" pitchFamily="2" charset="0"/>
              </a:rPr>
              <a:t>Coaching Session 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A176CF0-C8F6-9855-5718-18522CEB0C95}"/>
              </a:ext>
            </a:extLst>
          </p:cNvPr>
          <p:cNvSpPr txBox="1"/>
          <p:nvPr/>
        </p:nvSpPr>
        <p:spPr>
          <a:xfrm>
            <a:off x="10085531" y="23198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Roboto Condensed" panose="02000000000000000000" pitchFamily="2" charset="0"/>
                <a:ea typeface="Roboto Condensed" panose="02000000000000000000" pitchFamily="2" charset="0"/>
              </a:rPr>
              <a:t>Date: Nov 2023</a:t>
            </a:r>
          </a:p>
        </p:txBody>
      </p:sp>
    </p:spTree>
    <p:extLst>
      <p:ext uri="{BB962C8B-B14F-4D97-AF65-F5344CB8AC3E}">
        <p14:creationId xmlns:p14="http://schemas.microsoft.com/office/powerpoint/2010/main" val="480368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09D29E04-99D4-8E46-BD3B-5B77A3EB56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7122938"/>
              </p:ext>
            </p:extLst>
          </p:nvPr>
        </p:nvGraphicFramePr>
        <p:xfrm>
          <a:off x="227066" y="270123"/>
          <a:ext cx="11737868" cy="556630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26856">
                  <a:extLst>
                    <a:ext uri="{9D8B030D-6E8A-4147-A177-3AD203B41FA5}">
                      <a16:colId xmlns:a16="http://schemas.microsoft.com/office/drawing/2014/main" val="2977809659"/>
                    </a:ext>
                  </a:extLst>
                </a:gridCol>
                <a:gridCol w="503893">
                  <a:extLst>
                    <a:ext uri="{9D8B030D-6E8A-4147-A177-3AD203B41FA5}">
                      <a16:colId xmlns:a16="http://schemas.microsoft.com/office/drawing/2014/main" val="1407512587"/>
                    </a:ext>
                  </a:extLst>
                </a:gridCol>
                <a:gridCol w="1082843">
                  <a:extLst>
                    <a:ext uri="{9D8B030D-6E8A-4147-A177-3AD203B41FA5}">
                      <a16:colId xmlns:a16="http://schemas.microsoft.com/office/drawing/2014/main" val="1342612311"/>
                    </a:ext>
                  </a:extLst>
                </a:gridCol>
                <a:gridCol w="740120">
                  <a:extLst>
                    <a:ext uri="{9D8B030D-6E8A-4147-A177-3AD203B41FA5}">
                      <a16:colId xmlns:a16="http://schemas.microsoft.com/office/drawing/2014/main" val="81452596"/>
                    </a:ext>
                  </a:extLst>
                </a:gridCol>
                <a:gridCol w="1079055">
                  <a:extLst>
                    <a:ext uri="{9D8B030D-6E8A-4147-A177-3AD203B41FA5}">
                      <a16:colId xmlns:a16="http://schemas.microsoft.com/office/drawing/2014/main" val="2077460737"/>
                    </a:ext>
                  </a:extLst>
                </a:gridCol>
                <a:gridCol w="187960">
                  <a:extLst>
                    <a:ext uri="{9D8B030D-6E8A-4147-A177-3AD203B41FA5}">
                      <a16:colId xmlns:a16="http://schemas.microsoft.com/office/drawing/2014/main" val="3302043145"/>
                    </a:ext>
                  </a:extLst>
                </a:gridCol>
                <a:gridCol w="1163429">
                  <a:extLst>
                    <a:ext uri="{9D8B030D-6E8A-4147-A177-3AD203B41FA5}">
                      <a16:colId xmlns:a16="http://schemas.microsoft.com/office/drawing/2014/main" val="3979450234"/>
                    </a:ext>
                  </a:extLst>
                </a:gridCol>
                <a:gridCol w="735002">
                  <a:extLst>
                    <a:ext uri="{9D8B030D-6E8A-4147-A177-3AD203B41FA5}">
                      <a16:colId xmlns:a16="http://schemas.microsoft.com/office/drawing/2014/main" val="1322300403"/>
                    </a:ext>
                  </a:extLst>
                </a:gridCol>
                <a:gridCol w="856647">
                  <a:extLst>
                    <a:ext uri="{9D8B030D-6E8A-4147-A177-3AD203B41FA5}">
                      <a16:colId xmlns:a16="http://schemas.microsoft.com/office/drawing/2014/main" val="2898154736"/>
                    </a:ext>
                  </a:extLst>
                </a:gridCol>
                <a:gridCol w="735207">
                  <a:extLst>
                    <a:ext uri="{9D8B030D-6E8A-4147-A177-3AD203B41FA5}">
                      <a16:colId xmlns:a16="http://schemas.microsoft.com/office/drawing/2014/main" val="1793691350"/>
                    </a:ext>
                  </a:extLst>
                </a:gridCol>
                <a:gridCol w="2326856">
                  <a:extLst>
                    <a:ext uri="{9D8B030D-6E8A-4147-A177-3AD203B41FA5}">
                      <a16:colId xmlns:a16="http://schemas.microsoft.com/office/drawing/2014/main" val="4052545312"/>
                    </a:ext>
                  </a:extLst>
                </a:gridCol>
              </a:tblGrid>
              <a:tr h="309480">
                <a:tc gridSpan="3">
                  <a:txBody>
                    <a:bodyPr/>
                    <a:lstStyle/>
                    <a:p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 Review: Gr 5 – Block 1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School Team: Team Olympic Middle</a:t>
                      </a:r>
                      <a:endParaRPr lang="en-US" sz="1200" b="0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Date: Nov 2023</a:t>
                      </a:r>
                    </a:p>
                  </a:txBody>
                  <a:tcPr marL="68580" marR="68580" marT="34290" marB="34290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8240087"/>
                  </a:ext>
                </a:extLst>
              </a:tr>
              <a:tr h="30948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Class Dimensions</a:t>
                      </a:r>
                    </a:p>
                  </a:txBody>
                  <a:tcPr marL="68580" marR="68580" marT="34290" marB="34290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827165"/>
                  </a:ext>
                </a:extLst>
              </a:tr>
              <a:tr h="1434855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 Identities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Guatemalan, </a:t>
                      </a:r>
                      <a:r>
                        <a:rPr lang="en-US" sz="1200" b="0" u="none" dirty="0" err="1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Q’anjob’al</a:t>
                      </a: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, Spanish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Lower SES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 Interests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outside, dirt bikes, artists, comics, video gamers, athletes, horse back riders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none" dirty="0">
                          <a:latin typeface="+mn-lt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+mn-lt"/>
                        </a:rPr>
                        <a:t>- memorization, sharing, speaking ideas, strong math/ math facts, chatty, social, German community, low German (oral), many shared experiences, get along (many are related), giving and generous, identity </a:t>
                      </a:r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Classroom Strengths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Supporting each other, being kind, trying hard, giving their best, neat and organized, putting effort into their work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US" sz="1200" b="1" u="none" dirty="0">
                          <a:latin typeface="+mn-lt"/>
                        </a:rPr>
                        <a:t>Classroom Stretches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r>
                        <a:rPr lang="en-US" sz="1200" b="0" u="none" dirty="0">
                          <a:latin typeface="+mn-lt"/>
                        </a:rPr>
                        <a:t>All ELL learners, engagement, a lot needs, range of abilities, literacy level, resources are not accessible for them to understand, have limited experiences, sometimes have a hard time because they are together all the time, some individual struggle to fit, a lot of needs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+mn-lt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Classroom Stretches</a:t>
                      </a:r>
                    </a:p>
                    <a:p>
                      <a:pPr algn="l"/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- Social emotional needs, “I can’t do it” give up, </a:t>
                      </a: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pPr marL="171450" indent="-171450" algn="l">
                        <a:buFontTx/>
                        <a:buChar char="-"/>
                      </a:pPr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1171011"/>
                  </a:ext>
                </a:extLst>
              </a:tr>
              <a:tr h="309480">
                <a:tc gridSpan="1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Targeted Class Needs</a:t>
                      </a:r>
                    </a:p>
                  </a:txBody>
                  <a:tcPr marL="68580" marR="68580" marT="34290" marB="34290" anchor="ctr">
                    <a:solidFill>
                      <a:srgbClr val="00364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7792885"/>
                  </a:ext>
                </a:extLst>
              </a:tr>
              <a:tr h="64879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 Emotional regulation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ASR, RR, DB, EM, LS, ISP, CB, AJ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 English language skills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ASR, FM, CA, SM, DG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solidFill>
                          <a:schemeClr val="tx1"/>
                        </a:solidFill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 Mental health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BL, EM, JM, ISP, IW, AJ, LL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 Task initiation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ASR, JH, EM, JM, RR, LS, ISP, CB, AJ, LL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solidFill>
                          <a:schemeClr val="tx1"/>
                        </a:solidFill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Need: Time management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tx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ASR, JH, EM, JM, RR, LS, ISP, CB, AJ, LL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3439744"/>
                  </a:ext>
                </a:extLst>
              </a:tr>
              <a:tr h="353291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Collaborative Team Questions</a:t>
                      </a:r>
                    </a:p>
                  </a:txBody>
                  <a:tcPr marL="68580" marR="68580" marT="34290" marB="34290" anchor="ctr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b="0" u="none" dirty="0">
                        <a:solidFill>
                          <a:schemeClr val="bg1"/>
                        </a:solidFill>
                        <a:latin typeface="Roboto Condensed" panose="02000000000000000000" pitchFamily="2" charset="0"/>
                        <a:ea typeface="Roboto Condensed" panose="02000000000000000000" pitchFamily="2" charset="0"/>
                        <a:cs typeface="Arial" panose="020B0604020202020204" pitchFamily="34" charset="0"/>
                      </a:endParaRPr>
                    </a:p>
                  </a:txBody>
                  <a:tcPr marL="68580" marR="68580" marT="34290" marB="34290" anchor="ctr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2897149"/>
                  </a:ext>
                </a:extLst>
              </a:tr>
              <a:tr h="851302">
                <a:tc gridSpan="11">
                  <a:txBody>
                    <a:bodyPr/>
                    <a:lstStyle/>
                    <a:p>
                      <a:r>
                        <a:rPr lang="en-US" sz="1200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Jen: What strategies can we use to differentiate, using the same material/content?</a:t>
                      </a:r>
                    </a:p>
                    <a:p>
                      <a:r>
                        <a:rPr lang="en-US" sz="1200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Shannon: How can we support all students to access grade level curriculum?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8701409"/>
                  </a:ext>
                </a:extLst>
              </a:tr>
              <a:tr h="309480">
                <a:tc gridSpan="1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solidFill>
                            <a:schemeClr val="bg1"/>
                          </a:solidFill>
                          <a:latin typeface="Roboto Condensed" panose="02000000000000000000" pitchFamily="2" charset="0"/>
                          <a:ea typeface="Roboto Condensed" panose="02000000000000000000" pitchFamily="2" charset="0"/>
                          <a:cs typeface="Arial" panose="020B0604020202020204" pitchFamily="34" charset="0"/>
                        </a:rPr>
                        <a:t>Collaborative Team Decisions:</a:t>
                      </a:r>
                    </a:p>
                  </a:txBody>
                  <a:tcPr marL="68580" marR="68580" marT="34290" marB="34290">
                    <a:solidFill>
                      <a:srgbClr val="05827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62135908"/>
                  </a:ext>
                </a:extLst>
              </a:tr>
              <a:tr h="888841">
                <a:tc gridSpan="6">
                  <a:txBody>
                    <a:bodyPr/>
                    <a:lstStyle/>
                    <a:p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works well for this class?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do we still want to try? </a:t>
                      </a: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  <a:p>
                      <a:endParaRPr lang="en-US" sz="1200" b="0" u="none" dirty="0">
                        <a:latin typeface="Roboto Condensed" panose="02000000000000000000" pitchFamily="2" charset="0"/>
                        <a:ea typeface="Roboto Condensed" panose="02000000000000000000" pitchFamily="2" charset="0"/>
                      </a:endParaRP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What do we still want to try?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u="none" dirty="0">
                          <a:latin typeface="Roboto Condensed" panose="02000000000000000000" pitchFamily="2" charset="0"/>
                          <a:ea typeface="Roboto Condensed" panose="02000000000000000000" pitchFamily="2" charset="0"/>
                        </a:rPr>
                        <a:t>Class Review, Needs Based Planning, Backward Design , Learning Continuums, Lesson Planning (UDL)</a:t>
                      </a:r>
                    </a:p>
                  </a:txBody>
                  <a:tcPr marL="68580" marR="68580" marT="34290" marB="3429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1001599"/>
                  </a:ext>
                </a:extLst>
              </a:tr>
            </a:tbl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F48F6BC9-906E-1645-9550-36D34610E63B}"/>
              </a:ext>
            </a:extLst>
          </p:cNvPr>
          <p:cNvSpPr/>
          <p:nvPr/>
        </p:nvSpPr>
        <p:spPr>
          <a:xfrm>
            <a:off x="0" y="6551480"/>
            <a:ext cx="121920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latin typeface="DM Sans" pitchFamily="2" charset="77"/>
              </a:rPr>
              <a:t>The Class Review – Brownlie, F &amp; King, J, 2011				         			                      adapted by S. Moore, 2023</a:t>
            </a:r>
          </a:p>
        </p:txBody>
      </p:sp>
    </p:spTree>
    <p:extLst>
      <p:ext uri="{BB962C8B-B14F-4D97-AF65-F5344CB8AC3E}">
        <p14:creationId xmlns:p14="http://schemas.microsoft.com/office/powerpoint/2010/main" val="2101786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387</Words>
  <Application>Microsoft Macintosh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DM Sans</vt:lpstr>
      <vt:lpstr>Roboto Condensed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Shelley Moore</dc:creator>
  <cp:lastModifiedBy>Shelley Moore</cp:lastModifiedBy>
  <cp:revision>1</cp:revision>
  <dcterms:created xsi:type="dcterms:W3CDTF">2023-11-14T23:45:12Z</dcterms:created>
  <dcterms:modified xsi:type="dcterms:W3CDTF">2023-11-14T23:48:40Z</dcterms:modified>
</cp:coreProperties>
</file>