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389" r:id="rId2"/>
    <p:sldId id="220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3B134-CD04-BA44-8CF8-146F55C26E54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A494A-0628-7748-98C1-1E6DC480D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05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2A1E0-D760-1449-A5C3-E45212E9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73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12C9E-54E9-8FDA-322B-421B058CD5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AF3B35-7EEE-2FC2-F9FA-07BE9B435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3F3D3-1145-E38C-8431-9F17E944E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AAD8C-4A06-706F-EA9C-AADF61EE4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D7661-660E-234C-4C72-2A157211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9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F76C8-AE7A-7B24-03E9-539A40994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D4DB6-9314-9691-A83E-4F885D870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A4668-D8A9-28D3-45F8-5DA4264DE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05A48-96CA-49DD-8B39-A6642BBE7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59F57-7E3A-9494-AA04-2CE91175C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53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DFD9F2-F25F-70C8-A811-9FB63579F4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34896E-1090-AB41-A6B3-F459F43D3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0013F-4512-1517-9C17-50A77F865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03BAD-F227-A1A0-B105-69825CB4C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EAD24-ABBE-A830-4231-04E41BFB2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0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4B8B1-AE77-0D04-6C9F-5E752D7B7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6C89D-6D62-861D-B7DB-C1925C3BF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8EE3B-947F-BE04-A0BB-263F41E36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5FEF3-C132-8405-23A4-647108B6F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5F34E-295F-F759-1930-20721DD82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2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B0572-1399-B8C3-E056-FA0ECBE54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7D446-872E-8CF5-0F7F-0DB79EDC2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DAFDB-0A03-5570-5818-BBD0A1D32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6C15F-6A67-12DD-CB7A-9D09B96DC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19D20-CE63-9F03-4D6A-A473C4BE0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6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FBDDD-37E0-C5FA-E6B0-46C39384C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6CC8-52CD-674B-6F12-3638A6E89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765B1-3C61-5E9D-D3C4-EC879743E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9492F-E45F-A4AD-F735-7EDC674E3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243EA-864B-0300-284E-F7A45490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3B9BB9-27FA-0433-5812-6C2EC04C8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9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93AA3-F539-0CF3-6712-EC8A32DA9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BC626-C964-B501-6DB5-243B72146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4CAF8-029F-3C14-9837-A5DCAA667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8AACBF-1804-A212-F5DB-87869BB7E9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630B58-2224-6C17-2810-CA324F0019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7ADF85-E959-0BB5-EECF-B7F895861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A1B8D0-EF27-3BB4-0544-FAE65324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1A0FD2-00F2-2E4A-FE21-6C59D1E35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6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27DDE-728F-0624-1BC3-E859C956A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BE6813-504A-9768-93F7-756267EE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4FDF50-3835-8C31-7ADA-2B3B2782F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E460E-0238-FD21-1A45-AF9A9C29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0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98E6A8-1D72-863E-43D2-C2E1611C7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18425-2179-744D-ED07-36FFF5F55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9500D-0CDD-5E06-38E4-6394BFA5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8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1CDFF-3534-26BF-8B67-F2A5E598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16B9E-F9F5-6DF3-8842-A29A83E00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F279F5-7FF8-C47F-8ADC-861612F78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95AA63-DB4B-5A5F-7903-F7B0FF728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90EE0-DF52-8FD5-613C-FB3130CF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850DC-4771-B622-58F8-647F17648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1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F3F80-4B7B-F27F-46EA-43C011B94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674FC7-66B7-2639-7280-3F417E3338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04407-9493-BBC0-18AD-D68D0863D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371D2-A045-89E1-B58D-612DC583F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C2E4F2-D6D2-BD2F-B26B-615F63C4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8FD76-B2C9-C1D7-9350-E1767BD4C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0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4263A2-9BE7-FEE5-3E5F-FB15AE3B8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70238-10DD-FCBF-3D59-A934C9926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D4424-9AEE-9E0B-5256-457D774E5E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29ABC-164B-F44B-A455-50C308A39A32}" type="datetimeFigureOut">
              <a:rPr lang="en-US" smtClean="0"/>
              <a:t>11/16/23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7335B-A4E8-0FA8-294B-8F01CAE25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555C4-E15C-44CE-F410-A702D95B1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6A2DB-C9E6-5047-B2FA-F77E7D7FC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0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D5A4DAA6-8C2F-BFC5-95A4-E0F13C8516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881820"/>
              </p:ext>
            </p:extLst>
          </p:nvPr>
        </p:nvGraphicFramePr>
        <p:xfrm>
          <a:off x="119707" y="97141"/>
          <a:ext cx="11952585" cy="6504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0517">
                  <a:extLst>
                    <a:ext uri="{9D8B030D-6E8A-4147-A177-3AD203B41FA5}">
                      <a16:colId xmlns:a16="http://schemas.microsoft.com/office/drawing/2014/main" val="3708784028"/>
                    </a:ext>
                  </a:extLst>
                </a:gridCol>
                <a:gridCol w="2390517">
                  <a:extLst>
                    <a:ext uri="{9D8B030D-6E8A-4147-A177-3AD203B41FA5}">
                      <a16:colId xmlns:a16="http://schemas.microsoft.com/office/drawing/2014/main" val="1424230620"/>
                    </a:ext>
                  </a:extLst>
                </a:gridCol>
                <a:gridCol w="2390517">
                  <a:extLst>
                    <a:ext uri="{9D8B030D-6E8A-4147-A177-3AD203B41FA5}">
                      <a16:colId xmlns:a16="http://schemas.microsoft.com/office/drawing/2014/main" val="2446427536"/>
                    </a:ext>
                  </a:extLst>
                </a:gridCol>
                <a:gridCol w="2390517">
                  <a:extLst>
                    <a:ext uri="{9D8B030D-6E8A-4147-A177-3AD203B41FA5}">
                      <a16:colId xmlns:a16="http://schemas.microsoft.com/office/drawing/2014/main" val="3656387821"/>
                    </a:ext>
                  </a:extLst>
                </a:gridCol>
                <a:gridCol w="2390517">
                  <a:extLst>
                    <a:ext uri="{9D8B030D-6E8A-4147-A177-3AD203B41FA5}">
                      <a16:colId xmlns:a16="http://schemas.microsoft.com/office/drawing/2014/main" val="3955414328"/>
                    </a:ext>
                  </a:extLst>
                </a:gridCol>
              </a:tblGrid>
              <a:tr h="406691"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Getting to Know Children &amp; Family Dimensions – Family Interview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081575"/>
                  </a:ext>
                </a:extLst>
              </a:tr>
              <a:tr h="303148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DM Sans" pitchFamily="2" charset="77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DM Sans" pitchFamily="2" charset="77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DM Sans" pitchFamily="2" charset="77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DM Sans" pitchFamily="2" charset="77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DM Sans" pitchFamily="2" charset="77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023420"/>
                  </a:ext>
                </a:extLst>
              </a:tr>
              <a:tr h="1098933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identities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  <a:p>
                      <a:endParaRPr lang="en-US" sz="1200" b="0" i="0" dirty="0">
                        <a:latin typeface="DM Sans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identities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identities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identities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identities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664225"/>
                  </a:ext>
                </a:extLst>
              </a:tr>
              <a:tr h="1098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interests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interests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interests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interests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interests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005959"/>
                  </a:ext>
                </a:extLst>
              </a:tr>
              <a:tr h="1098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strengths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strengths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strengths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strengths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are the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strengths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834615"/>
                  </a:ext>
                </a:extLst>
              </a:tr>
              <a:tr h="1098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need support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need support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need support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need support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need support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913200"/>
                  </a:ext>
                </a:extLst>
              </a:tr>
              <a:tr h="13986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getting in the way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for your child to feel a sense of belonging and success in this community? What is getting in the way for the family?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latin typeface="DM Sans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getting in the way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for your child to feel a sense of belonging and success in this community? What is getting in the way for the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getting in the way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for your child to feel a sense of belonging and success in this community? What is getting in the way for the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getting in the way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for your child to feel a sense of belonging and success in this community? What is getting in the way for the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DM Sans" pitchFamily="2" charset="77"/>
                        </a:rPr>
                        <a:t>What is </a:t>
                      </a:r>
                      <a:r>
                        <a:rPr lang="en-US" sz="1200" b="1" i="0" dirty="0">
                          <a:latin typeface="DM Sans" pitchFamily="2" charset="77"/>
                        </a:rPr>
                        <a:t>getting in the way </a:t>
                      </a:r>
                      <a:r>
                        <a:rPr lang="en-US" sz="1200" b="0" i="0" dirty="0">
                          <a:latin typeface="DM Sans" pitchFamily="2" charset="77"/>
                        </a:rPr>
                        <a:t>for your child to feel a sense of belonging and success in this community? What is getting in the way for the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5878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2AF0C0D-2AE3-A322-434A-3787517C6FAF}"/>
              </a:ext>
            </a:extLst>
          </p:cNvPr>
          <p:cNvSpPr/>
          <p:nvPr/>
        </p:nvSpPr>
        <p:spPr>
          <a:xfrm>
            <a:off x="0" y="6601325"/>
            <a:ext cx="1219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Children &amp; Family Dimensions Interview								                     		S, Moore,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/>
        </p:nvGraphicFramePr>
        <p:xfrm>
          <a:off x="278860" y="297864"/>
          <a:ext cx="11634280" cy="61445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3671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970409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1226139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252330">
                  <a:extLst>
                    <a:ext uri="{9D8B030D-6E8A-4147-A177-3AD203B41FA5}">
                      <a16:colId xmlns:a16="http://schemas.microsoft.com/office/drawing/2014/main" val="2465455792"/>
                    </a:ext>
                  </a:extLst>
                </a:gridCol>
                <a:gridCol w="845611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277511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2385391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2323218">
                  <a:extLst>
                    <a:ext uri="{9D8B030D-6E8A-4147-A177-3AD203B41FA5}">
                      <a16:colId xmlns:a16="http://schemas.microsoft.com/office/drawing/2014/main" val="1134657260"/>
                    </a:ext>
                  </a:extLst>
                </a:gridCol>
              </a:tblGrid>
              <a:tr h="374887">
                <a:tc gridSpan="2">
                  <a:txBody>
                    <a:bodyPr/>
                    <a:lstStyle/>
                    <a:p>
                      <a:r>
                        <a:rPr lang="en-US" sz="1200" b="1" u="none" dirty="0">
                          <a:latin typeface="DM Sans" pitchFamily="2" charset="77"/>
                        </a:rPr>
                        <a:t>Community Review for: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DM Sans" pitchFamily="2" charset="77"/>
                        </a:rPr>
                        <a:t>Team:</a:t>
                      </a:r>
                      <a:endParaRPr lang="en-US" b="1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DM Sans" pitchFamily="2" charset="77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374887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solidFill>
                            <a:schemeClr val="bg1"/>
                          </a:solidFill>
                          <a:latin typeface="DM Sans" pitchFamily="2" charset="77"/>
                          <a:cs typeface="Arial" panose="020B0604020202020204" pitchFamily="34" charset="0"/>
                        </a:rPr>
                        <a:t>Community Dimensions</a:t>
                      </a:r>
                    </a:p>
                  </a:txBody>
                  <a:tcPr marL="68580" marR="68580" marT="34290" marB="34290" anchor="ctr"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1738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DM Sans" pitchFamily="2" charset="77"/>
                        </a:rPr>
                        <a:t>Identities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u="none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DM Sans" pitchFamily="2" charset="77"/>
                        </a:rPr>
                        <a:t>Interests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DM Sans" pitchFamily="2" charset="77"/>
                        </a:rPr>
                        <a:t>Strengths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DM Sans" pitchFamily="2" charset="77"/>
                        </a:rPr>
                        <a:t>Strengths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DM Sans" pitchFamily="2" charset="77"/>
                        </a:rPr>
                        <a:t>Stretches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endParaRPr lang="en-US" sz="1200" b="0" u="none" dirty="0">
                        <a:latin typeface="DM Sans" pitchFamily="2" charset="77"/>
                      </a:endParaRPr>
                    </a:p>
                    <a:p>
                      <a:pPr marL="171450" indent="-171450" algn="ctr">
                        <a:buFontTx/>
                        <a:buChar char="-"/>
                      </a:pPr>
                      <a:endParaRPr lang="en-US" sz="1200" b="0" u="none" dirty="0">
                        <a:latin typeface="DM Sans" pitchFamily="2" charset="77"/>
                      </a:endParaRPr>
                    </a:p>
                    <a:p>
                      <a:pPr marL="171450" indent="-171450" algn="ctr">
                        <a:buFontTx/>
                        <a:buChar char="-"/>
                      </a:pPr>
                      <a:endParaRPr lang="en-US" sz="1200" b="0" u="none" dirty="0">
                        <a:latin typeface="DM Sans" pitchFamily="2" charset="77"/>
                      </a:endParaRPr>
                    </a:p>
                    <a:p>
                      <a:pPr marL="171450" indent="-171450" algn="ctr">
                        <a:buFontTx/>
                        <a:buChar char="-"/>
                      </a:pPr>
                      <a:endParaRPr lang="en-US" sz="1200" b="0" u="none" dirty="0">
                        <a:latin typeface="DM Sans" pitchFamily="2" charset="77"/>
                      </a:endParaRPr>
                    </a:p>
                    <a:p>
                      <a:pPr marL="171450" indent="-171450" algn="ctr">
                        <a:buFontTx/>
                        <a:buChar char="-"/>
                      </a:pPr>
                      <a:endParaRPr lang="en-US" sz="1200" b="0" u="none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b="1" u="none" dirty="0">
                          <a:latin typeface="DM Sans" pitchFamily="2" charset="77"/>
                        </a:rPr>
                        <a:t>Needs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374887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solidFill>
                            <a:schemeClr val="bg1"/>
                          </a:solidFill>
                          <a:latin typeface="DM Sans" pitchFamily="2" charset="77"/>
                          <a:cs typeface="Arial" panose="020B0604020202020204" pitchFamily="34" charset="0"/>
                        </a:rPr>
                        <a:t>Collaborative Team Questions &amp; Goals</a:t>
                      </a:r>
                    </a:p>
                  </a:txBody>
                  <a:tcPr marL="68580" marR="68580" marT="34290" marB="34290" anchor="ctr"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1411363">
                <a:tc gridSpan="8">
                  <a:txBody>
                    <a:bodyPr/>
                    <a:lstStyle/>
                    <a:p>
                      <a:r>
                        <a:rPr lang="en-US" sz="1200" b="1" u="none" dirty="0">
                          <a:latin typeface="DM Sans" pitchFamily="2" charset="77"/>
                        </a:rPr>
                        <a:t>What big questions do we have for this group?</a:t>
                      </a:r>
                    </a:p>
                    <a:p>
                      <a:endParaRPr lang="en-US" sz="1200" b="1" u="none" dirty="0">
                        <a:latin typeface="DM Sans" pitchFamily="2" charset="77"/>
                      </a:endParaRPr>
                    </a:p>
                    <a:p>
                      <a:endParaRPr lang="en-US" sz="1200" b="1" u="none" dirty="0">
                        <a:latin typeface="DM Sans" pitchFamily="2" charset="77"/>
                      </a:endParaRPr>
                    </a:p>
                    <a:p>
                      <a:r>
                        <a:rPr lang="en-US" sz="1200" b="1" u="none" dirty="0">
                          <a:latin typeface="DM Sans" pitchFamily="2" charset="77"/>
                        </a:rPr>
                        <a:t>What can we focus on together to respond to and meet the needs of this group?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374887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solidFill>
                            <a:schemeClr val="bg1"/>
                          </a:solidFill>
                          <a:latin typeface="DM Sans" pitchFamily="2" charset="77"/>
                          <a:cs typeface="Arial" panose="020B0604020202020204" pitchFamily="34" charset="0"/>
                        </a:rPr>
                        <a:t>Collaborative Team Decisions</a:t>
                      </a:r>
                    </a:p>
                  </a:txBody>
                  <a:tcPr marL="68580" marR="68580" marT="34290" marB="34290" anchor="ctr"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1186766">
                <a:tc gridSpan="4">
                  <a:txBody>
                    <a:bodyPr/>
                    <a:lstStyle/>
                    <a:p>
                      <a:r>
                        <a:rPr lang="en-US" sz="1200" b="1" u="none" dirty="0">
                          <a:latin typeface="DM Sans" pitchFamily="2" charset="77"/>
                        </a:rPr>
                        <a:t>What works well for this group?</a:t>
                      </a:r>
                      <a:endParaRPr lang="en-US" sz="1200" b="0" u="none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DM Sans" pitchFamily="2" charset="77"/>
                        </a:rPr>
                        <a:t>How can we continue to reduce barriers for children and families?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200" b="1" u="none" dirty="0">
                        <a:latin typeface="DM Sans" pitchFamily="2" charset="77"/>
                      </a:endParaRPr>
                    </a:p>
                    <a:p>
                      <a:endParaRPr lang="en-US" sz="1200" b="0" u="none" dirty="0">
                        <a:latin typeface="DM Sans" pitchFamily="2" charset="77"/>
                      </a:endParaRPr>
                    </a:p>
                    <a:p>
                      <a:endParaRPr lang="en-US" sz="1200" b="0" u="none" dirty="0">
                        <a:latin typeface="DM Sans" pitchFamily="2" charset="77"/>
                      </a:endParaRPr>
                    </a:p>
                    <a:p>
                      <a:endParaRPr lang="en-US" sz="1200" b="0" u="none" dirty="0">
                        <a:latin typeface="DM Sans" pitchFamily="2" charset="77"/>
                      </a:endParaRPr>
                    </a:p>
                    <a:p>
                      <a:endParaRPr lang="en-US" sz="1200" b="0" u="none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  <a:tr h="308779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u="none" dirty="0">
                        <a:latin typeface="DM Sans" pitchFamily="2" charset="77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32794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              adapted by S. Moore, 2023</a:t>
            </a:r>
          </a:p>
        </p:txBody>
      </p:sp>
    </p:spTree>
    <p:extLst>
      <p:ext uri="{BB962C8B-B14F-4D97-AF65-F5344CB8AC3E}">
        <p14:creationId xmlns:p14="http://schemas.microsoft.com/office/powerpoint/2010/main" val="2101786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530</Words>
  <Application>Microsoft Macintosh PowerPoint</Application>
  <PresentationFormat>Widescreen</PresentationFormat>
  <Paragraphs>57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DM Sans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2023-11-16T23:00:41Z</dcterms:created>
  <dcterms:modified xsi:type="dcterms:W3CDTF">2023-11-16T23:02:53Z</dcterms:modified>
</cp:coreProperties>
</file>