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209" r:id="rId2"/>
  </p:sldIdLst>
  <p:sldSz cx="9144000" cy="6858000" type="letter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7"/>
    <p:restoredTop sz="96317"/>
  </p:normalViewPr>
  <p:slideViewPr>
    <p:cSldViewPr snapToGrid="0">
      <p:cViewPr varScale="1">
        <p:scale>
          <a:sx n="122" d="100"/>
          <a:sy n="122" d="100"/>
        </p:scale>
        <p:origin x="1504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0D2E0C-7721-3D4B-AEE6-0A1904FD1E13}" type="datetimeFigureOut">
              <a:rPr lang="en-US" smtClean="0"/>
              <a:t>3/6/24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BC15F-07ED-C54A-BB16-2A8D2F702D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76663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0D2E0C-7721-3D4B-AEE6-0A1904FD1E13}" type="datetimeFigureOut">
              <a:rPr lang="en-US" smtClean="0"/>
              <a:t>3/6/24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BC15F-07ED-C54A-BB16-2A8D2F702D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81268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0D2E0C-7721-3D4B-AEE6-0A1904FD1E13}" type="datetimeFigureOut">
              <a:rPr lang="en-US" smtClean="0"/>
              <a:t>3/6/24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BC15F-07ED-C54A-BB16-2A8D2F702D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8775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0D2E0C-7721-3D4B-AEE6-0A1904FD1E13}" type="datetimeFigureOut">
              <a:rPr lang="en-US" smtClean="0"/>
              <a:t>3/6/24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BC15F-07ED-C54A-BB16-2A8D2F702D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59012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0D2E0C-7721-3D4B-AEE6-0A1904FD1E13}" type="datetimeFigureOut">
              <a:rPr lang="en-US" smtClean="0"/>
              <a:t>3/6/24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BC15F-07ED-C54A-BB16-2A8D2F702D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46834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0D2E0C-7721-3D4B-AEE6-0A1904FD1E13}" type="datetimeFigureOut">
              <a:rPr lang="en-US" smtClean="0"/>
              <a:t>3/6/24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BC15F-07ED-C54A-BB16-2A8D2F702D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40224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0D2E0C-7721-3D4B-AEE6-0A1904FD1E13}" type="datetimeFigureOut">
              <a:rPr lang="en-US" smtClean="0"/>
              <a:t>3/6/24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BC15F-07ED-C54A-BB16-2A8D2F702D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676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0D2E0C-7721-3D4B-AEE6-0A1904FD1E13}" type="datetimeFigureOut">
              <a:rPr lang="en-US" smtClean="0"/>
              <a:t>3/6/24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BC15F-07ED-C54A-BB16-2A8D2F702D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1484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0D2E0C-7721-3D4B-AEE6-0A1904FD1E13}" type="datetimeFigureOut">
              <a:rPr lang="en-US" smtClean="0"/>
              <a:t>3/6/24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BC15F-07ED-C54A-BB16-2A8D2F702D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2049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0D2E0C-7721-3D4B-AEE6-0A1904FD1E13}" type="datetimeFigureOut">
              <a:rPr lang="en-US" smtClean="0"/>
              <a:t>3/6/24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BC15F-07ED-C54A-BB16-2A8D2F702D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44550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0D2E0C-7721-3D4B-AEE6-0A1904FD1E13}" type="datetimeFigureOut">
              <a:rPr lang="en-US" smtClean="0"/>
              <a:t>3/6/24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BC15F-07ED-C54A-BB16-2A8D2F702D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646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0D2E0C-7721-3D4B-AEE6-0A1904FD1E13}" type="datetimeFigureOut">
              <a:rPr lang="en-US" smtClean="0"/>
              <a:t>3/6/24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4BC15F-07ED-C54A-BB16-2A8D2F702D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01339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16DCF09C-E1A7-488F-03EB-56A8D106EA37}"/>
              </a:ext>
            </a:extLst>
          </p:cNvPr>
          <p:cNvSpPr/>
          <p:nvPr/>
        </p:nvSpPr>
        <p:spPr>
          <a:xfrm>
            <a:off x="0" y="6265718"/>
            <a:ext cx="9144000" cy="592282"/>
          </a:xfrm>
          <a:prstGeom prst="rect">
            <a:avLst/>
          </a:prstGeom>
          <a:solidFill>
            <a:srgbClr val="00374F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3" name="Freeform 2">
            <a:extLst>
              <a:ext uri="{FF2B5EF4-FFF2-40B4-BE49-F238E27FC236}">
                <a16:creationId xmlns:a16="http://schemas.microsoft.com/office/drawing/2014/main" id="{3A9E614F-92EB-8718-E5CC-B37B0464757F}"/>
              </a:ext>
            </a:extLst>
          </p:cNvPr>
          <p:cNvSpPr/>
          <p:nvPr/>
        </p:nvSpPr>
        <p:spPr>
          <a:xfrm>
            <a:off x="106315" y="6313294"/>
            <a:ext cx="463701" cy="440623"/>
          </a:xfrm>
          <a:custGeom>
            <a:avLst/>
            <a:gdLst/>
            <a:ahLst/>
            <a:cxnLst/>
            <a:rect l="l" t="t" r="r" b="b"/>
            <a:pathLst>
              <a:path w="2023192" h="2023192">
                <a:moveTo>
                  <a:pt x="0" y="0"/>
                </a:moveTo>
                <a:lnTo>
                  <a:pt x="2023192" y="0"/>
                </a:lnTo>
                <a:lnTo>
                  <a:pt x="2023192" y="2023192"/>
                </a:lnTo>
                <a:lnTo>
                  <a:pt x="0" y="2023192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n-US" sz="135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03DF6F8-384A-CF81-972A-DE0EF48680BA}"/>
              </a:ext>
            </a:extLst>
          </p:cNvPr>
          <p:cNvSpPr txBox="1"/>
          <p:nvPr/>
        </p:nvSpPr>
        <p:spPr>
          <a:xfrm>
            <a:off x="4566063" y="6313294"/>
            <a:ext cx="4577937" cy="47320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n-US" sz="825" dirty="0">
                <a:solidFill>
                  <a:schemeClr val="bg1"/>
                </a:solidFill>
              </a:rPr>
              <a:t>Next Generation Science Standards (NGSS)</a:t>
            </a:r>
          </a:p>
          <a:p>
            <a:pPr algn="r"/>
            <a:r>
              <a:rPr lang="en-US" sz="825" dirty="0">
                <a:solidFill>
                  <a:schemeClr val="bg1"/>
                </a:solidFill>
              </a:rPr>
              <a:t>Backwards Design Planning Template </a:t>
            </a:r>
          </a:p>
          <a:p>
            <a:pPr algn="r"/>
            <a:r>
              <a:rPr lang="en-US" sz="825" dirty="0">
                <a:solidFill>
                  <a:schemeClr val="bg1"/>
                </a:solidFill>
              </a:rPr>
              <a:t>S ,Moore, 2024</a:t>
            </a:r>
          </a:p>
        </p:txBody>
      </p:sp>
      <p:graphicFrame>
        <p:nvGraphicFramePr>
          <p:cNvPr id="8" name="Table 2">
            <a:extLst>
              <a:ext uri="{FF2B5EF4-FFF2-40B4-BE49-F238E27FC236}">
                <a16:creationId xmlns:a16="http://schemas.microsoft.com/office/drawing/2014/main" id="{0AD93F34-8BD8-7ECB-3E30-336550F3BE9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36906800"/>
              </p:ext>
            </p:extLst>
          </p:nvPr>
        </p:nvGraphicFramePr>
        <p:xfrm>
          <a:off x="106315" y="684859"/>
          <a:ext cx="8931370" cy="540063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94782">
                  <a:extLst>
                    <a:ext uri="{9D8B030D-6E8A-4147-A177-3AD203B41FA5}">
                      <a16:colId xmlns:a16="http://schemas.microsoft.com/office/drawing/2014/main" val="2633432334"/>
                    </a:ext>
                  </a:extLst>
                </a:gridCol>
                <a:gridCol w="387306">
                  <a:extLst>
                    <a:ext uri="{9D8B030D-6E8A-4147-A177-3AD203B41FA5}">
                      <a16:colId xmlns:a16="http://schemas.microsoft.com/office/drawing/2014/main" val="21713082"/>
                    </a:ext>
                  </a:extLst>
                </a:gridCol>
                <a:gridCol w="3067802">
                  <a:extLst>
                    <a:ext uri="{9D8B030D-6E8A-4147-A177-3AD203B41FA5}">
                      <a16:colId xmlns:a16="http://schemas.microsoft.com/office/drawing/2014/main" val="754685778"/>
                    </a:ext>
                  </a:extLst>
                </a:gridCol>
                <a:gridCol w="4181480">
                  <a:extLst>
                    <a:ext uri="{9D8B030D-6E8A-4147-A177-3AD203B41FA5}">
                      <a16:colId xmlns:a16="http://schemas.microsoft.com/office/drawing/2014/main" val="996479981"/>
                    </a:ext>
                  </a:extLst>
                </a:gridCol>
              </a:tblGrid>
              <a:tr h="265980">
                <a:tc gridSpan="2"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bg1"/>
                          </a:solidFill>
                          <a:latin typeface="+mn-lt"/>
                          <a:ea typeface="Roboto Condensed" panose="02000000000000000000" pitchFamily="2" charset="0"/>
                        </a:rPr>
                        <a:t>Grade:  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364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1100" dirty="0">
                        <a:solidFill>
                          <a:schemeClr val="bg1"/>
                        </a:solidFill>
                        <a:latin typeface="DM Sans" pitchFamily="2" charset="77"/>
                        <a:ea typeface="Roboto Condensed" panose="02000000000000000000" pitchFamily="2" charset="0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364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bg1"/>
                          </a:solidFill>
                          <a:latin typeface="+mn-lt"/>
                          <a:ea typeface="Roboto Condensed" panose="02000000000000000000" pitchFamily="2" charset="0"/>
                        </a:rPr>
                        <a:t>Subject Area: Science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364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solidFill>
                            <a:schemeClr val="bg1"/>
                          </a:solidFill>
                          <a:latin typeface="+mn-lt"/>
                          <a:ea typeface="Roboto Condensed" panose="02000000000000000000" pitchFamily="2" charset="0"/>
                        </a:rPr>
                        <a:t>Strand/Topic:</a:t>
                      </a:r>
                      <a:endParaRPr lang="en-CA" sz="1200" b="1" i="0" u="none" strike="noStrike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364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38880096"/>
                  </a:ext>
                </a:extLst>
              </a:tr>
              <a:tr h="595850"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>
                          <a:solidFill>
                            <a:schemeClr val="tx1"/>
                          </a:solidFill>
                          <a:latin typeface="+mn-lt"/>
                          <a:ea typeface="Roboto Condensed" panose="02000000000000000000" pitchFamily="2" charset="0"/>
                        </a:rPr>
                        <a:t>Learning Standard:</a:t>
                      </a:r>
                      <a:endParaRPr lang="en-CA" sz="1200" dirty="0">
                        <a:effectLst/>
                        <a:latin typeface="+mn-lt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>
                          <a:solidFill>
                            <a:schemeClr val="tx1"/>
                          </a:solidFill>
                          <a:latin typeface="+mn-lt"/>
                          <a:ea typeface="Roboto Condensed" panose="02000000000000000000" pitchFamily="2" charset="0"/>
                        </a:rPr>
                        <a:t>Unit Guiding Question(s):</a:t>
                      </a:r>
                      <a:endParaRPr lang="en-US" sz="1200" b="0" dirty="0">
                        <a:solidFill>
                          <a:schemeClr val="tx1"/>
                        </a:solidFill>
                        <a:latin typeface="+mn-lt"/>
                        <a:ea typeface="Roboto Condensed" panose="02000000000000000000" pitchFamily="2" charset="0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83693725"/>
                  </a:ext>
                </a:extLst>
              </a:tr>
              <a:tr h="265980">
                <a:tc gridSpan="3">
                  <a:txBody>
                    <a:bodyPr/>
                    <a:lstStyle/>
                    <a:p>
                      <a:r>
                        <a:rPr lang="en-US" sz="1200" b="1" dirty="0">
                          <a:solidFill>
                            <a:schemeClr val="tx1"/>
                          </a:solidFill>
                          <a:latin typeface="+mn-lt"/>
                          <a:ea typeface="Roboto Condensed" panose="02000000000000000000" pitchFamily="2" charset="0"/>
                        </a:rPr>
                        <a:t>Content Vocabulary: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>
                          <a:solidFill>
                            <a:schemeClr val="tx1"/>
                          </a:solidFill>
                          <a:latin typeface="+mn-lt"/>
                          <a:ea typeface="Roboto Condensed" panose="02000000000000000000" pitchFamily="2" charset="0"/>
                        </a:rPr>
                        <a:t>Skills Vocabulary: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30584772"/>
                  </a:ext>
                </a:extLst>
              </a:tr>
              <a:tr h="459420">
                <a:tc>
                  <a:txBody>
                    <a:bodyPr/>
                    <a:lstStyle/>
                    <a:p>
                      <a:r>
                        <a:rPr lang="en-US" sz="1200" b="1" dirty="0">
                          <a:solidFill>
                            <a:schemeClr val="bg1"/>
                          </a:solidFill>
                          <a:latin typeface="+mn-lt"/>
                          <a:ea typeface="Roboto Condensed" panose="02000000000000000000" pitchFamily="2" charset="0"/>
                        </a:rPr>
                        <a:t>Learning Goals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364F"/>
                    </a:solidFill>
                  </a:tcPr>
                </a:tc>
                <a:tc gridSpan="2">
                  <a:txBody>
                    <a:bodyPr/>
                    <a:lstStyle/>
                    <a:p>
                      <a:r>
                        <a:rPr lang="en-US" sz="1200" b="1">
                          <a:solidFill>
                            <a:schemeClr val="bg1"/>
                          </a:solidFill>
                          <a:latin typeface="+mn-lt"/>
                          <a:ea typeface="Roboto Condensed" panose="02000000000000000000" pitchFamily="2" charset="0"/>
                        </a:rPr>
                        <a:t>Curricular Language</a:t>
                      </a:r>
                    </a:p>
                    <a:p>
                      <a:r>
                        <a:rPr lang="en-US" sz="1200" b="1">
                          <a:solidFill>
                            <a:schemeClr val="bg1"/>
                          </a:solidFill>
                          <a:latin typeface="+mn-lt"/>
                          <a:ea typeface="Roboto Condensed" panose="02000000000000000000" pitchFamily="2" charset="0"/>
                        </a:rPr>
                        <a:t>What do Students need to Know and Do?</a:t>
                      </a:r>
                      <a:endParaRPr lang="en-US" sz="1200" b="1" dirty="0">
                        <a:solidFill>
                          <a:schemeClr val="bg1"/>
                        </a:solidFill>
                        <a:latin typeface="+mn-lt"/>
                        <a:ea typeface="Roboto Condensed" panose="02000000000000000000" pitchFamily="2" charset="0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364F"/>
                    </a:solidFill>
                  </a:tcPr>
                </a:tc>
                <a:tc hMerge="1"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bg1"/>
                          </a:solidFill>
                          <a:latin typeface="DM Sans" pitchFamily="2" charset="77"/>
                          <a:ea typeface="Roboto Condensed" panose="02000000000000000000" pitchFamily="2" charset="0"/>
                        </a:rPr>
                        <a:t>Curricular Language</a:t>
                      </a:r>
                    </a:p>
                    <a:p>
                      <a:r>
                        <a:rPr lang="en-US" sz="1100" b="1" dirty="0">
                          <a:solidFill>
                            <a:schemeClr val="bg1"/>
                          </a:solidFill>
                          <a:latin typeface="DM Sans" pitchFamily="2" charset="77"/>
                          <a:ea typeface="Roboto Condensed" panose="02000000000000000000" pitchFamily="2" charset="0"/>
                        </a:rPr>
                        <a:t>What do Students need to Know and Do?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364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>
                          <a:solidFill>
                            <a:schemeClr val="bg1"/>
                          </a:solidFill>
                          <a:latin typeface="+mn-lt"/>
                          <a:ea typeface="Roboto Condensed" panose="02000000000000000000" pitchFamily="2" charset="0"/>
                        </a:rPr>
                        <a:t>Student Friendly Language</a:t>
                      </a:r>
                      <a:endParaRPr lang="en-US" sz="1200" b="1" dirty="0">
                        <a:solidFill>
                          <a:schemeClr val="bg1"/>
                        </a:solidFill>
                        <a:latin typeface="+mn-lt"/>
                        <a:ea typeface="Roboto Condensed" panose="02000000000000000000" pitchFamily="2" charset="0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364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62230284"/>
                  </a:ext>
                </a:extLst>
              </a:tr>
              <a:tr h="94894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>
                          <a:solidFill>
                            <a:schemeClr val="bg1"/>
                          </a:solidFill>
                          <a:latin typeface="+mn-lt"/>
                          <a:ea typeface="Roboto Condensed" panose="02000000000000000000" pitchFamily="2" charset="0"/>
                        </a:rPr>
                        <a:t>Science and Engineering Practices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>
                          <a:solidFill>
                            <a:schemeClr val="bg1"/>
                          </a:solidFill>
                          <a:latin typeface="+mn-lt"/>
                          <a:ea typeface="Roboto Condensed" panose="02000000000000000000" pitchFamily="2" charset="0"/>
                        </a:rPr>
                        <a:t>(skills)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03A96"/>
                    </a:solidFill>
                  </a:tcPr>
                </a:tc>
                <a:tc gridSpan="2">
                  <a:txBody>
                    <a:bodyPr/>
                    <a:lstStyle/>
                    <a:p>
                      <a:endParaRPr lang="en-US" sz="1200" b="1" dirty="0">
                        <a:solidFill>
                          <a:schemeClr val="bg1"/>
                        </a:solidFill>
                        <a:latin typeface="+mn-lt"/>
                        <a:ea typeface="Roboto Condensed" panose="02000000000000000000" pitchFamily="2" charset="0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r>
                        <a:rPr lang="en-CA" sz="14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Developing and Using Models </a:t>
                      </a:r>
                      <a:endParaRPr lang="en-CA" sz="1100" b="1" dirty="0">
                        <a:effectLst/>
                      </a:endParaRPr>
                    </a:p>
                    <a:p>
                      <a:r>
                        <a:rPr lang="en-CA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building and revising simple models and </a:t>
                      </a:r>
                    </a:p>
                    <a:p>
                      <a:r>
                        <a:rPr lang="en-CA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using models to represent events and</a:t>
                      </a:r>
                    </a:p>
                    <a:p>
                      <a:r>
                        <a:rPr lang="en-CA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design solutions. </a:t>
                      </a:r>
                      <a:endParaRPr lang="en-CA" sz="1100" dirty="0">
                        <a:effectLst/>
                      </a:endParaRPr>
                    </a:p>
                    <a:p>
                      <a:r>
                        <a:rPr lang="en-CA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 Use models to describe phenomena. </a:t>
                      </a:r>
                      <a:endParaRPr lang="en-CA" sz="1100" dirty="0">
                        <a:effectLst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endParaRPr lang="en-US" sz="1200" dirty="0">
                        <a:solidFill>
                          <a:schemeClr val="tx1"/>
                        </a:solidFill>
                        <a:latin typeface="+mn-lt"/>
                        <a:ea typeface="Roboto Condensed" panose="02000000000000000000" pitchFamily="2" charset="0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43248527"/>
                  </a:ext>
                </a:extLst>
              </a:tr>
              <a:tr h="2184785">
                <a:tc>
                  <a:txBody>
                    <a:bodyPr/>
                    <a:lstStyle/>
                    <a:p>
                      <a:r>
                        <a:rPr lang="en-US" sz="1200" b="1" dirty="0">
                          <a:solidFill>
                            <a:schemeClr val="bg1"/>
                          </a:solidFill>
                          <a:latin typeface="+mn-lt"/>
                          <a:ea typeface="Roboto Condensed" panose="02000000000000000000" pitchFamily="2" charset="0"/>
                        </a:rPr>
                        <a:t>Disciplinary Core Ideas</a:t>
                      </a:r>
                    </a:p>
                    <a:p>
                      <a:r>
                        <a:rPr lang="en-US" sz="1200" b="1" dirty="0">
                          <a:solidFill>
                            <a:schemeClr val="bg1"/>
                          </a:solidFill>
                          <a:latin typeface="+mn-lt"/>
                          <a:ea typeface="Roboto Condensed" panose="02000000000000000000" pitchFamily="2" charset="0"/>
                        </a:rPr>
                        <a:t>(knowledge)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7E1F"/>
                    </a:solidFill>
                  </a:tcPr>
                </a:tc>
                <a:tc gridSpan="2">
                  <a:txBody>
                    <a:bodyPr/>
                    <a:lstStyle/>
                    <a:p>
                      <a:endParaRPr lang="en-US" sz="1200" b="1" dirty="0">
                        <a:solidFill>
                          <a:schemeClr val="bg1"/>
                        </a:solidFill>
                        <a:latin typeface="+mn-lt"/>
                        <a:ea typeface="Roboto Condensed" panose="02000000000000000000" pitchFamily="2" charset="0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r>
                        <a:rPr lang="en-CA" sz="14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PS1.A: Structure and Properties of </a:t>
                      </a:r>
                      <a:endParaRPr lang="en-CA" sz="1100" b="1" dirty="0">
                        <a:effectLst/>
                      </a:endParaRPr>
                    </a:p>
                    <a:p>
                      <a:r>
                        <a:rPr lang="en-CA" sz="14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Matter </a:t>
                      </a:r>
                      <a:endParaRPr lang="en-CA" sz="1100" b="1" dirty="0">
                        <a:effectLst/>
                      </a:endParaRPr>
                    </a:p>
                    <a:p>
                      <a:r>
                        <a:rPr lang="en-CA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 Matter of any type can be subdivided into particles that are too small to see</a:t>
                      </a:r>
                    </a:p>
                    <a:p>
                      <a:r>
                        <a:rPr lang="en-CA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matter still exists and can be detected by other means. </a:t>
                      </a:r>
                    </a:p>
                    <a:p>
                      <a:r>
                        <a:rPr lang="en-CA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 model showing that gases are made from matter particles that are too small to see and are moving freely around in space can explain many observations</a:t>
                      </a:r>
                    </a:p>
                    <a:p>
                      <a:r>
                        <a:rPr lang="en-CA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including the inflation and shape of a balloon and the effects of air on larger particles or objects. </a:t>
                      </a:r>
                      <a:endParaRPr lang="en-CA" sz="1100" dirty="0">
                        <a:effectLst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endParaRPr lang="en-CA" sz="1200" dirty="0">
                        <a:effectLst/>
                        <a:latin typeface="+mn-lt"/>
                        <a:ea typeface="Roboto Condensed" panose="02000000000000000000" pitchFamily="2" charset="0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30260686"/>
                  </a:ext>
                </a:extLst>
              </a:tr>
              <a:tr h="679669">
                <a:tc>
                  <a:txBody>
                    <a:bodyPr/>
                    <a:lstStyle/>
                    <a:p>
                      <a:r>
                        <a:rPr lang="en-US" sz="1200" b="1" dirty="0">
                          <a:solidFill>
                            <a:schemeClr val="bg1"/>
                          </a:solidFill>
                          <a:latin typeface="+mn-lt"/>
                          <a:ea typeface="Roboto Condensed" panose="02000000000000000000" pitchFamily="2" charset="0"/>
                        </a:rPr>
                        <a:t>Crosscutting Concepts</a:t>
                      </a:r>
                    </a:p>
                    <a:p>
                      <a:r>
                        <a:rPr lang="en-US" sz="1200" b="1" dirty="0">
                          <a:solidFill>
                            <a:schemeClr val="bg1"/>
                          </a:solidFill>
                          <a:latin typeface="+mn-lt"/>
                          <a:ea typeface="Roboto Condensed" panose="02000000000000000000" pitchFamily="2" charset="0"/>
                        </a:rPr>
                        <a:t>(understanding)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 gridSpan="2">
                  <a:txBody>
                    <a:bodyPr/>
                    <a:lstStyle/>
                    <a:p>
                      <a:endParaRPr lang="en-CA" sz="1200" dirty="0">
                        <a:effectLst/>
                        <a:latin typeface="+mn-lt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r>
                        <a:rPr lang="en-CA" sz="14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Scale, Proportion, and Quantity </a:t>
                      </a:r>
                      <a:endParaRPr lang="en-CA" sz="1100" b="1" dirty="0">
                        <a:effectLst/>
                      </a:endParaRPr>
                    </a:p>
                    <a:p>
                      <a:r>
                        <a:rPr lang="en-CA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 Natural objects exist from the very small to the immensely large. </a:t>
                      </a:r>
                      <a:endParaRPr lang="en-CA" sz="1100" dirty="0">
                        <a:effectLst/>
                      </a:endParaRPr>
                    </a:p>
                    <a:p>
                      <a:endParaRPr lang="en-CA" sz="1100" dirty="0">
                        <a:effectLst/>
                        <a:latin typeface="DM Sans" pitchFamily="2" charset="77"/>
                        <a:ea typeface="Roboto Condensed" panose="02000000000000000000" pitchFamily="2" charset="0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1200" dirty="0">
                        <a:effectLst/>
                        <a:latin typeface="+mn-lt"/>
                        <a:ea typeface="Roboto Condensed" panose="02000000000000000000" pitchFamily="2" charset="0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33172016"/>
                  </a:ext>
                </a:extLst>
              </a:tr>
            </a:tbl>
          </a:graphicData>
        </a:graphic>
      </p:graphicFrame>
      <p:sp>
        <p:nvSpPr>
          <p:cNvPr id="2" name="Rectangle 1">
            <a:extLst>
              <a:ext uri="{FF2B5EF4-FFF2-40B4-BE49-F238E27FC236}">
                <a16:creationId xmlns:a16="http://schemas.microsoft.com/office/drawing/2014/main" id="{2DA0D059-220C-06EA-80DF-3B50DB93AB70}"/>
              </a:ext>
            </a:extLst>
          </p:cNvPr>
          <p:cNvSpPr/>
          <p:nvPr/>
        </p:nvSpPr>
        <p:spPr>
          <a:xfrm>
            <a:off x="0" y="0"/>
            <a:ext cx="9144000" cy="592282"/>
          </a:xfrm>
          <a:prstGeom prst="rect">
            <a:avLst/>
          </a:prstGeom>
          <a:solidFill>
            <a:srgbClr val="00374F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50" b="1" dirty="0"/>
              <a:t>Backwards Design Planning</a:t>
            </a:r>
          </a:p>
        </p:txBody>
      </p:sp>
    </p:spTree>
    <p:extLst>
      <p:ext uri="{BB962C8B-B14F-4D97-AF65-F5344CB8AC3E}">
        <p14:creationId xmlns:p14="http://schemas.microsoft.com/office/powerpoint/2010/main" val="16800284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0</TotalTime>
  <Words>78</Words>
  <Application>Microsoft Macintosh PowerPoint</Application>
  <PresentationFormat>Letter Paper (8.5x11 in)</PresentationFormat>
  <Paragraphs>21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Shelley Moore</dc:creator>
  <cp:lastModifiedBy>Shelley Moore</cp:lastModifiedBy>
  <cp:revision>2</cp:revision>
  <dcterms:created xsi:type="dcterms:W3CDTF">2024-03-06T22:07:31Z</dcterms:created>
  <dcterms:modified xsi:type="dcterms:W3CDTF">2024-03-06T23:15:33Z</dcterms:modified>
</cp:coreProperties>
</file>