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302" r:id="rId2"/>
    <p:sldId id="2299" r:id="rId3"/>
    <p:sldId id="2298" r:id="rId4"/>
    <p:sldId id="2213" r:id="rId5"/>
    <p:sldId id="2301" r:id="rId6"/>
    <p:sldId id="2303" r:id="rId7"/>
    <p:sldId id="2211" r:id="rId8"/>
    <p:sldId id="2204" r:id="rId9"/>
    <p:sldId id="2212" r:id="rId10"/>
    <p:sldId id="2300" r:id="rId11"/>
    <p:sldId id="2214" r:id="rId12"/>
    <p:sldId id="2208" r:id="rId13"/>
    <p:sldId id="2297" r:id="rId14"/>
    <p:sldId id="1921" r:id="rId15"/>
    <p:sldId id="1176" r:id="rId16"/>
    <p:sldId id="2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6"/>
    <p:restoredTop sz="96327"/>
  </p:normalViewPr>
  <p:slideViewPr>
    <p:cSldViewPr snapToGrid="0">
      <p:cViewPr>
        <p:scale>
          <a:sx n="84" d="100"/>
          <a:sy n="84" d="100"/>
        </p:scale>
        <p:origin x="28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E410E-821B-F541-9601-7A6972FF8196}" type="doc">
      <dgm:prSet loTypeId="urn:microsoft.com/office/officeart/2005/8/layout/pyramid1" loCatId="" qsTypeId="urn:microsoft.com/office/officeart/2005/8/quickstyle/3D9" qsCatId="3D" csTypeId="urn:microsoft.com/office/officeart/2005/8/colors/accent1_2" csCatId="accent1" phldr="1"/>
      <dgm:spPr/>
    </dgm:pt>
    <dgm:pt modelId="{609A185B-D9A6-0A4C-B5B3-E566DE691328}">
      <dgm:prSet phldrT="[Text]" custT="1"/>
      <dgm:spPr>
        <a:solidFill>
          <a:schemeClr val="accent4"/>
        </a:solidFill>
      </dgm:spPr>
      <dgm:t>
        <a:bodyPr anchor="b"/>
        <a:lstStyle/>
        <a:p>
          <a:r>
            <a:rPr lang="en-US" sz="4000" dirty="0"/>
            <a:t>ALL</a:t>
          </a:r>
        </a:p>
      </dgm:t>
    </dgm:pt>
    <dgm:pt modelId="{A58E1CFD-4BFB-3141-BA8D-325F2D1F991A}" type="parTrans" cxnId="{E5A60AD0-2D6C-104B-BA4F-76DCB18F2001}">
      <dgm:prSet/>
      <dgm:spPr/>
      <dgm:t>
        <a:bodyPr/>
        <a:lstStyle/>
        <a:p>
          <a:endParaRPr lang="en-US" sz="1050"/>
        </a:p>
      </dgm:t>
    </dgm:pt>
    <dgm:pt modelId="{9C6CA92D-255C-4C46-85BA-D51BCE8BB4B3}" type="sibTrans" cxnId="{E5A60AD0-2D6C-104B-BA4F-76DCB18F2001}">
      <dgm:prSet/>
      <dgm:spPr/>
      <dgm:t>
        <a:bodyPr/>
        <a:lstStyle/>
        <a:p>
          <a:endParaRPr lang="en-US" sz="1050"/>
        </a:p>
      </dgm:t>
    </dgm:pt>
    <dgm:pt modelId="{67E2AFDD-EECB-1346-8348-FEAD1C354BEC}" type="pres">
      <dgm:prSet presAssocID="{C88E410E-821B-F541-9601-7A6972FF8196}" presName="Name0" presStyleCnt="0">
        <dgm:presLayoutVars>
          <dgm:dir/>
          <dgm:animLvl val="lvl"/>
          <dgm:resizeHandles val="exact"/>
        </dgm:presLayoutVars>
      </dgm:prSet>
      <dgm:spPr/>
    </dgm:pt>
    <dgm:pt modelId="{3AADDAE4-03F9-C447-8E82-318C5EEB684B}" type="pres">
      <dgm:prSet presAssocID="{609A185B-D9A6-0A4C-B5B3-E566DE691328}" presName="Name8" presStyleCnt="0"/>
      <dgm:spPr/>
    </dgm:pt>
    <dgm:pt modelId="{C4C567AF-2E41-1F49-B9B0-D2879891C4FD}" type="pres">
      <dgm:prSet presAssocID="{609A185B-D9A6-0A4C-B5B3-E566DE691328}" presName="level" presStyleLbl="node1" presStyleIdx="0" presStyleCnt="1">
        <dgm:presLayoutVars>
          <dgm:chMax val="1"/>
          <dgm:bulletEnabled val="1"/>
        </dgm:presLayoutVars>
      </dgm:prSet>
      <dgm:spPr/>
    </dgm:pt>
    <dgm:pt modelId="{EB1C9C1C-8338-F840-9F9F-B226A0860B9A}" type="pres">
      <dgm:prSet presAssocID="{609A185B-D9A6-0A4C-B5B3-E566DE69132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93E2D20-7AC7-5448-BB46-05186513F2AD}" type="presOf" srcId="{C88E410E-821B-F541-9601-7A6972FF8196}" destId="{67E2AFDD-EECB-1346-8348-FEAD1C354BEC}" srcOrd="0" destOrd="0" presId="urn:microsoft.com/office/officeart/2005/8/layout/pyramid1"/>
    <dgm:cxn modelId="{D6970A4B-DC19-3C45-9109-C788514D3DB2}" type="presOf" srcId="{609A185B-D9A6-0A4C-B5B3-E566DE691328}" destId="{EB1C9C1C-8338-F840-9F9F-B226A0860B9A}" srcOrd="1" destOrd="0" presId="urn:microsoft.com/office/officeart/2005/8/layout/pyramid1"/>
    <dgm:cxn modelId="{E5BC7EC9-97E9-0147-864B-E8166D103826}" type="presOf" srcId="{609A185B-D9A6-0A4C-B5B3-E566DE691328}" destId="{C4C567AF-2E41-1F49-B9B0-D2879891C4FD}" srcOrd="0" destOrd="0" presId="urn:microsoft.com/office/officeart/2005/8/layout/pyramid1"/>
    <dgm:cxn modelId="{E5A60AD0-2D6C-104B-BA4F-76DCB18F2001}" srcId="{C88E410E-821B-F541-9601-7A6972FF8196}" destId="{609A185B-D9A6-0A4C-B5B3-E566DE691328}" srcOrd="0" destOrd="0" parTransId="{A58E1CFD-4BFB-3141-BA8D-325F2D1F991A}" sibTransId="{9C6CA92D-255C-4C46-85BA-D51BCE8BB4B3}"/>
    <dgm:cxn modelId="{B66DA23A-93B9-DF43-916C-E1D6E84B429E}" type="presParOf" srcId="{67E2AFDD-EECB-1346-8348-FEAD1C354BEC}" destId="{3AADDAE4-03F9-C447-8E82-318C5EEB684B}" srcOrd="0" destOrd="0" presId="urn:microsoft.com/office/officeart/2005/8/layout/pyramid1"/>
    <dgm:cxn modelId="{13F3C5DE-F736-DA45-BDA4-99ED169A11B9}" type="presParOf" srcId="{3AADDAE4-03F9-C447-8E82-318C5EEB684B}" destId="{C4C567AF-2E41-1F49-B9B0-D2879891C4FD}" srcOrd="0" destOrd="0" presId="urn:microsoft.com/office/officeart/2005/8/layout/pyramid1"/>
    <dgm:cxn modelId="{0C4A2054-4F16-A941-BDC9-473ACDDF2E9F}" type="presParOf" srcId="{3AADDAE4-03F9-C447-8E82-318C5EEB684B}" destId="{EB1C9C1C-8338-F840-9F9F-B226A0860B9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E410E-821B-F541-9601-7A6972FF8196}" type="doc">
      <dgm:prSet loTypeId="urn:microsoft.com/office/officeart/2005/8/layout/pyramid1" loCatId="" qsTypeId="urn:microsoft.com/office/officeart/2005/8/quickstyle/3D9" qsCatId="3D" csTypeId="urn:microsoft.com/office/officeart/2005/8/colors/accent1_2" csCatId="accent1" phldr="1"/>
      <dgm:spPr/>
    </dgm:pt>
    <dgm:pt modelId="{3410D7A9-E879-D142-BC90-454D4F344CB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 anchor="b"/>
        <a:lstStyle/>
        <a:p>
          <a:r>
            <a:rPr lang="en-US" sz="4000" dirty="0"/>
            <a:t>MOST</a:t>
          </a:r>
        </a:p>
      </dgm:t>
    </dgm:pt>
    <dgm:pt modelId="{5248C1FE-AF40-2F48-A533-3FA7919FB3BB}" type="parTrans" cxnId="{24B7F415-5874-B449-954F-21C21317B9C2}">
      <dgm:prSet/>
      <dgm:spPr/>
      <dgm:t>
        <a:bodyPr/>
        <a:lstStyle/>
        <a:p>
          <a:endParaRPr lang="en-US" sz="1050"/>
        </a:p>
      </dgm:t>
    </dgm:pt>
    <dgm:pt modelId="{D49E22D7-9789-5D4D-AE66-BB8026EEC673}" type="sibTrans" cxnId="{24B7F415-5874-B449-954F-21C21317B9C2}">
      <dgm:prSet/>
      <dgm:spPr/>
      <dgm:t>
        <a:bodyPr/>
        <a:lstStyle/>
        <a:p>
          <a:endParaRPr lang="en-US" sz="1050"/>
        </a:p>
      </dgm:t>
    </dgm:pt>
    <dgm:pt modelId="{67E2AFDD-EECB-1346-8348-FEAD1C354BEC}" type="pres">
      <dgm:prSet presAssocID="{C88E410E-821B-F541-9601-7A6972FF8196}" presName="Name0" presStyleCnt="0">
        <dgm:presLayoutVars>
          <dgm:dir/>
          <dgm:animLvl val="lvl"/>
          <dgm:resizeHandles val="exact"/>
        </dgm:presLayoutVars>
      </dgm:prSet>
      <dgm:spPr/>
    </dgm:pt>
    <dgm:pt modelId="{86D672F3-5193-7042-924D-FD61C71953C4}" type="pres">
      <dgm:prSet presAssocID="{3410D7A9-E879-D142-BC90-454D4F344CBB}" presName="Name8" presStyleCnt="0"/>
      <dgm:spPr/>
    </dgm:pt>
    <dgm:pt modelId="{D688065C-F8FE-584E-929F-9DC0DFEE084D}" type="pres">
      <dgm:prSet presAssocID="{3410D7A9-E879-D142-BC90-454D4F344CBB}" presName="level" presStyleLbl="node1" presStyleIdx="0" presStyleCnt="1" custLinFactNeighborX="88099" custLinFactNeighborY="61173">
        <dgm:presLayoutVars>
          <dgm:chMax val="1"/>
          <dgm:bulletEnabled val="1"/>
        </dgm:presLayoutVars>
      </dgm:prSet>
      <dgm:spPr/>
    </dgm:pt>
    <dgm:pt modelId="{64C2B60D-627A-4842-B0A6-8953F8AFA16E}" type="pres">
      <dgm:prSet presAssocID="{3410D7A9-E879-D142-BC90-454D4F344CB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4B7F415-5874-B449-954F-21C21317B9C2}" srcId="{C88E410E-821B-F541-9601-7A6972FF8196}" destId="{3410D7A9-E879-D142-BC90-454D4F344CBB}" srcOrd="0" destOrd="0" parTransId="{5248C1FE-AF40-2F48-A533-3FA7919FB3BB}" sibTransId="{D49E22D7-9789-5D4D-AE66-BB8026EEC673}"/>
    <dgm:cxn modelId="{AF6D5F39-EF5A-EA45-8131-932A122E98F7}" type="presOf" srcId="{C88E410E-821B-F541-9601-7A6972FF8196}" destId="{67E2AFDD-EECB-1346-8348-FEAD1C354BEC}" srcOrd="0" destOrd="0" presId="urn:microsoft.com/office/officeart/2005/8/layout/pyramid1"/>
    <dgm:cxn modelId="{A2022AD5-DD67-BF40-A3FC-88EDBD1C240B}" type="presOf" srcId="{3410D7A9-E879-D142-BC90-454D4F344CBB}" destId="{D688065C-F8FE-584E-929F-9DC0DFEE084D}" srcOrd="0" destOrd="0" presId="urn:microsoft.com/office/officeart/2005/8/layout/pyramid1"/>
    <dgm:cxn modelId="{EA2E97E1-9B06-494C-81D8-B022F7709582}" type="presOf" srcId="{3410D7A9-E879-D142-BC90-454D4F344CBB}" destId="{64C2B60D-627A-4842-B0A6-8953F8AFA16E}" srcOrd="1" destOrd="0" presId="urn:microsoft.com/office/officeart/2005/8/layout/pyramid1"/>
    <dgm:cxn modelId="{C2E5BA03-64B9-FB45-8904-D2F757A6464A}" type="presParOf" srcId="{67E2AFDD-EECB-1346-8348-FEAD1C354BEC}" destId="{86D672F3-5193-7042-924D-FD61C71953C4}" srcOrd="0" destOrd="0" presId="urn:microsoft.com/office/officeart/2005/8/layout/pyramid1"/>
    <dgm:cxn modelId="{1F1DBABD-D013-7147-8675-2CF05D33BCDA}" type="presParOf" srcId="{86D672F3-5193-7042-924D-FD61C71953C4}" destId="{D688065C-F8FE-584E-929F-9DC0DFEE084D}" srcOrd="0" destOrd="0" presId="urn:microsoft.com/office/officeart/2005/8/layout/pyramid1"/>
    <dgm:cxn modelId="{8C0D94B4-C137-744C-9137-E29EE39AC3C5}" type="presParOf" srcId="{86D672F3-5193-7042-924D-FD61C71953C4}" destId="{64C2B60D-627A-4842-B0A6-8953F8AFA1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E410E-821B-F541-9601-7A6972FF8196}" type="doc">
      <dgm:prSet loTypeId="urn:microsoft.com/office/officeart/2005/8/layout/pyramid1" loCatId="" qsTypeId="urn:microsoft.com/office/officeart/2005/8/quickstyle/3D9" qsCatId="3D" csTypeId="urn:microsoft.com/office/officeart/2005/8/colors/accent1_2" csCatId="accent1" phldr="1"/>
      <dgm:spPr/>
    </dgm:pt>
    <dgm:pt modelId="{3410D7A9-E879-D142-BC90-454D4F344CBB}">
      <dgm:prSet phldrT="[Text]" custT="1"/>
      <dgm:spPr>
        <a:solidFill>
          <a:schemeClr val="accent3"/>
        </a:solidFill>
      </dgm:spPr>
      <dgm:t>
        <a:bodyPr anchor="b"/>
        <a:lstStyle/>
        <a:p>
          <a:r>
            <a:rPr lang="en-US" sz="2400" dirty="0"/>
            <a:t>FEW</a:t>
          </a:r>
        </a:p>
      </dgm:t>
    </dgm:pt>
    <dgm:pt modelId="{5248C1FE-AF40-2F48-A533-3FA7919FB3BB}" type="parTrans" cxnId="{24B7F415-5874-B449-954F-21C21317B9C2}">
      <dgm:prSet/>
      <dgm:spPr/>
      <dgm:t>
        <a:bodyPr/>
        <a:lstStyle/>
        <a:p>
          <a:endParaRPr lang="en-US" sz="900"/>
        </a:p>
      </dgm:t>
    </dgm:pt>
    <dgm:pt modelId="{D49E22D7-9789-5D4D-AE66-BB8026EEC673}" type="sibTrans" cxnId="{24B7F415-5874-B449-954F-21C21317B9C2}">
      <dgm:prSet/>
      <dgm:spPr/>
      <dgm:t>
        <a:bodyPr/>
        <a:lstStyle/>
        <a:p>
          <a:endParaRPr lang="en-US" sz="900"/>
        </a:p>
      </dgm:t>
    </dgm:pt>
    <dgm:pt modelId="{67E2AFDD-EECB-1346-8348-FEAD1C354BEC}" type="pres">
      <dgm:prSet presAssocID="{C88E410E-821B-F541-9601-7A6972FF8196}" presName="Name0" presStyleCnt="0">
        <dgm:presLayoutVars>
          <dgm:dir/>
          <dgm:animLvl val="lvl"/>
          <dgm:resizeHandles val="exact"/>
        </dgm:presLayoutVars>
      </dgm:prSet>
      <dgm:spPr/>
    </dgm:pt>
    <dgm:pt modelId="{86D672F3-5193-7042-924D-FD61C71953C4}" type="pres">
      <dgm:prSet presAssocID="{3410D7A9-E879-D142-BC90-454D4F344CBB}" presName="Name8" presStyleCnt="0"/>
      <dgm:spPr/>
    </dgm:pt>
    <dgm:pt modelId="{D688065C-F8FE-584E-929F-9DC0DFEE084D}" type="pres">
      <dgm:prSet presAssocID="{3410D7A9-E879-D142-BC90-454D4F344CBB}" presName="level" presStyleLbl="node1" presStyleIdx="0" presStyleCnt="1">
        <dgm:presLayoutVars>
          <dgm:chMax val="1"/>
          <dgm:bulletEnabled val="1"/>
        </dgm:presLayoutVars>
      </dgm:prSet>
      <dgm:spPr/>
    </dgm:pt>
    <dgm:pt modelId="{64C2B60D-627A-4842-B0A6-8953F8AFA16E}" type="pres">
      <dgm:prSet presAssocID="{3410D7A9-E879-D142-BC90-454D4F344CB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4B7F415-5874-B449-954F-21C21317B9C2}" srcId="{C88E410E-821B-F541-9601-7A6972FF8196}" destId="{3410D7A9-E879-D142-BC90-454D4F344CBB}" srcOrd="0" destOrd="0" parTransId="{5248C1FE-AF40-2F48-A533-3FA7919FB3BB}" sibTransId="{D49E22D7-9789-5D4D-AE66-BB8026EEC673}"/>
    <dgm:cxn modelId="{AF94444C-7666-654B-9AE0-FCEC1F96F04D}" type="presOf" srcId="{C88E410E-821B-F541-9601-7A6972FF8196}" destId="{67E2AFDD-EECB-1346-8348-FEAD1C354BEC}" srcOrd="0" destOrd="0" presId="urn:microsoft.com/office/officeart/2005/8/layout/pyramid1"/>
    <dgm:cxn modelId="{28D31BB8-8085-B147-89FB-4F04B834C6A6}" type="presOf" srcId="{3410D7A9-E879-D142-BC90-454D4F344CBB}" destId="{D688065C-F8FE-584E-929F-9DC0DFEE084D}" srcOrd="0" destOrd="0" presId="urn:microsoft.com/office/officeart/2005/8/layout/pyramid1"/>
    <dgm:cxn modelId="{E1E26FC9-ECAD-E54A-A2D6-4F62BE808008}" type="presOf" srcId="{3410D7A9-E879-D142-BC90-454D4F344CBB}" destId="{64C2B60D-627A-4842-B0A6-8953F8AFA16E}" srcOrd="1" destOrd="0" presId="urn:microsoft.com/office/officeart/2005/8/layout/pyramid1"/>
    <dgm:cxn modelId="{B7A168D0-9E24-FC4C-BE5D-56B21834EBF8}" type="presParOf" srcId="{67E2AFDD-EECB-1346-8348-FEAD1C354BEC}" destId="{86D672F3-5193-7042-924D-FD61C71953C4}" srcOrd="0" destOrd="0" presId="urn:microsoft.com/office/officeart/2005/8/layout/pyramid1"/>
    <dgm:cxn modelId="{D432C891-3097-D848-A862-EC7722C76A00}" type="presParOf" srcId="{86D672F3-5193-7042-924D-FD61C71953C4}" destId="{D688065C-F8FE-584E-929F-9DC0DFEE084D}" srcOrd="0" destOrd="0" presId="urn:microsoft.com/office/officeart/2005/8/layout/pyramid1"/>
    <dgm:cxn modelId="{948441CD-78A2-0B41-A625-80342169D704}" type="presParOf" srcId="{86D672F3-5193-7042-924D-FD61C71953C4}" destId="{64C2B60D-627A-4842-B0A6-8953F8AFA1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567AF-2E41-1F49-B9B0-D2879891C4FD}">
      <dsp:nvSpPr>
        <dsp:cNvPr id="0" name=""/>
        <dsp:cNvSpPr/>
      </dsp:nvSpPr>
      <dsp:spPr>
        <a:xfrm>
          <a:off x="0" y="0"/>
          <a:ext cx="4572000" cy="3048000"/>
        </a:xfrm>
        <a:prstGeom prst="trapezoid">
          <a:avLst>
            <a:gd name="adj" fmla="val 75000"/>
          </a:avLst>
        </a:prstGeom>
        <a:solidFill>
          <a:schemeClr val="accent4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  <a:sp3d extrusionH="28000" prstMaterial="matte"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ALL</a:t>
          </a:r>
        </a:p>
      </dsp:txBody>
      <dsp:txXfrm>
        <a:off x="0" y="0"/>
        <a:ext cx="4572000" cy="30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065C-F8FE-584E-929F-9DC0DFEE084D}">
      <dsp:nvSpPr>
        <dsp:cNvPr id="0" name=""/>
        <dsp:cNvSpPr/>
      </dsp:nvSpPr>
      <dsp:spPr>
        <a:xfrm>
          <a:off x="0" y="0"/>
          <a:ext cx="3152194" cy="1988320"/>
        </a:xfrm>
        <a:prstGeom prst="trapezoid">
          <a:avLst>
            <a:gd name="adj" fmla="val 79268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p3d extrusionH="15225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  <a:sp3d extrusionH="28000" prstMaterial="matte"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MOST</a:t>
          </a:r>
        </a:p>
      </dsp:txBody>
      <dsp:txXfrm>
        <a:off x="0" y="0"/>
        <a:ext cx="3152194" cy="1988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065C-F8FE-584E-929F-9DC0DFEE084D}">
      <dsp:nvSpPr>
        <dsp:cNvPr id="0" name=""/>
        <dsp:cNvSpPr/>
      </dsp:nvSpPr>
      <dsp:spPr>
        <a:xfrm>
          <a:off x="0" y="0"/>
          <a:ext cx="1340687" cy="985344"/>
        </a:xfrm>
        <a:prstGeom prst="trapezoid">
          <a:avLst>
            <a:gd name="adj" fmla="val 68031"/>
          </a:avLst>
        </a:prstGeom>
        <a:solidFill>
          <a:schemeClr val="accent3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FEW</a:t>
          </a:r>
        </a:p>
      </dsp:txBody>
      <dsp:txXfrm>
        <a:off x="0" y="0"/>
        <a:ext cx="1340687" cy="98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DAF6-0D72-9CC7-EE63-E9EE00CFC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4E1D0-3264-F5D5-C120-C6982E5EA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7DE0D-7B36-A1AA-529B-0916158B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879E-261C-7E3F-13E0-644EAAFC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E9CAB-FBEF-0C8D-436E-8FE6F0D7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2BDA-1CE1-23A2-23D8-25B0DAF0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25376-76E7-2B6F-7183-91711C194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5EFE3-2CE0-F3FB-520A-C4C1EDEB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E48B-EBB2-3008-3702-5E2DE97F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741E3-C098-FB87-55E0-DEF57FB0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0886F-9444-C41A-46C7-CC099CFC6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B28D1-8789-3481-8F2A-78BAC5036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156C-F2DE-EFDA-9104-D1056D29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3EFA-5678-3868-D800-3EE1120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B2DE0-8B4E-D5EC-82DE-48E7CD60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5B5C-0636-A227-83E8-6AAD845E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35A3-D312-1D5A-9795-9691456D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A173-637F-E61B-7388-69B27275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3DCD-F2E6-5396-2386-0BFA8EB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C358B-B34B-54BA-D8CA-4B600A19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4FD7-865C-10FA-C7F3-D34797F4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7628-CFDA-F055-3AA1-6472CA87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F86A-0FD3-CBE9-4F3D-00E22DEA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E3DD3-E177-2312-8CB3-1A303F48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1F4B-5802-9B19-A8CA-4E0EB585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7A51-7A75-9194-BFF4-0E0FD416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704D-6A85-2C53-39B8-F342403D6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1FCE7-D202-274F-4BA5-2DADCF52A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BAA8-B5A0-5457-1537-9CC80043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800A5-D84F-FB33-2AE0-FCB6173F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CFBF1-FADF-BE94-7701-F083C0C6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4083-7D58-9470-4C83-9AD04FC3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66665-B2AA-0221-B5DB-5923D64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3AB31-982E-8ADE-541A-52E3B240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E7F42-ACA9-B6D1-0DB3-DCB930673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FC369-7082-59AF-266F-593180B6C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B0DBB-8A7A-22EB-11DB-11EE7083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D26AF-705F-BBCC-448B-095D04D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E4326-EB96-4327-B773-53949328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A8D9-D0F6-BBDB-4554-BA74638F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E1478-95ED-9067-D6A7-83E57371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74DF4-6C72-8922-A9A6-B13F9310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FC5C-1C0F-DF67-C0FC-006D4A1B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3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00BAB-F3FF-205C-CCC4-EE162253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BAE2-109F-26CD-7DCE-DA5EDE34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B6472-6EB5-BFEC-B5AE-D463F3FD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55C0-B451-B78C-81A6-99B52ED9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7BB8-44E9-099A-1FDE-0A9986328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EADF0-F128-A153-816F-B1F9B07CE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A8760-081C-8517-41F5-ACD89F1C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A63FB-87B0-176D-93A7-422F0D03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13A16-C622-8264-E687-4F59171D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A744-1C3F-D78D-8D76-F21B58F7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FBBFA-985E-62B8-33B7-FBF666855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3B90D-A62B-4590-7437-2B4085D9B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3953A-FF0F-588E-7101-29A14C3C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CE15C-6EF4-8FA6-F0A7-BD3F479B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E22F-9F30-B75D-1745-DDFE1A96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EF54F-B8CB-DD30-D7EC-28180754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6FDD9-05A7-902F-C7CE-9233497A4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24CE-ABFC-C6FC-C60B-3350D52E2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0E51F-DACC-8544-819F-642DF3F2243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25E3-0166-1057-31C4-0113BAF76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CF845-6D9C-D236-058C-3578CDD59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5E61-447D-6C47-8A2B-E19DB9F7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tiff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5.tiff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F617-F2F7-2782-5F2D-3C8C18CED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Templates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18808-92CA-CF59-3C80-FAD18DB97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/>
        </p:nvGraphicFramePr>
        <p:xfrm>
          <a:off x="541430" y="1185296"/>
          <a:ext cx="11166476" cy="478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870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2721360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2295938">
                  <a:extLst>
                    <a:ext uri="{9D8B030D-6E8A-4147-A177-3AD203B41FA5}">
                      <a16:colId xmlns:a16="http://schemas.microsoft.com/office/drawing/2014/main" val="500253213"/>
                    </a:ext>
                  </a:extLst>
                </a:gridCol>
                <a:gridCol w="425422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3046886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 Structures &amp; Properties of Matter</a:t>
                      </a:r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43147"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 5-PS1-1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Students can develop a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to describe that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matter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is made of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particles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too small to be seen 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How can I make 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show that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can be made up of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particles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that are too small to see?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548616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matter, properties, structures, scale, proportion, quantity, models particles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43075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Disciplinary Core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PS1.A: Structure and Properties of Matter </a:t>
                      </a:r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identify and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using their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structures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369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Access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Confident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6935"/>
                  </a:ext>
                </a:extLst>
              </a:tr>
              <a:tr h="651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matter can be divided up into tiny 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DM Sans" pitchFamily="2" charset="77"/>
                        </a:rPr>
                        <a:t>I know that matter can be divided up into particles that are too small to see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DM Sans" pitchFamily="2" charset="77"/>
                        </a:rPr>
                        <a:t>I know that even though there are particles that are too small to see, they still exist and can be seen using models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I know why a model can help us to see tiny particles because of how they move together in space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32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19578"/>
              </p:ext>
            </p:extLst>
          </p:nvPr>
        </p:nvGraphicFramePr>
        <p:xfrm>
          <a:off x="541431" y="1185296"/>
          <a:ext cx="11109139" cy="461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37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407244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3083441">
                  <a:extLst>
                    <a:ext uri="{9D8B030D-6E8A-4147-A177-3AD203B41FA5}">
                      <a16:colId xmlns:a16="http://schemas.microsoft.com/office/drawing/2014/main" val="2750887895"/>
                    </a:ext>
                  </a:extLst>
                </a:gridCol>
                <a:gridCol w="430826">
                  <a:extLst>
                    <a:ext uri="{9D8B030D-6E8A-4147-A177-3AD203B41FA5}">
                      <a16:colId xmlns:a16="http://schemas.microsoft.com/office/drawing/2014/main" val="500253213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1831010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  <a:gridCol w="2931872">
                  <a:extLst>
                    <a:ext uri="{9D8B030D-6E8A-4147-A177-3AD203B41FA5}">
                      <a16:colId xmlns:a16="http://schemas.microsoft.com/office/drawing/2014/main" val="44716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 Structures &amp; Properties of Matter</a:t>
                      </a:r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43147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 5-PS1-1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Students can develop a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to describe that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matter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is made of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particles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too small to be seen 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How can I make 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show that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can be made up of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particles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that are too small to see?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548616">
                <a:tc gridSpan="7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matter, properties, structures, scale, proportion, quantity, models particles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430759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Crosscutting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Scale, Proportion, and Quantity </a:t>
                      </a:r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is too small to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Scale, Proportion, and Quantity </a:t>
                      </a:r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is too small to see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3697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Access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6935"/>
                  </a:ext>
                </a:extLst>
              </a:tr>
              <a:tr h="651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what big and small 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what more 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what less 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DM Sans" pitchFamily="2" charset="77"/>
                        </a:rPr>
                        <a:t>I know what scale, proportion and quantity 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DM Sans" pitchFamily="2" charset="77"/>
                        </a:rPr>
                        <a:t>I know how scale and proportions can help describe the size of tiny particles that are too small to 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use scale and proportion to describe and compare different kinds of matter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28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99BF1ED-96A7-E1F5-B062-C89F54730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42343"/>
              </p:ext>
            </p:extLst>
          </p:nvPr>
        </p:nvGraphicFramePr>
        <p:xfrm>
          <a:off x="541431" y="1302285"/>
          <a:ext cx="11109138" cy="425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37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3673376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390639">
                  <a:extLst>
                    <a:ext uri="{9D8B030D-6E8A-4147-A177-3AD203B41FA5}">
                      <a16:colId xmlns:a16="http://schemas.microsoft.com/office/drawing/2014/main" val="2753930109"/>
                    </a:ext>
                  </a:extLst>
                </a:gridCol>
                <a:gridCol w="4952886">
                  <a:extLst>
                    <a:ext uri="{9D8B030D-6E8A-4147-A177-3AD203B41FA5}">
                      <a16:colId xmlns:a16="http://schemas.microsoft.com/office/drawing/2014/main" val="1701962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 Structures &amp; Properties of Matter</a:t>
                      </a:r>
                      <a:endParaRPr lang="en-US" sz="14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43147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 5-PS1-3</a:t>
                      </a:r>
                    </a:p>
                    <a:p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Students can make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observations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 and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measurements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 to identify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materials 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and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 matter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 based on their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properties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 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How can I make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observations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measurements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identify and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materials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based on their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?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548616">
                <a:tc gridSpan="4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observations, measurements, materials, matter, properties, structures, scale, proportion, quantity, make a plan, investigate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Science and Engineering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A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Planning and Carrying Out Investigations 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make a plan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investigate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make a plan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investigate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Disciplinary Core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E1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400" kern="120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Structure and Properties of Matter 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identify and describe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using their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structures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identify and describe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using their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structures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0686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Crosscutting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Scale, Proportion, and Quantity 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 can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 can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7201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</p:spTree>
    <p:extLst>
      <p:ext uri="{BB962C8B-B14F-4D97-AF65-F5344CB8AC3E}">
        <p14:creationId xmlns:p14="http://schemas.microsoft.com/office/powerpoint/2010/main" val="261452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Rubrics vs. Learning Progressions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7133" y="2595563"/>
          <a:ext cx="76104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>
                    <a:solidFill>
                      <a:srgbClr val="E076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076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4615165" y="3877079"/>
            <a:ext cx="902286" cy="172128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488592" y="3877079"/>
            <a:ext cx="902286" cy="172128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460254" y="3877079"/>
            <a:ext cx="902286" cy="172128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Reductive vs vs. Additive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7133" y="2595563"/>
          <a:ext cx="76104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 </a:t>
                      </a:r>
                    </a:p>
                  </a:txBody>
                  <a:tcPr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</a:t>
                      </a:r>
                      <a:r>
                        <a:rPr lang="en-US" baseline="0" dirty="0"/>
                        <a:t> complex</a:t>
                      </a:r>
                      <a:endParaRPr lang="en-US" dirty="0"/>
                    </a:p>
                  </a:txBody>
                  <a:tcPr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complex</a:t>
                      </a:r>
                    </a:p>
                  </a:txBody>
                  <a:tcPr>
                    <a:solidFill>
                      <a:srgbClr val="E076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076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rot="5400000">
            <a:off x="4652694" y="3338278"/>
            <a:ext cx="902286" cy="18966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5400000">
            <a:off x="5212446" y="3382070"/>
            <a:ext cx="902286" cy="30161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5400000">
            <a:off x="5989414" y="3240006"/>
            <a:ext cx="902286" cy="457004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4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460714" y="1998005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196308" y="2063643"/>
          <a:ext cx="3152194" cy="198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401254" y="2080466"/>
          <a:ext cx="1340688" cy="98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angle 8"/>
          <p:cNvSpPr/>
          <p:nvPr/>
        </p:nvSpPr>
        <p:spPr>
          <a:xfrm>
            <a:off x="2877419" y="2272454"/>
            <a:ext cx="1229291" cy="846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Century Gothic"/>
              </a:rPr>
              <a:t>Even More Complexity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46211" y="4902144"/>
            <a:ext cx="310091" cy="22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46211" y="3740292"/>
            <a:ext cx="310091" cy="22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46211" y="2711374"/>
            <a:ext cx="31009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7420" y="3361458"/>
            <a:ext cx="1229291" cy="846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Century Gothic"/>
              </a:rPr>
              <a:t>More Complexity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88494" y="4460858"/>
            <a:ext cx="1218216" cy="846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Century Gothic"/>
              </a:rPr>
              <a:t>Essential Concept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4545" y="4465392"/>
            <a:ext cx="2099040" cy="18243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73441" y="2655954"/>
            <a:ext cx="2100144" cy="18094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8729" y="831608"/>
            <a:ext cx="2134857" cy="184087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7C7EBEF-A966-BBF1-568A-C21C6227B504}"/>
              </a:ext>
            </a:extLst>
          </p:cNvPr>
          <p:cNvSpPr txBox="1">
            <a:spLocks/>
          </p:cNvSpPr>
          <p:nvPr/>
        </p:nvSpPr>
        <p:spPr>
          <a:xfrm>
            <a:off x="374776" y="5698993"/>
            <a:ext cx="7631800" cy="916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Start from access, build on challenge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BC7E982-8E21-0986-5150-243DFE23071B}"/>
              </a:ext>
            </a:extLst>
          </p:cNvPr>
          <p:cNvSpPr txBox="1">
            <a:spLocks/>
          </p:cNvSpPr>
          <p:nvPr/>
        </p:nvSpPr>
        <p:spPr>
          <a:xfrm>
            <a:off x="477644" y="191039"/>
            <a:ext cx="10937093" cy="916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Planning Pyramid: Differentiated Curriculum</a:t>
            </a:r>
          </a:p>
        </p:txBody>
      </p:sp>
    </p:spTree>
    <p:extLst>
      <p:ext uri="{BB962C8B-B14F-4D97-AF65-F5344CB8AC3E}">
        <p14:creationId xmlns:p14="http://schemas.microsoft.com/office/powerpoint/2010/main" val="19274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17076" y="1638548"/>
          <a:ext cx="7102230" cy="372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8">
                  <a:extLst>
                    <a:ext uri="{9D8B030D-6E8A-4147-A177-3AD203B41FA5}">
                      <a16:colId xmlns:a16="http://schemas.microsoft.com/office/drawing/2014/main" val="317274195"/>
                    </a:ext>
                  </a:extLst>
                </a:gridCol>
                <a:gridCol w="162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446">
                  <a:extLst>
                    <a:ext uri="{9D8B030D-6E8A-4147-A177-3AD203B41FA5}">
                      <a16:colId xmlns:a16="http://schemas.microsoft.com/office/drawing/2014/main" val="1066527469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Level Learning Standard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Approaching</a:t>
                      </a:r>
                    </a:p>
                    <a:p>
                      <a:pPr algn="ctr"/>
                      <a:r>
                        <a:rPr lang="en-US" sz="1400" dirty="0"/>
                        <a:t>Grade Level (1)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Level</a:t>
                      </a:r>
                    </a:p>
                    <a:p>
                      <a:pPr algn="ctr"/>
                      <a:r>
                        <a:rPr lang="en-US" sz="1400" dirty="0"/>
                        <a:t>Partial (2)</a:t>
                      </a:r>
                    </a:p>
                  </a:txBody>
                  <a:tcPr marL="68580" marR="68580" marT="34290" marB="34290"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Grade Level</a:t>
                      </a:r>
                    </a:p>
                    <a:p>
                      <a:pPr algn="ctr"/>
                      <a:r>
                        <a:rPr lang="en-US" sz="1400" dirty="0"/>
                        <a:t>Fully (3)</a:t>
                      </a:r>
                    </a:p>
                  </a:txBody>
                  <a:tcPr marL="68580" marR="68580" marT="34290" marB="34290"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Extending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Grade Level (4)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44320"/>
                  </a:ext>
                </a:extLst>
              </a:tr>
              <a:tr h="103026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Creating </a:t>
                      </a:r>
                    </a:p>
                    <a:p>
                      <a:pPr algn="ctr"/>
                      <a:r>
                        <a:rPr lang="en-US" sz="1400" dirty="0"/>
                        <a:t>Access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Essential </a:t>
                      </a:r>
                    </a:p>
                    <a:p>
                      <a:pPr algn="ctr"/>
                      <a:r>
                        <a:rPr lang="en-US" sz="1400" dirty="0"/>
                        <a:t>Concept</a:t>
                      </a:r>
                    </a:p>
                  </a:txBody>
                  <a:tcPr marL="68580" marR="68580" marT="34290" marB="34290" anchor="ctr"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More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ctr"/>
                      <a:r>
                        <a:rPr lang="en-US" sz="1400" baseline="0" dirty="0"/>
                        <a:t>Complexity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Creating Challenge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E076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32576"/>
                  </a:ext>
                </a:extLst>
              </a:tr>
            </a:tbl>
          </a:graphicData>
        </a:graphic>
      </p:graphicFrame>
      <p:sp>
        <p:nvSpPr>
          <p:cNvPr id="19" name="Up Arrow 18">
            <a:extLst>
              <a:ext uri="{FF2B5EF4-FFF2-40B4-BE49-F238E27FC236}">
                <a16:creationId xmlns:a16="http://schemas.microsoft.com/office/drawing/2014/main" id="{DE56B10C-22DA-C24C-932D-F89543346482}"/>
              </a:ext>
            </a:extLst>
          </p:cNvPr>
          <p:cNvSpPr/>
          <p:nvPr/>
        </p:nvSpPr>
        <p:spPr>
          <a:xfrm rot="5400000">
            <a:off x="7505046" y="3328302"/>
            <a:ext cx="510386" cy="227115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56492"/>
            <a:ext cx="7772400" cy="76153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An Additive Continuum of </a:t>
            </a:r>
            <a:r>
              <a:rPr lang="en-US" sz="3000" b="1" dirty="0">
                <a:solidFill>
                  <a:schemeClr val="accent2"/>
                </a:solidFill>
              </a:rPr>
              <a:t>Proficiency</a:t>
            </a:r>
          </a:p>
        </p:txBody>
      </p:sp>
      <p:sp>
        <p:nvSpPr>
          <p:cNvPr id="5" name="Up Arrow 4"/>
          <p:cNvSpPr/>
          <p:nvPr/>
        </p:nvSpPr>
        <p:spPr>
          <a:xfrm rot="5400000">
            <a:off x="4293818" y="2259631"/>
            <a:ext cx="676715" cy="28281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Up Arrow 5"/>
          <p:cNvSpPr/>
          <p:nvPr/>
        </p:nvSpPr>
        <p:spPr>
          <a:xfrm rot="5400000">
            <a:off x="4986916" y="2314624"/>
            <a:ext cx="676715" cy="42143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AE6A8-644A-C546-989D-B29D0E816B27}"/>
              </a:ext>
            </a:extLst>
          </p:cNvPr>
          <p:cNvSpPr txBox="1"/>
          <p:nvPr/>
        </p:nvSpPr>
        <p:spPr>
          <a:xfrm>
            <a:off x="2722014" y="6363621"/>
            <a:ext cx="144623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www.fivemooreminutes.com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513E5-A4E2-A148-A52C-2F0AC93C9FB5}"/>
              </a:ext>
            </a:extLst>
          </p:cNvPr>
          <p:cNvSpPr txBox="1"/>
          <p:nvPr/>
        </p:nvSpPr>
        <p:spPr>
          <a:xfrm>
            <a:off x="8419747" y="6363621"/>
            <a:ext cx="106792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Shelley Moore, 2023</a:t>
            </a: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705C4FA6-0F00-0F47-94E0-CEB67CCDF0A7}"/>
              </a:ext>
            </a:extLst>
          </p:cNvPr>
          <p:cNvSpPr/>
          <p:nvPr/>
        </p:nvSpPr>
        <p:spPr>
          <a:xfrm rot="5400000">
            <a:off x="3676175" y="2751542"/>
            <a:ext cx="510386" cy="144142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8035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08645"/>
              </p:ext>
            </p:extLst>
          </p:nvPr>
        </p:nvGraphicFramePr>
        <p:xfrm>
          <a:off x="541431" y="1185296"/>
          <a:ext cx="11109138" cy="439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37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3921511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4762881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</a:tblGrid>
              <a:tr h="41082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90924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607764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57402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759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Science and Engineering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A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75973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Disciplinary Core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E1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identify and describe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using their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structures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0686"/>
                  </a:ext>
                </a:extLst>
              </a:tr>
              <a:tr h="78953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Crosscutting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is too small to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7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00723"/>
              </p:ext>
            </p:extLst>
          </p:nvPr>
        </p:nvGraphicFramePr>
        <p:xfrm>
          <a:off x="541431" y="1185296"/>
          <a:ext cx="11109140" cy="413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828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362713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2806995">
                  <a:extLst>
                    <a:ext uri="{9D8B030D-6E8A-4147-A177-3AD203B41FA5}">
                      <a16:colId xmlns:a16="http://schemas.microsoft.com/office/drawing/2014/main" val="106212084"/>
                    </a:ext>
                  </a:extLst>
                </a:gridCol>
                <a:gridCol w="1273948">
                  <a:extLst>
                    <a:ext uri="{9D8B030D-6E8A-4147-A177-3AD203B41FA5}">
                      <a16:colId xmlns:a16="http://schemas.microsoft.com/office/drawing/2014/main" val="500253213"/>
                    </a:ext>
                  </a:extLst>
                </a:gridCol>
                <a:gridCol w="1426722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795106">
                  <a:extLst>
                    <a:ext uri="{9D8B030D-6E8A-4147-A177-3AD203B41FA5}">
                      <a16:colId xmlns:a16="http://schemas.microsoft.com/office/drawing/2014/main" val="2981441960"/>
                    </a:ext>
                  </a:extLst>
                </a:gridCol>
                <a:gridCol w="2221828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</a:tblGrid>
              <a:tr h="4481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535550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663011">
                <a:tc gridSpan="7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626204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6262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Science and Engineering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A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Developing and Using Models: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4469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Access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6935"/>
                  </a:ext>
                </a:extLst>
              </a:tr>
              <a:tr h="7874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make a plan to create a model</a:t>
                      </a:r>
                      <a:r>
                        <a:rPr lang="en-CA" sz="1400" dirty="0">
                          <a:effectLst/>
                        </a:rPr>
                        <a:t>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57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46413"/>
              </p:ext>
            </p:extLst>
          </p:nvPr>
        </p:nvGraphicFramePr>
        <p:xfrm>
          <a:off x="541430" y="1185296"/>
          <a:ext cx="11166476" cy="460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870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2721360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2295938">
                  <a:extLst>
                    <a:ext uri="{9D8B030D-6E8A-4147-A177-3AD203B41FA5}">
                      <a16:colId xmlns:a16="http://schemas.microsoft.com/office/drawing/2014/main" val="500253213"/>
                    </a:ext>
                  </a:extLst>
                </a:gridCol>
                <a:gridCol w="425422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3046886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</a:tblGrid>
              <a:tr h="5864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1069468"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620955">
                <a:tc gridSpan="5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5864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58648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Disciplinary Core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Access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Confident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6935"/>
                  </a:ext>
                </a:extLst>
              </a:tr>
              <a:tr h="737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23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/>
        </p:nvGraphicFramePr>
        <p:xfrm>
          <a:off x="541431" y="1185296"/>
          <a:ext cx="11109139" cy="368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37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407244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3083441">
                  <a:extLst>
                    <a:ext uri="{9D8B030D-6E8A-4147-A177-3AD203B41FA5}">
                      <a16:colId xmlns:a16="http://schemas.microsoft.com/office/drawing/2014/main" val="2750887895"/>
                    </a:ext>
                  </a:extLst>
                </a:gridCol>
                <a:gridCol w="430826">
                  <a:extLst>
                    <a:ext uri="{9D8B030D-6E8A-4147-A177-3AD203B41FA5}">
                      <a16:colId xmlns:a16="http://schemas.microsoft.com/office/drawing/2014/main" val="500253213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1831010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  <a:gridCol w="2931872">
                  <a:extLst>
                    <a:ext uri="{9D8B030D-6E8A-4147-A177-3AD203B41FA5}">
                      <a16:colId xmlns:a16="http://schemas.microsoft.com/office/drawing/2014/main" val="44716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: </a:t>
                      </a:r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43147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548616">
                <a:tc gridSpan="7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430759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Crosscutting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Scale, Proportion, and Quantity </a:t>
                      </a:r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is too small to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3697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Access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6935"/>
                  </a:ext>
                </a:extLst>
              </a:tr>
              <a:tr h="651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F617-F2F7-2782-5F2D-3C8C18CED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18808-92CA-CF59-3C80-FAD18DB97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C31E5A56-0589-8F50-1922-2F7811B7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96" y="0"/>
            <a:ext cx="9514982" cy="67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9835"/>
              </p:ext>
            </p:extLst>
          </p:nvPr>
        </p:nvGraphicFramePr>
        <p:xfrm>
          <a:off x="541431" y="1185296"/>
          <a:ext cx="11109138" cy="425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37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3921511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332509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4762881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 Structures &amp; Properties of Matter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43147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 5-PS1-1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Students can develop a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to describe that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matter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is made of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particles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too small to be seen 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How can I make 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show that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can be made up of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particles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that are too small to see?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548616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matter, properties, structures, scale, proportion, quantity, models particles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Science and Engineering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A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Developing and Using Models 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Disciplinary Core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E1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Structure and Properties of Matter 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identify and describe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using their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structures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how to identify and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using their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structures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properties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60686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Crosscutting Concepts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Roboto Condensed" panose="02000000000000000000" pitchFamily="2" charset="0"/>
                          <a:cs typeface="+mn-cs"/>
                        </a:rPr>
                        <a:t>Scale, Proportion, and Quantity 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is too small to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know that I can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scale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proportion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and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quantity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describe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that is too small to see</a:t>
                      </a:r>
                      <a:endParaRPr lang="en-CA" sz="1400" dirty="0">
                        <a:effectLst/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7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5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CF09C-E1A7-488F-03EB-56A8D106EA37}"/>
              </a:ext>
            </a:extLst>
          </p:cNvPr>
          <p:cNvSpPr/>
          <p:nvPr/>
        </p:nvSpPr>
        <p:spPr>
          <a:xfrm>
            <a:off x="0" y="6068290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9E614F-92EB-8718-E5CC-B37B0464757F}"/>
              </a:ext>
            </a:extLst>
          </p:cNvPr>
          <p:cNvSpPr/>
          <p:nvPr/>
        </p:nvSpPr>
        <p:spPr>
          <a:xfrm>
            <a:off x="141753" y="6175169"/>
            <a:ext cx="618268" cy="587497"/>
          </a:xfrm>
          <a:custGeom>
            <a:avLst/>
            <a:gdLst/>
            <a:ahLst/>
            <a:cxnLst/>
            <a:rect l="l" t="t" r="r" b="b"/>
            <a:pathLst>
              <a:path w="2023192" h="2023192">
                <a:moveTo>
                  <a:pt x="0" y="0"/>
                </a:moveTo>
                <a:lnTo>
                  <a:pt x="2023192" y="0"/>
                </a:lnTo>
                <a:lnTo>
                  <a:pt x="2023192" y="2023192"/>
                </a:lnTo>
                <a:lnTo>
                  <a:pt x="0" y="202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1CC10B-737D-AADE-9E1A-0DE2A0064FEF}"/>
              </a:ext>
            </a:extLst>
          </p:cNvPr>
          <p:cNvSpPr/>
          <p:nvPr/>
        </p:nvSpPr>
        <p:spPr>
          <a:xfrm>
            <a:off x="0" y="-20617"/>
            <a:ext cx="12192000" cy="789709"/>
          </a:xfrm>
          <a:prstGeom prst="rect">
            <a:avLst/>
          </a:prstGeom>
          <a:solidFill>
            <a:srgbClr val="003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Backwards Design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DF6F8-384A-CF81-972A-DE0EF48680BA}"/>
              </a:ext>
            </a:extLst>
          </p:cNvPr>
          <p:cNvSpPr txBox="1"/>
          <p:nvPr/>
        </p:nvSpPr>
        <p:spPr>
          <a:xfrm>
            <a:off x="6088084" y="6186583"/>
            <a:ext cx="61039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Next Generation Science Standards (NGSS)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Backwards Design Planning Template 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S ,Moore, 2023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AD93F34-8BD8-7ECB-3E30-336550F3B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27708"/>
              </p:ext>
            </p:extLst>
          </p:nvPr>
        </p:nvGraphicFramePr>
        <p:xfrm>
          <a:off x="541431" y="1185296"/>
          <a:ext cx="11109140" cy="424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828">
                  <a:extLst>
                    <a:ext uri="{9D8B030D-6E8A-4147-A177-3AD203B41FA5}">
                      <a16:colId xmlns:a16="http://schemas.microsoft.com/office/drawing/2014/main" val="2633432334"/>
                    </a:ext>
                  </a:extLst>
                </a:gridCol>
                <a:gridCol w="362713">
                  <a:extLst>
                    <a:ext uri="{9D8B030D-6E8A-4147-A177-3AD203B41FA5}">
                      <a16:colId xmlns:a16="http://schemas.microsoft.com/office/drawing/2014/main" val="754685778"/>
                    </a:ext>
                  </a:extLst>
                </a:gridCol>
                <a:gridCol w="2806995">
                  <a:extLst>
                    <a:ext uri="{9D8B030D-6E8A-4147-A177-3AD203B41FA5}">
                      <a16:colId xmlns:a16="http://schemas.microsoft.com/office/drawing/2014/main" val="106212084"/>
                    </a:ext>
                  </a:extLst>
                </a:gridCol>
                <a:gridCol w="1273948">
                  <a:extLst>
                    <a:ext uri="{9D8B030D-6E8A-4147-A177-3AD203B41FA5}">
                      <a16:colId xmlns:a16="http://schemas.microsoft.com/office/drawing/2014/main" val="500253213"/>
                    </a:ext>
                  </a:extLst>
                </a:gridCol>
                <a:gridCol w="1426722">
                  <a:extLst>
                    <a:ext uri="{9D8B030D-6E8A-4147-A177-3AD203B41FA5}">
                      <a16:colId xmlns:a16="http://schemas.microsoft.com/office/drawing/2014/main" val="996479981"/>
                    </a:ext>
                  </a:extLst>
                </a:gridCol>
                <a:gridCol w="795106">
                  <a:extLst>
                    <a:ext uri="{9D8B030D-6E8A-4147-A177-3AD203B41FA5}">
                      <a16:colId xmlns:a16="http://schemas.microsoft.com/office/drawing/2014/main" val="2981441960"/>
                    </a:ext>
                  </a:extLst>
                </a:gridCol>
                <a:gridCol w="2221828">
                  <a:extLst>
                    <a:ext uri="{9D8B030D-6E8A-4147-A177-3AD203B41FA5}">
                      <a16:colId xmlns:a16="http://schemas.microsoft.com/office/drawing/2014/main" val="358486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Grade: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Subject Area: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Strand/Topic: Structures &amp; Properties of Matter</a:t>
                      </a:r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80096"/>
                  </a:ext>
                </a:extLst>
              </a:tr>
              <a:tr h="443147">
                <a:tc gridSpan="4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Standard: 5-PS1-1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Students can develop a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to describe that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matter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is made of </a:t>
                      </a:r>
                      <a:r>
                        <a:rPr lang="en-CA" sz="1400" kern="1200" dirty="0">
                          <a:solidFill>
                            <a:srgbClr val="FF0000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particles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 too small to be seen </a:t>
                      </a:r>
                      <a:endParaRPr lang="en-CA" sz="1400" dirty="0"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Unit Guiding Question(s):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How can I make 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show that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can be made up of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particles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that are too small to see?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93725"/>
                  </a:ext>
                </a:extLst>
              </a:tr>
              <a:tr h="548616">
                <a:tc gridSpan="7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Key Vocabulary: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matter, properties, structures, scale, proportion, quantity, models particles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847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Curricular Language</a:t>
                      </a:r>
                    </a:p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What do Students need to Know and Do?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Student Friendly Language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30284"/>
                  </a:ext>
                </a:extLst>
              </a:tr>
              <a:tr h="4307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Science and Engineering Practices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A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Developing and Using Models: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kern="1200">
                          <a:solidFill>
                            <a:schemeClr val="dk1"/>
                          </a:solidFill>
                          <a:effectLst/>
                          <a:latin typeface="DM Sans" pitchFamily="2" charset="77"/>
                          <a:ea typeface="+mn-ea"/>
                          <a:cs typeface="+mn-cs"/>
                        </a:rPr>
                        <a:t>Developing and Using Models:</a:t>
                      </a:r>
                      <a:endParaRPr lang="en-US" sz="1400" b="1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I can make and use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models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DM Sans" pitchFamily="2" charset="77"/>
                          <a:ea typeface="Roboto Condensed" panose="02000000000000000000" pitchFamily="2" charset="0"/>
                        </a:rPr>
                        <a:t> to help me understand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48527"/>
                  </a:ext>
                </a:extLst>
              </a:tr>
              <a:tr h="3697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Access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Essential (2)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  <a:ea typeface="Roboto Condensed" panose="02000000000000000000" pitchFamily="2" charset="0"/>
                        </a:rPr>
                        <a:t>Challenge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6935"/>
                  </a:ext>
                </a:extLst>
              </a:tr>
              <a:tr h="6515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follow/participate in creating a model</a:t>
                      </a:r>
                      <a:r>
                        <a:rPr lang="en-CA" sz="1400" dirty="0"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M Sans" pitchFamily="2" charset="77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make a plan to create a model</a:t>
                      </a:r>
                      <a:r>
                        <a:rPr lang="en-CA" sz="1400" dirty="0">
                          <a:effectLst/>
                        </a:rPr>
                        <a:t>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make a plan to create a model</a:t>
                      </a:r>
                      <a:r>
                        <a:rPr lang="en-CA" sz="1400" dirty="0">
                          <a:effectLst/>
                        </a:rPr>
                        <a:t>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build and test a model</a:t>
                      </a:r>
                      <a:r>
                        <a:rPr lang="en-CA" sz="1400" dirty="0">
                          <a:effectLst/>
                        </a:rPr>
                        <a:t>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DM Sans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adjust and improve a model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5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82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1405</Words>
  <Application>Microsoft Macintosh PowerPoint</Application>
  <PresentationFormat>Widescreen</PresentationFormat>
  <Paragraphs>266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DM Sans</vt:lpstr>
      <vt:lpstr>Roboto Condensed</vt:lpstr>
      <vt:lpstr>Office Theme</vt:lpstr>
      <vt:lpstr>Science Templates</vt:lpstr>
      <vt:lpstr>PowerPoint Presentation</vt:lpstr>
      <vt:lpstr>PowerPoint Presentation</vt:lpstr>
      <vt:lpstr>PowerPoint Presentation</vt:lpstr>
      <vt:lpstr>PowerPoint Presentation</vt:lpstr>
      <vt:lpstr>Science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Rubrics vs. Learning Progressions</vt:lpstr>
      <vt:lpstr>Reductive vs vs. Additive</vt:lpstr>
      <vt:lpstr>PowerPoint Presentation</vt:lpstr>
      <vt:lpstr>An Additive Continuum of Proficiency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Moore</dc:creator>
  <cp:lastModifiedBy>Shelley Moore</cp:lastModifiedBy>
  <cp:revision>5</cp:revision>
  <dcterms:created xsi:type="dcterms:W3CDTF">2023-11-14T23:32:15Z</dcterms:created>
  <dcterms:modified xsi:type="dcterms:W3CDTF">2024-03-01T17:15:31Z</dcterms:modified>
</cp:coreProperties>
</file>