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4632" r:id="rId2"/>
    <p:sldId id="4630" r:id="rId3"/>
    <p:sldId id="1756" r:id="rId4"/>
    <p:sldId id="2204" r:id="rId5"/>
    <p:sldId id="463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25"/>
    <p:restoredTop sz="94607"/>
  </p:normalViewPr>
  <p:slideViewPr>
    <p:cSldViewPr snapToGrid="0">
      <p:cViewPr>
        <p:scale>
          <a:sx n="124" d="100"/>
          <a:sy n="124" d="100"/>
        </p:scale>
        <p:origin x="76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19506-0E90-274C-AEF3-D949DBBD9AAE}" type="datetimeFigureOut">
              <a:rPr lang="en-US" smtClean="0"/>
              <a:t>4/25/24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981189-51CC-3A4F-A801-FFC0653C9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5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981189-51CC-3A4F-A801-FFC0653C95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79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FC3F0-5037-3E4C-BCD4-F188704BA2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37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FC3F0-5037-3E4C-BCD4-F188704BA2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35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58E9E-6C8D-6943-9E74-839E15A1F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B4BE09-6F36-5661-F473-DEE67381C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AAC04-E35C-0F6D-2F0B-78662F89A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10B78-C353-3904-329D-02D7927A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82034-F21D-3757-F9BC-28D44BC3D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95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A65DA-E07A-ABF8-943D-0AC49B9A4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9B7E1-9624-DDC8-B8B8-A85ABE8E9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963FA-B78F-1C71-8D7B-15B988240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F25A0-46B7-5170-85AE-D522AE7D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B26E6-B8CF-6E6B-65F4-03BC69FC8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3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B8E3A1-BCBA-F26B-FDA5-5D94C4732D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E54F42-2EE6-5D01-E0A8-DA3104701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EA23E-F3A6-902B-90E0-63634573A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A3D59-03C4-BABC-9002-1BCDD6ECC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0D991-CDD4-E5CA-30DC-1B8342805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2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4D198-8A73-3B93-39E6-03B86D2F4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14532-2F40-5159-3780-BD4CA97C1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104B4-3A4D-7518-87A6-072365153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A29E5-2496-4C21-58C8-CA954060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3F9ED-3772-12E8-A0E2-AFD19A10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5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4F9C3-8922-0505-B305-3A6BDF2AC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D5BDB-35FB-068B-0CD0-10494BA98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671F6-56B5-A076-C93D-74C13891A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F727E-FF1F-6C21-DC6E-BA62AE026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E38C7-5B64-E94B-16D3-FDE7ADDAC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00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1A266-9A8C-218D-FFF8-2BF26BB77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2B5E0-8015-9C13-7F7B-1B61F12F22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02B900-4C48-1BA6-A1D3-39895077A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CB22-09C8-8427-5555-71D942DF0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F26B76-C390-D526-E6F5-C7B19D474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F28E4-1359-84F0-821C-8C34E9623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38CBE-2A52-2002-121B-C6E78EEA6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46A00-62EA-07E4-8010-99D19B690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B4D703-DF69-1815-A54F-2B572BC39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00D67-DA20-FA13-DC23-1F088579A7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CCFBAC-5BE4-B22F-22E5-23DCAAE832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0A9121-CD3D-573A-938A-792E14F8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5A9AB4-E5C3-9E96-4045-0E125A0C1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6FB9D5-F3DB-5CE8-DEE9-F00E1D45E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693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BC1B2-6CEC-45CE-1073-9DD7D189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372A09-A330-2145-E3F8-AE8086502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3AB000-E708-3C3B-B1BD-F17A96A9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E93F7C-E3DC-E1A8-8DA7-DEC8C65F3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5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4DB93-C25E-1448-2B19-A9FC0653C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874BC2-B6E9-4C88-B6AD-0DC411271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07B952-FEF9-AC80-1AE0-4F193E255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0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EC81-7C11-2009-B639-A11D33233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3D2FB-57AF-6684-0E08-FF4D36E51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E52CF-C8B1-E80B-D8D9-6F457BDC1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C9CA9-416E-9452-3290-D3493663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C42BB-6AE7-C639-2B5F-943E25287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27F81-CE4D-D448-C7E4-0493A7715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5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464DA-BF28-D3D6-6718-F72AF9CA5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9F5946-3FBA-4228-36BB-CEBC8E7E7F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04352-1468-EE5F-CEB7-1F6BC431F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62C5DC-BEAC-F572-BF16-FDAD33CCE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C92C1-BC88-8362-0466-A4008F93A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97462E-77A1-C825-834E-E881F3216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7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AFA9F1-9B7B-CF79-2AE4-DF8F71C20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10D63-239B-3700-A70E-175518C2A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B1F2A-38C3-837C-4C63-FAD32F23A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B7E2DC-BBCD-A94B-9730-D9C80748B6FC}" type="datetimeFigureOut">
              <a:rPr lang="en-US" smtClean="0"/>
              <a:t>4/25/24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99951-477D-C78A-5396-5E19691DB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35334-821F-CD00-E5A4-0B31CCD5C9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29417C-68AD-3D47-80BB-2726A4572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36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urriculum.gov.bc.ca/curriculum/science/9/cor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urriculum.gov.bc.ca/curriculum/science/9/cor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422343"/>
              </p:ext>
            </p:extLst>
          </p:nvPr>
        </p:nvGraphicFramePr>
        <p:xfrm>
          <a:off x="140919" y="132404"/>
          <a:ext cx="11910162" cy="6619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854">
                  <a:extLst>
                    <a:ext uri="{9D8B030D-6E8A-4147-A177-3AD203B41FA5}">
                      <a16:colId xmlns:a16="http://schemas.microsoft.com/office/drawing/2014/main" val="540556113"/>
                    </a:ext>
                  </a:extLst>
                </a:gridCol>
                <a:gridCol w="2374374">
                  <a:extLst>
                    <a:ext uri="{9D8B030D-6E8A-4147-A177-3AD203B41FA5}">
                      <a16:colId xmlns:a16="http://schemas.microsoft.com/office/drawing/2014/main" val="2758507280"/>
                    </a:ext>
                  </a:extLst>
                </a:gridCol>
                <a:gridCol w="2453273">
                  <a:extLst>
                    <a:ext uri="{9D8B030D-6E8A-4147-A177-3AD203B41FA5}">
                      <a16:colId xmlns:a16="http://schemas.microsoft.com/office/drawing/2014/main" val="3464669164"/>
                    </a:ext>
                  </a:extLst>
                </a:gridCol>
                <a:gridCol w="1448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26964">
                  <a:extLst>
                    <a:ext uri="{9D8B030D-6E8A-4147-A177-3AD203B41FA5}">
                      <a16:colId xmlns:a16="http://schemas.microsoft.com/office/drawing/2014/main" val="4279186521"/>
                    </a:ext>
                  </a:extLst>
                </a:gridCol>
              </a:tblGrid>
              <a:tr h="288378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Grade: 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Subject</a:t>
                      </a:r>
                      <a:r>
                        <a:rPr lang="en-US" sz="1400" baseline="0" dirty="0">
                          <a:latin typeface="+mn-lt"/>
                        </a:rPr>
                        <a:t> Area: Science</a:t>
                      </a:r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Planning Team: Colleen and Shelley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Planning Team: Colleen and Shelley WOO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074">
                <a:tc gridSpan="3"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</a:rPr>
                        <a:t>Big Ideas: Students will understand that </a:t>
                      </a:r>
                      <a:r>
                        <a:rPr lang="en-CA" sz="14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CA" sz="1400" b="0" i="0" u="sng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 </a:t>
                      </a:r>
                      <a:r>
                        <a:rPr lang="en-CA" sz="14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electron</a:t>
                      </a:r>
                      <a:r>
                        <a:rPr lang="en-CA" sz="1400" b="0" i="0" u="sng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CA" sz="1400" b="0" i="0" u="sng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arrangement</a:t>
                      </a:r>
                      <a:r>
                        <a:rPr lang="en-CA" sz="1400" b="0" i="0" u="sng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of </a:t>
                      </a:r>
                      <a:r>
                        <a:rPr lang="en-CA" sz="14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atoms</a:t>
                      </a:r>
                      <a:r>
                        <a:rPr lang="en-CA" sz="1400" b="0" i="0" u="sng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impacts their </a:t>
                      </a:r>
                      <a:r>
                        <a:rPr lang="en-CA" sz="14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chemical nature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b="1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Teacher Provocation: 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How does the organization of </a:t>
                      </a:r>
                      <a:r>
                        <a:rPr lang="en-US" sz="14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in </a:t>
                      </a:r>
                      <a:r>
                        <a:rPr lang="en-US" sz="14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atoms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impact their </a:t>
                      </a:r>
                      <a:r>
                        <a:rPr lang="en-US" sz="14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chemical nature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?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baseline="0">
                          <a:solidFill>
                            <a:sysClr val="windowText" lastClr="000000"/>
                          </a:solidFill>
                          <a:latin typeface="+mn-lt"/>
                        </a:rPr>
                        <a:t>Teacher Provocation: How does the organization of </a:t>
                      </a:r>
                      <a:r>
                        <a:rPr lang="en-US" sz="1400" b="0" baseline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400" b="0" baseline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in </a:t>
                      </a:r>
                      <a:r>
                        <a:rPr lang="en-US" sz="1400" b="0" baseline="0">
                          <a:solidFill>
                            <a:srgbClr val="FF0000"/>
                          </a:solidFill>
                          <a:latin typeface="+mn-lt"/>
                        </a:rPr>
                        <a:t>atoms</a:t>
                      </a:r>
                      <a:r>
                        <a:rPr lang="en-US" sz="1400" b="0" baseline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impact their </a:t>
                      </a:r>
                      <a:r>
                        <a:rPr lang="en-US" sz="1400" b="0" baseline="0">
                          <a:solidFill>
                            <a:srgbClr val="FF0000"/>
                          </a:solidFill>
                          <a:latin typeface="+mn-lt"/>
                        </a:rPr>
                        <a:t>chemical nature</a:t>
                      </a:r>
                      <a:r>
                        <a:rPr lang="en-US" sz="1400" b="0" baseline="0">
                          <a:solidFill>
                            <a:sysClr val="windowText" lastClr="000000"/>
                          </a:solidFill>
                          <a:latin typeface="+mn-lt"/>
                        </a:rPr>
                        <a:t>?</a:t>
                      </a:r>
                      <a:endParaRPr lang="en-US" sz="1400" b="0" baseline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Student Generated Questions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726"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</a:rPr>
                        <a:t>Vocabulary to know and use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0" dirty="0">
                          <a:latin typeface="+mn-lt"/>
                        </a:rPr>
                        <a:t>Electron, atom, chemical nature, element properties, periodic table, compounds, pattern, trend, data, inconsistencies, data, variables, scientific concepts</a:t>
                      </a:r>
                      <a:endParaRPr lang="en-US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baseline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Question, predict, observe, process, analyze, apply, innovate, draw conclusions, transfer, apply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095214"/>
                  </a:ext>
                </a:extLst>
              </a:tr>
              <a:tr h="3117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Unit Goals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Learning 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Student Friendly Language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87406664"/>
                  </a:ext>
                </a:extLst>
              </a:tr>
              <a:tr h="500032"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</a:rPr>
                        <a:t>Content Goal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will know 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 properties 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organized in the </a:t>
                      </a:r>
                      <a:r>
                        <a:rPr lang="en-CA" sz="14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periodic table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there are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patterns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used in the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periodic table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the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periodic table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organizes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elements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by their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properties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61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Content Goal</a:t>
                      </a:r>
                    </a:p>
                    <a:p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will know that the arrangement of 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electrons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determines the </a:t>
                      </a:r>
                      <a:r>
                        <a:rPr lang="en-CA" sz="14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compounds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formed by 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elements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determine which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elements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make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compounds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66103"/>
                  </a:ext>
                </a:extLst>
              </a:tr>
              <a:tr h="667429">
                <a:tc rowSpan="4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Curricular Competency: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Students will be able to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n-lt"/>
                        </a:rPr>
                        <a:t>question and predict </a:t>
                      </a:r>
                      <a:r>
                        <a:rPr lang="en-US" sz="1400" dirty="0">
                          <a:latin typeface="+mn-lt"/>
                        </a:rPr>
                        <a:t>by …m</a:t>
                      </a:r>
                      <a:r>
                        <a:rPr lang="en-CA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aking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observations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aimed at identifying their own 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including increasingly complex ones, about the natural world</a:t>
                      </a: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can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question and predict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by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asking questions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about what I am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observing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504"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Students will be able to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n-lt"/>
                        </a:rPr>
                        <a:t>process and analyze </a:t>
                      </a:r>
                      <a:r>
                        <a:rPr lang="en-US" sz="1400" dirty="0">
                          <a:latin typeface="+mn-lt"/>
                        </a:rPr>
                        <a:t>by…s</a:t>
                      </a:r>
                      <a:r>
                        <a:rPr lang="en-CA" sz="14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eeking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analyzing 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patterns, trends, and connections in data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including describing relationships between variables (dependent and independent) and identifying 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inconsistencies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and analyze data 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seeing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patterns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trends in data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by finding connections in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information; by describing relationships between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variables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by finding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inconsistencies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410"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Students will be able to </a:t>
                      </a:r>
                      <a:r>
                        <a:rPr lang="en-US" sz="1400" b="1" dirty="0">
                          <a:latin typeface="+mn-lt"/>
                        </a:rPr>
                        <a:t>process and analyze </a:t>
                      </a:r>
                      <a:r>
                        <a:rPr lang="en-US" sz="1400" dirty="0">
                          <a:latin typeface="+mn-lt"/>
                        </a:rPr>
                        <a:t>by…u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 knowledge of 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scientific concepts 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draw conclusions 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that are consistent with evidence</a:t>
                      </a: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and analyze data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u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sing what I know about scientific concepts to draw conclusions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4347"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Students will be able to </a:t>
                      </a:r>
                      <a:r>
                        <a:rPr lang="en-US" sz="1400" b="1" dirty="0">
                          <a:latin typeface="+mn-lt"/>
                        </a:rPr>
                        <a:t>apply and innovate </a:t>
                      </a:r>
                      <a:r>
                        <a:rPr lang="en-US" sz="1400" dirty="0">
                          <a:latin typeface="+mn-lt"/>
                        </a:rPr>
                        <a:t>by…</a:t>
                      </a:r>
                      <a:r>
                        <a:rPr lang="en-CA" sz="14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transferring and applying </a:t>
                      </a:r>
                      <a:r>
                        <a:rPr lang="en-CA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learning to new situations</a:t>
                      </a: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I can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apply and innovate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by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transferring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 and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applying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what I am learning to new situations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908054"/>
                  </a:ext>
                </a:extLst>
              </a:tr>
              <a:tr h="4317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Core Competency Goal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can communicate by…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698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968046"/>
              </p:ext>
            </p:extLst>
          </p:nvPr>
        </p:nvGraphicFramePr>
        <p:xfrm>
          <a:off x="360217" y="170086"/>
          <a:ext cx="11571299" cy="662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967">
                  <a:extLst>
                    <a:ext uri="{9D8B030D-6E8A-4147-A177-3AD203B41FA5}">
                      <a16:colId xmlns:a16="http://schemas.microsoft.com/office/drawing/2014/main" val="2306654564"/>
                    </a:ext>
                  </a:extLst>
                </a:gridCol>
                <a:gridCol w="1842028">
                  <a:extLst>
                    <a:ext uri="{9D8B030D-6E8A-4147-A177-3AD203B41FA5}">
                      <a16:colId xmlns:a16="http://schemas.microsoft.com/office/drawing/2014/main" val="908437506"/>
                    </a:ext>
                  </a:extLst>
                </a:gridCol>
                <a:gridCol w="1270044">
                  <a:extLst>
                    <a:ext uri="{9D8B030D-6E8A-4147-A177-3AD203B41FA5}">
                      <a16:colId xmlns:a16="http://schemas.microsoft.com/office/drawing/2014/main" val="780943442"/>
                    </a:ext>
                  </a:extLst>
                </a:gridCol>
                <a:gridCol w="1276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4366">
                  <a:extLst>
                    <a:ext uri="{9D8B030D-6E8A-4147-A177-3AD203B41FA5}">
                      <a16:colId xmlns:a16="http://schemas.microsoft.com/office/drawing/2014/main" val="3983700886"/>
                    </a:ext>
                  </a:extLst>
                </a:gridCol>
                <a:gridCol w="1538772">
                  <a:extLst>
                    <a:ext uri="{9D8B030D-6E8A-4147-A177-3AD203B41FA5}">
                      <a16:colId xmlns:a16="http://schemas.microsoft.com/office/drawing/2014/main" val="3245698497"/>
                    </a:ext>
                  </a:extLst>
                </a:gridCol>
                <a:gridCol w="1538772">
                  <a:extLst>
                    <a:ext uri="{9D8B030D-6E8A-4147-A177-3AD203B41FA5}">
                      <a16:colId xmlns:a16="http://schemas.microsoft.com/office/drawing/2014/main" val="4043585304"/>
                    </a:ext>
                  </a:extLst>
                </a:gridCol>
              </a:tblGrid>
              <a:tr h="221988">
                <a:tc gridSpan="2"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Grade: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Subject</a:t>
                      </a:r>
                      <a:r>
                        <a:rPr lang="en-US" sz="1000" b="1" baseline="0" dirty="0">
                          <a:latin typeface="+mn-lt"/>
                        </a:rPr>
                        <a:t> Area: 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Planning Team: Team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701">
                <a:tc gridSpan="4"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Big Idea: </a:t>
                      </a:r>
                      <a:r>
                        <a:rPr lang="en-CA" sz="10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CA" sz="1000" b="0" i="0" u="sng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 </a:t>
                      </a:r>
                      <a:r>
                        <a:rPr lang="en-CA" sz="10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electron</a:t>
                      </a:r>
                      <a:r>
                        <a:rPr lang="en-CA" sz="1000" b="0" i="0" u="sng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r>
                        <a:rPr lang="en-CA" sz="1000" b="0" i="0" u="sng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arrangement</a:t>
                      </a:r>
                      <a:r>
                        <a:rPr lang="en-CA" sz="1000" b="0" i="0" u="sng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of </a:t>
                      </a:r>
                      <a:r>
                        <a:rPr lang="en-CA" sz="10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atoms</a:t>
                      </a:r>
                      <a:r>
                        <a:rPr lang="en-CA" sz="1000" b="0" i="0" u="sng" kern="1200" dirty="0">
                          <a:solidFill>
                            <a:srgbClr val="467886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impacts their </a:t>
                      </a:r>
                      <a:r>
                        <a:rPr lang="en-CA" sz="10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chemical nature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Teacher Provocations: </a:t>
                      </a:r>
                      <a:r>
                        <a:rPr lang="en-US" sz="10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How does the organization of </a:t>
                      </a:r>
                      <a:r>
                        <a:rPr lang="en-US" sz="1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0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in </a:t>
                      </a:r>
                      <a:r>
                        <a:rPr lang="en-US" sz="1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atoms</a:t>
                      </a:r>
                      <a:r>
                        <a:rPr lang="en-US" sz="10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impact their </a:t>
                      </a:r>
                      <a:r>
                        <a:rPr lang="en-US" sz="1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chemical nature</a:t>
                      </a:r>
                      <a:r>
                        <a:rPr lang="en-US" sz="10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?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731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Key Vocabulary: </a:t>
                      </a:r>
                      <a:r>
                        <a:rPr lang="en-US" sz="1000" b="0" dirty="0">
                          <a:latin typeface="+mn-lt"/>
                        </a:rPr>
                        <a:t>Electron, atom, chemical nature, element properties, periodic table, compounds, pattern, trend, data, inconsistencies, data, variables, scientific concepts, q</a:t>
                      </a:r>
                      <a:r>
                        <a:rPr lang="en-US" sz="10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uestion, predict, observe, process, analyze, apply, innovate, draw conclusions, transfer, apply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117226"/>
                  </a:ext>
                </a:extLst>
              </a:tr>
              <a:tr h="221988">
                <a:tc rowSpan="2">
                  <a:txBody>
                    <a:bodyPr/>
                    <a:lstStyle/>
                    <a:p>
                      <a:endParaRPr lang="en-US" sz="1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chemeClr val="bg1"/>
                          </a:solidFill>
                          <a:latin typeface="+mn-lt"/>
                        </a:rPr>
                        <a:t>Curricular Language</a:t>
                      </a:r>
                      <a:endParaRPr 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Student Friendly Language</a:t>
                      </a:r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Tasks &amp; activities to create evidence of learning</a:t>
                      </a:r>
                      <a:endParaRPr lang="en-US" sz="1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277871"/>
                  </a:ext>
                </a:extLst>
              </a:tr>
              <a:tr h="5016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Visual/pictorial/ concrete (observations)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Written/abstract (products)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Oral language/ presentations (conversations)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690562"/>
                  </a:ext>
                </a:extLst>
              </a:tr>
              <a:tr h="617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Content Goals: What do students need to know?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will know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 properties 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organized in the </a:t>
                      </a:r>
                      <a:r>
                        <a:rPr lang="en-CA" sz="10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periodic table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there are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patterns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used in the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periodic table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the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periodic table 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organizes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elements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by their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properties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Content Goals: What do students need to know?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will know that the arrangement of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electrons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determines the </a:t>
                      </a:r>
                      <a:r>
                        <a:rPr lang="en-CA" sz="1000" b="0" i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compounds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formed by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elements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determine which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elements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make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compounds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829739"/>
                  </a:ext>
                </a:extLst>
              </a:tr>
              <a:tr h="756148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What do students need to do?</a:t>
                      </a:r>
                    </a:p>
                    <a:p>
                      <a:r>
                        <a:rPr lang="en-US" sz="1000" b="1" dirty="0">
                          <a:latin typeface="+mn-lt"/>
                        </a:rPr>
                        <a:t>Curricular Competency Goal:</a:t>
                      </a:r>
                      <a:endParaRPr lang="en-CA" sz="1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+mn-lt"/>
                        </a:rPr>
                        <a:t>Students will be able to </a:t>
                      </a: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+mn-lt"/>
                        </a:rPr>
                        <a:t>question and predict </a:t>
                      </a:r>
                      <a:r>
                        <a:rPr lang="en-US" sz="1000" dirty="0">
                          <a:latin typeface="+mn-lt"/>
                        </a:rPr>
                        <a:t>by …m</a:t>
                      </a:r>
                      <a:r>
                        <a:rPr lang="en-CA" sz="10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aking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observations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aimed at identifying their own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including increasingly complex ones, about the natural world</a:t>
                      </a:r>
                      <a:endParaRPr lang="en-CA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can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question and predict 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by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asking questions 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about what I am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+mn-lt"/>
                        </a:rPr>
                        <a:t>observing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36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do students need to do?</a:t>
                      </a:r>
                    </a:p>
                    <a:p>
                      <a:r>
                        <a:rPr lang="en-US" sz="1000" b="1" dirty="0">
                          <a:latin typeface="+mn-lt"/>
                        </a:rPr>
                        <a:t>Curricular Competency Goal:</a:t>
                      </a:r>
                      <a:endParaRPr lang="en-CA" sz="1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+mn-lt"/>
                        </a:rPr>
                        <a:t>Students will be able to </a:t>
                      </a: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+mn-lt"/>
                        </a:rPr>
                        <a:t>process and analyze </a:t>
                      </a:r>
                      <a:r>
                        <a:rPr lang="en-US" sz="1000" dirty="0">
                          <a:latin typeface="+mn-lt"/>
                        </a:rPr>
                        <a:t>by…s</a:t>
                      </a:r>
                      <a:r>
                        <a:rPr lang="en-CA" sz="10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eeking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analyzing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patterns, trends, and connections in data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including describing relationships between variables (dependent and independent) and identifying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inconsistencies</a:t>
                      </a:r>
                      <a:endParaRPr lang="en-US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</a:t>
                      </a: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and analyze data </a:t>
                      </a:r>
                      <a:r>
                        <a:rPr lang="en-US" sz="10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seeing </a:t>
                      </a: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patterns</a:t>
                      </a:r>
                      <a:r>
                        <a:rPr lang="en-US" sz="10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trends in data</a:t>
                      </a:r>
                      <a:r>
                        <a:rPr lang="en-US" sz="10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by finding connections in </a:t>
                      </a: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  <a:r>
                        <a:rPr lang="en-US" sz="10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information; by describing relationships between </a:t>
                      </a: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variables</a:t>
                      </a:r>
                      <a:r>
                        <a:rPr lang="en-US" sz="10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by finding </a:t>
                      </a: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inconsistencies</a:t>
                      </a:r>
                      <a:r>
                        <a:rPr lang="en-US" sz="10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54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do students need to do?</a:t>
                      </a:r>
                    </a:p>
                    <a:p>
                      <a:r>
                        <a:rPr lang="en-US" sz="1000" b="1" dirty="0">
                          <a:latin typeface="+mn-lt"/>
                        </a:rPr>
                        <a:t>Curricular Competency Goal:</a:t>
                      </a:r>
                      <a:endParaRPr lang="en-CA" sz="1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+mn-lt"/>
                        </a:rPr>
                        <a:t>Students will be able to </a:t>
                      </a:r>
                      <a:r>
                        <a:rPr lang="en-US" sz="1000" b="1" dirty="0">
                          <a:latin typeface="+mn-lt"/>
                        </a:rPr>
                        <a:t>process and analyze </a:t>
                      </a:r>
                      <a:r>
                        <a:rPr lang="en-US" sz="1000" dirty="0">
                          <a:latin typeface="+mn-lt"/>
                        </a:rPr>
                        <a:t>by…u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 knowledge of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scientific concepts 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draw conclusions 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that are consistent with evidence</a:t>
                      </a:r>
                      <a:endParaRPr lang="en-CA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</a:t>
                      </a:r>
                      <a:r>
                        <a:rPr 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and analyze data</a:t>
                      </a:r>
                      <a:r>
                        <a:rPr lang="en-US" sz="10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u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sing what I know about scientific concepts to draw conclusions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65215"/>
                  </a:ext>
                </a:extLst>
              </a:tr>
              <a:tr h="5444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What do students need to do?</a:t>
                      </a:r>
                    </a:p>
                    <a:p>
                      <a:r>
                        <a:rPr lang="en-US" sz="1000" b="1" dirty="0">
                          <a:latin typeface="+mn-lt"/>
                        </a:rPr>
                        <a:t>Curricular Competency Goal:</a:t>
                      </a:r>
                      <a:endParaRPr lang="en-CA" sz="10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+mn-lt"/>
                        </a:rPr>
                        <a:t>Students will be able to </a:t>
                      </a:r>
                      <a:r>
                        <a:rPr lang="en-US" sz="1000" b="1" dirty="0">
                          <a:latin typeface="+mn-lt"/>
                        </a:rPr>
                        <a:t>apply and innovate </a:t>
                      </a:r>
                      <a:r>
                        <a:rPr lang="en-US" sz="1000" dirty="0">
                          <a:latin typeface="+mn-lt"/>
                        </a:rPr>
                        <a:t>by…</a:t>
                      </a:r>
                      <a:r>
                        <a:rPr lang="en-CA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transferring and applying </a:t>
                      </a:r>
                      <a:r>
                        <a:rPr lang="en-CA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learning to new situations</a:t>
                      </a:r>
                      <a:endParaRPr lang="en-CA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I can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apply and innovate 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by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transferring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 and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applying </a:t>
                      </a:r>
                      <a:r>
                        <a:rPr lang="en-US" sz="10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what I am learning to new situations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16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Who do student need to be?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>
                          <a:latin typeface="+mn-lt"/>
                        </a:rPr>
                        <a:t>Core Competency Goal</a:t>
                      </a:r>
                      <a:endParaRPr lang="en-US" sz="1000" b="1" dirty="0">
                        <a:latin typeface="+mn-lt"/>
                      </a:endParaRPr>
                    </a:p>
                    <a:p>
                      <a:endParaRPr lang="en-US" sz="10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can communicate by…</a:t>
                      </a:r>
                    </a:p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communicate by…</a:t>
                      </a:r>
                    </a:p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61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734662"/>
              </p:ext>
            </p:extLst>
          </p:nvPr>
        </p:nvGraphicFramePr>
        <p:xfrm>
          <a:off x="236137" y="155993"/>
          <a:ext cx="11719730" cy="6470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8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6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703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071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Unit Guiding Question: How does the organization of </a:t>
                      </a:r>
                      <a:r>
                        <a:rPr lang="en-US" sz="12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in </a:t>
                      </a:r>
                      <a:r>
                        <a:rPr lang="en-US" sz="12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atoms</a:t>
                      </a:r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impact their </a:t>
                      </a:r>
                      <a:r>
                        <a:rPr lang="en-US" sz="12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chemical nature</a:t>
                      </a:r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5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I still need support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200" b="1" dirty="0"/>
                        <a:t>I can do this!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I need some challenge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882">
                <a:tc rowSpan="7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there are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patterns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used in the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periodic table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the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periodic table 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organizes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elements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by their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properties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endParaRPr lang="is-I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98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determine which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elements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make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compounds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5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question and predict 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by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asking questions 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about what I am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+mn-lt"/>
                        </a:rPr>
                        <a:t>observing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27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</a:t>
                      </a:r>
                      <a:r>
                        <a:rPr 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and analyze data </a:t>
                      </a:r>
                      <a:r>
                        <a:rPr lang="en-US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seeing </a:t>
                      </a:r>
                      <a:r>
                        <a:rPr 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patterns</a:t>
                      </a:r>
                      <a:r>
                        <a:rPr lang="en-US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trends in data</a:t>
                      </a:r>
                      <a:r>
                        <a:rPr lang="en-US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by finding connections in </a:t>
                      </a:r>
                      <a:r>
                        <a:rPr 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  <a:r>
                        <a:rPr lang="en-US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information; by describing relationships between </a:t>
                      </a:r>
                      <a:r>
                        <a:rPr 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variables</a:t>
                      </a:r>
                      <a:r>
                        <a:rPr lang="en-US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by finding </a:t>
                      </a:r>
                      <a:r>
                        <a:rPr 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inconsistencies</a:t>
                      </a:r>
                      <a:r>
                        <a:rPr lang="en-US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7102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</a:t>
                      </a:r>
                      <a:r>
                        <a:rPr 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and analyze data</a:t>
                      </a:r>
                      <a:r>
                        <a:rPr lang="en-US" sz="12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u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sing what I know about scientific concepts to draw conclusions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386028"/>
                  </a:ext>
                </a:extLst>
              </a:tr>
              <a:tr h="554156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apply and innovate 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by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transferring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 and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applying 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what I am learning to new situations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342780"/>
                  </a:ext>
                </a:extLst>
              </a:tr>
              <a:tr h="800787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communicate by…</a:t>
                      </a:r>
                    </a:p>
                    <a:p>
                      <a:endParaRPr lang="en-US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s-I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961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63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955357"/>
              </p:ext>
            </p:extLst>
          </p:nvPr>
        </p:nvGraphicFramePr>
        <p:xfrm>
          <a:off x="250690" y="119431"/>
          <a:ext cx="11780346" cy="662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5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3151">
                  <a:extLst>
                    <a:ext uri="{9D8B030D-6E8A-4147-A177-3AD203B41FA5}">
                      <a16:colId xmlns:a16="http://schemas.microsoft.com/office/drawing/2014/main" val="2823042918"/>
                    </a:ext>
                  </a:extLst>
                </a:gridCol>
                <a:gridCol w="723151">
                  <a:extLst>
                    <a:ext uri="{9D8B030D-6E8A-4147-A177-3AD203B41FA5}">
                      <a16:colId xmlns:a16="http://schemas.microsoft.com/office/drawing/2014/main" val="1528764963"/>
                    </a:ext>
                  </a:extLst>
                </a:gridCol>
                <a:gridCol w="723151">
                  <a:extLst>
                    <a:ext uri="{9D8B030D-6E8A-4147-A177-3AD203B41FA5}">
                      <a16:colId xmlns:a16="http://schemas.microsoft.com/office/drawing/2014/main" val="2382312400"/>
                    </a:ext>
                  </a:extLst>
                </a:gridCol>
                <a:gridCol w="723151">
                  <a:extLst>
                    <a:ext uri="{9D8B030D-6E8A-4147-A177-3AD203B41FA5}">
                      <a16:colId xmlns:a16="http://schemas.microsoft.com/office/drawing/2014/main" val="392870771"/>
                    </a:ext>
                  </a:extLst>
                </a:gridCol>
                <a:gridCol w="7464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6455">
                  <a:extLst>
                    <a:ext uri="{9D8B030D-6E8A-4147-A177-3AD203B41FA5}">
                      <a16:colId xmlns:a16="http://schemas.microsoft.com/office/drawing/2014/main" val="3110224811"/>
                    </a:ext>
                  </a:extLst>
                </a:gridCol>
              </a:tblGrid>
              <a:tr h="359825">
                <a:tc gridSpan="2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419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Unit Guiding question:</a:t>
                      </a:r>
                      <a:r>
                        <a:rPr lang="en-US" sz="1400" b="1" baseline="0" dirty="0">
                          <a:latin typeface="+mn-lt"/>
                        </a:rPr>
                        <a:t> 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How does the organization of </a:t>
                      </a:r>
                      <a:r>
                        <a:rPr lang="en-US" sz="14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in </a:t>
                      </a:r>
                      <a:r>
                        <a:rPr lang="en-US" sz="14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atoms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impact their </a:t>
                      </a:r>
                      <a:r>
                        <a:rPr lang="en-US" sz="14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chemical nature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68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Goals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400" b="1" dirty="0">
                          <a:latin typeface="+mn-lt"/>
                        </a:rPr>
                        <a:t>My evidence of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</a:rPr>
                        <a:t>Showing my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I Need Support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I Need Challenge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3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s-IS" sz="1400" b="1" dirty="0">
                          <a:latin typeface="+mn-lt"/>
                        </a:rPr>
                        <a:t>Actvtivities/ tasks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Kinesthetic/ Concrete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Written/ abstract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Oral/ conversation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Visual/ pictorial/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60708"/>
                  </a:ext>
                </a:extLst>
              </a:tr>
              <a:tr h="357024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there are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patterns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used in the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periodic table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the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periodic table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organizes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elements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by their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properties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0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53853"/>
                  </a:ext>
                </a:extLst>
              </a:tr>
              <a:tr h="3570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327754"/>
                  </a:ext>
                </a:extLst>
              </a:tr>
              <a:tr h="349722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know that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determine which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elements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make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compounds</a:t>
                      </a: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96831"/>
                  </a:ext>
                </a:extLst>
              </a:tr>
              <a:tr h="3497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225469"/>
                  </a:ext>
                </a:extLst>
              </a:tr>
              <a:tr h="34972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133460"/>
                  </a:ext>
                </a:extLst>
              </a:tr>
              <a:tr h="34972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I can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question and predict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by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asking questions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about what I am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observing</a:t>
                      </a: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985694"/>
                  </a:ext>
                </a:extLst>
              </a:tr>
              <a:tr h="3497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498120"/>
                  </a:ext>
                </a:extLst>
              </a:tr>
              <a:tr h="3497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248189"/>
                  </a:ext>
                </a:extLst>
              </a:tr>
              <a:tr h="29303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and analyze data 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seeing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patterns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trends in data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by finding connections in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information; by describing relationships between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variables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by finding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inconsistencies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833366"/>
                  </a:ext>
                </a:extLst>
              </a:tr>
              <a:tr h="2930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83781"/>
                  </a:ext>
                </a:extLst>
              </a:tr>
              <a:tr h="29303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28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865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041319"/>
              </p:ext>
            </p:extLst>
          </p:nvPr>
        </p:nvGraphicFramePr>
        <p:xfrm>
          <a:off x="168495" y="170802"/>
          <a:ext cx="11759802" cy="5552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3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6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1890">
                  <a:extLst>
                    <a:ext uri="{9D8B030D-6E8A-4147-A177-3AD203B41FA5}">
                      <a16:colId xmlns:a16="http://schemas.microsoft.com/office/drawing/2014/main" val="2823042918"/>
                    </a:ext>
                  </a:extLst>
                </a:gridCol>
                <a:gridCol w="721890">
                  <a:extLst>
                    <a:ext uri="{9D8B030D-6E8A-4147-A177-3AD203B41FA5}">
                      <a16:colId xmlns:a16="http://schemas.microsoft.com/office/drawing/2014/main" val="1528764963"/>
                    </a:ext>
                  </a:extLst>
                </a:gridCol>
                <a:gridCol w="721890">
                  <a:extLst>
                    <a:ext uri="{9D8B030D-6E8A-4147-A177-3AD203B41FA5}">
                      <a16:colId xmlns:a16="http://schemas.microsoft.com/office/drawing/2014/main" val="2382312400"/>
                    </a:ext>
                  </a:extLst>
                </a:gridCol>
                <a:gridCol w="721890">
                  <a:extLst>
                    <a:ext uri="{9D8B030D-6E8A-4147-A177-3AD203B41FA5}">
                      <a16:colId xmlns:a16="http://schemas.microsoft.com/office/drawing/2014/main" val="392870771"/>
                    </a:ext>
                  </a:extLst>
                </a:gridCol>
                <a:gridCol w="745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5154">
                  <a:extLst>
                    <a:ext uri="{9D8B030D-6E8A-4147-A177-3AD203B41FA5}">
                      <a16:colId xmlns:a16="http://schemas.microsoft.com/office/drawing/2014/main" val="3110224811"/>
                    </a:ext>
                  </a:extLst>
                </a:gridCol>
              </a:tblGrid>
              <a:tr h="359825">
                <a:tc gridSpan="2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Date: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419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Unit Guiding question:</a:t>
                      </a:r>
                      <a:r>
                        <a:rPr lang="en-US" sz="1400" b="1" baseline="0" dirty="0">
                          <a:latin typeface="+mn-lt"/>
                        </a:rPr>
                        <a:t> 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How does the organization of </a:t>
                      </a:r>
                      <a:r>
                        <a:rPr lang="en-US" sz="14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electrons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in </a:t>
                      </a:r>
                      <a:r>
                        <a:rPr lang="en-US" sz="14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atoms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 impact their </a:t>
                      </a:r>
                      <a:r>
                        <a:rPr lang="en-US" sz="14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chemical nature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68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Goals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400" b="1" dirty="0">
                          <a:latin typeface="+mn-lt"/>
                        </a:rPr>
                        <a:t>My evidence of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400" b="1" dirty="0">
                          <a:latin typeface="+mn-lt"/>
                        </a:rPr>
                        <a:t>Showing my Learning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I Need Support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I Need Challenge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3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s-IS" sz="1400" b="1" dirty="0">
                          <a:latin typeface="+mn-lt"/>
                        </a:rPr>
                        <a:t>Actvtivities/ tasks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Kinesthetic/ Concrete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Written/ abstract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Oral/ conversation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Visual/ pictorial/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60708"/>
                  </a:ext>
                </a:extLst>
              </a:tr>
              <a:tr h="35702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</a:t>
                      </a:r>
                      <a:r>
                        <a:rPr lang="en-US" sz="14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and analyze data</a:t>
                      </a: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u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sing what I know about scientific concepts to draw conclusions</a:t>
                      </a:r>
                    </a:p>
                    <a:p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0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53853"/>
                  </a:ext>
                </a:extLst>
              </a:tr>
              <a:tr h="3570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327754"/>
                  </a:ext>
                </a:extLst>
              </a:tr>
              <a:tr h="34972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I can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apply and innovate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by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transferring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 and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applying </a:t>
                      </a: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</a:rPr>
                        <a:t>what I am learning to new situations</a:t>
                      </a: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96831"/>
                  </a:ext>
                </a:extLst>
              </a:tr>
              <a:tr h="3497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225469"/>
                  </a:ext>
                </a:extLst>
              </a:tr>
              <a:tr h="34972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133460"/>
                  </a:ext>
                </a:extLst>
              </a:tr>
              <a:tr h="34972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communicate by…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985694"/>
                  </a:ext>
                </a:extLst>
              </a:tr>
              <a:tr h="3497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498120"/>
                  </a:ext>
                </a:extLst>
              </a:tr>
              <a:tr h="3497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248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377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1186</Words>
  <Application>Microsoft Macintosh PowerPoint</Application>
  <PresentationFormat>Widescreen</PresentationFormat>
  <Paragraphs>120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3</cp:revision>
  <dcterms:created xsi:type="dcterms:W3CDTF">2024-04-25T21:10:52Z</dcterms:created>
  <dcterms:modified xsi:type="dcterms:W3CDTF">2024-04-25T22:57:06Z</dcterms:modified>
</cp:coreProperties>
</file>