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750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17" d="100"/>
          <a:sy n="117" d="100"/>
        </p:scale>
        <p:origin x="80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825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109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261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240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41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330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8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7203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522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375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23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00D8CB-448B-A840-8B67-67552B68ECE9}" type="datetimeFigureOut">
              <a:rPr lang="en-US" smtClean="0"/>
              <a:t>4/18/24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5C754F-B8A5-4848-99B3-376A94B146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0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9243"/>
              </p:ext>
            </p:extLst>
          </p:nvPr>
        </p:nvGraphicFramePr>
        <p:xfrm>
          <a:off x="130629" y="170086"/>
          <a:ext cx="11898085" cy="66166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1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823">
                  <a:extLst>
                    <a:ext uri="{9D8B030D-6E8A-4147-A177-3AD203B41FA5}">
                      <a16:colId xmlns:a16="http://schemas.microsoft.com/office/drawing/2014/main" val="2306654564"/>
                    </a:ext>
                  </a:extLst>
                </a:gridCol>
                <a:gridCol w="1906963">
                  <a:extLst>
                    <a:ext uri="{9D8B030D-6E8A-4147-A177-3AD203B41FA5}">
                      <a16:colId xmlns:a16="http://schemas.microsoft.com/office/drawing/2014/main" val="908437506"/>
                    </a:ext>
                  </a:extLst>
                </a:gridCol>
                <a:gridCol w="346988">
                  <a:extLst>
                    <a:ext uri="{9D8B030D-6E8A-4147-A177-3AD203B41FA5}">
                      <a16:colId xmlns:a16="http://schemas.microsoft.com/office/drawing/2014/main" val="3333832009"/>
                    </a:ext>
                  </a:extLst>
                </a:gridCol>
                <a:gridCol w="2507263">
                  <a:extLst>
                    <a:ext uri="{9D8B030D-6E8A-4147-A177-3AD203B41FA5}">
                      <a16:colId xmlns:a16="http://schemas.microsoft.com/office/drawing/2014/main" val="1369912274"/>
                    </a:ext>
                  </a:extLst>
                </a:gridCol>
                <a:gridCol w="723099">
                  <a:extLst>
                    <a:ext uri="{9D8B030D-6E8A-4147-A177-3AD203B41FA5}">
                      <a16:colId xmlns:a16="http://schemas.microsoft.com/office/drawing/2014/main" val="3983700886"/>
                    </a:ext>
                  </a:extLst>
                </a:gridCol>
                <a:gridCol w="776782">
                  <a:extLst>
                    <a:ext uri="{9D8B030D-6E8A-4147-A177-3AD203B41FA5}">
                      <a16:colId xmlns:a16="http://schemas.microsoft.com/office/drawing/2014/main" val="1385875146"/>
                    </a:ext>
                  </a:extLst>
                </a:gridCol>
                <a:gridCol w="1499881">
                  <a:extLst>
                    <a:ext uri="{9D8B030D-6E8A-4147-A177-3AD203B41FA5}">
                      <a16:colId xmlns:a16="http://schemas.microsoft.com/office/drawing/2014/main" val="3245698497"/>
                    </a:ext>
                  </a:extLst>
                </a:gridCol>
                <a:gridCol w="1411130">
                  <a:extLst>
                    <a:ext uri="{9D8B030D-6E8A-4147-A177-3AD203B41FA5}">
                      <a16:colId xmlns:a16="http://schemas.microsoft.com/office/drawing/2014/main" val="4043585304"/>
                    </a:ext>
                  </a:extLst>
                </a:gridCol>
              </a:tblGrid>
              <a:tr h="280689">
                <a:tc gridSpan="2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Grade: 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Subject</a:t>
                      </a:r>
                      <a:r>
                        <a:rPr lang="en-US" sz="1200" b="1" baseline="0" dirty="0">
                          <a:latin typeface="+mn-lt"/>
                        </a:rPr>
                        <a:t> Area: Science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6"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Planning Team: Team YK1</a:t>
                      </a:r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39">
                <a:tc gridSpan="3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Big Idea(s): What do I need to Understand? </a:t>
                      </a:r>
                    </a:p>
                    <a:p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Energy change 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required as </a:t>
                      </a: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atoms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rearrange</a:t>
                      </a:r>
                      <a:r>
                        <a:rPr lang="en-US" sz="12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 processes</a:t>
                      </a:r>
                      <a:r>
                        <a:rPr lang="en-CA" sz="12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200" b="0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Teacher Provocations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atin typeface="+mn-lt"/>
                        </a:rPr>
                        <a:t>How do atoms use energy in a chemical process?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0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Students Generated Questions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796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Key Vocabulary: </a:t>
                      </a:r>
                      <a:r>
                        <a:rPr lang="en-US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Energy change, atoms, chemical processes</a:t>
                      </a:r>
                      <a:r>
                        <a:rPr lang="en-CA" sz="1200" b="0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, </a:t>
                      </a:r>
                      <a:r>
                        <a:rPr lang="en-CA" sz="1200" b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 reactions, law of conservation of mass, </a:t>
                      </a: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+mn-lt"/>
                        </a:rPr>
                        <a:t>hypotheses, </a:t>
                      </a:r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critical thinker, </a:t>
                      </a:r>
                      <a:r>
                        <a:rPr lang="en-US" sz="1200" b="0" dirty="0">
                          <a:solidFill>
                            <a:srgbClr val="FF0000"/>
                          </a:solidFill>
                          <a:latin typeface="+mn-lt"/>
                        </a:rPr>
                        <a:t>conclusions, pattern, trends, data</a:t>
                      </a:r>
                      <a:endParaRPr lang="en-US" sz="1200" b="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117226"/>
                  </a:ext>
                </a:extLst>
              </a:tr>
              <a:tr h="231928">
                <a:tc rowSpan="2"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Curricular Language</a:t>
                      </a:r>
                      <a:endParaRPr lang="en-US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Student Friendly Language</a:t>
                      </a:r>
                      <a:endParaRPr lang="en-US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>
                          <a:solidFill>
                            <a:schemeClr val="bg1"/>
                          </a:solidFill>
                          <a:latin typeface="+mn-lt"/>
                        </a:rPr>
                        <a:t>Student Friendly Language</a:t>
                      </a:r>
                      <a:endParaRPr lang="en-US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Tasks &amp; activities to create evidence of learning</a:t>
                      </a:r>
                      <a:endParaRPr 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277871"/>
                  </a:ext>
                </a:extLst>
              </a:tr>
              <a:tr h="1534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Visual/pictorial/concrete (observations)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Written/abstract (products)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bg1"/>
                          </a:solidFill>
                        </a:rPr>
                        <a:t>Oral language/ presentations (conversations)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690562"/>
                  </a:ext>
                </a:extLst>
              </a:tr>
              <a:tr h="386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Content Goals: What do students need to know?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rearrangement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of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atoms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</a:t>
                      </a:r>
                      <a:r>
                        <a:rPr lang="en-CA" sz="1200" b="1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chemical reactions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know how and why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atoms</a:t>
                      </a:r>
                      <a:r>
                        <a:rPr lang="en-US" sz="1200" b="1">
                          <a:latin typeface="+mn-lt"/>
                        </a:rPr>
                        <a:t> move around to create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chemical reactions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know how and why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atoms</a:t>
                      </a:r>
                      <a:r>
                        <a:rPr lang="en-US" sz="1200" b="1">
                          <a:latin typeface="+mn-lt"/>
                        </a:rPr>
                        <a:t> move around to create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chemical reactions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5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Content Goals: What do students need to know?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 of conservation of mass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know the </a:t>
                      </a:r>
                      <a:r>
                        <a:rPr lang="en-CA" sz="1200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 of conservation of mass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know the </a:t>
                      </a:r>
                      <a:r>
                        <a:rPr lang="en-CA" sz="1200" kern="120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law of conservation of mass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829739"/>
                  </a:ext>
                </a:extLst>
              </a:tr>
              <a:tr h="400488">
                <a:tc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What do students need to do?</a:t>
                      </a:r>
                    </a:p>
                    <a:p>
                      <a:r>
                        <a:rPr lang="en-US" sz="1200" b="1" dirty="0">
                          <a:latin typeface="+mn-lt"/>
                        </a:rPr>
                        <a:t>Curricular Competency Goal: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Questioning and predicting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Formulate multiple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hypotheses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and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predict</a:t>
                      </a: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multiple </a:t>
                      </a:r>
                      <a:r>
                        <a:rPr lang="en-CA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can make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hypotheses </a:t>
                      </a:r>
                    </a:p>
                    <a:p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I can predict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outcomes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can make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hypotheses </a:t>
                      </a:r>
                    </a:p>
                    <a:p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I can predict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outcomes</a:t>
                      </a:r>
                      <a:endParaRPr 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596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do students need to do?</a:t>
                      </a:r>
                    </a:p>
                    <a:p>
                      <a:r>
                        <a:rPr lang="en-US" sz="1200" b="1" dirty="0">
                          <a:latin typeface="+mn-lt"/>
                        </a:rPr>
                        <a:t>Curricular Competency Goal: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Processing and analyzing data and information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Seek and analyze </a:t>
                      </a:r>
                      <a:r>
                        <a:rPr lang="en-US" sz="12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patterns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trends, and connections in data, including describing relationships between variables (dependent and independent) and identifying inconsistencies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can find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patterns 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and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 trends 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in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data</a:t>
                      </a:r>
                    </a:p>
                    <a:p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I can figure out what a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pattern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 means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can find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patterns 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and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 trends 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in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data</a:t>
                      </a:r>
                    </a:p>
                    <a:p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I can figure out what a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pattern</a:t>
                      </a:r>
                      <a:r>
                        <a:rPr lang="en-US" sz="1200" b="1">
                          <a:solidFill>
                            <a:schemeClr val="tx1"/>
                          </a:solidFill>
                          <a:latin typeface="+mn-lt"/>
                        </a:rPr>
                        <a:t> means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580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do students need to do?</a:t>
                      </a:r>
                    </a:p>
                    <a:p>
                      <a:r>
                        <a:rPr lang="en-US" sz="1200" b="1" dirty="0">
                          <a:latin typeface="+mn-lt"/>
                        </a:rPr>
                        <a:t>Curricular Competency Goal: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Processing and analyzing data and information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knowledge of scientific concepts to draw conclusions that are consistent with evidence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 sz="1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latin typeface="+mn-lt"/>
                        </a:rPr>
                        <a:t>I can draw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conclusions</a:t>
                      </a:r>
                      <a:r>
                        <a:rPr lang="en-US" sz="1200" b="1">
                          <a:latin typeface="+mn-lt"/>
                        </a:rPr>
                        <a:t> based on what I know about science</a:t>
                      </a:r>
                      <a:endParaRPr lang="en-CA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>
                          <a:latin typeface="+mn-lt"/>
                        </a:rPr>
                        <a:t>I can draw </a:t>
                      </a:r>
                      <a:r>
                        <a:rPr lang="en-US" sz="1200" b="1">
                          <a:solidFill>
                            <a:srgbClr val="FF0000"/>
                          </a:solidFill>
                          <a:latin typeface="+mn-lt"/>
                        </a:rPr>
                        <a:t>conclusions</a:t>
                      </a:r>
                      <a:r>
                        <a:rPr lang="en-US" sz="1200" b="1">
                          <a:latin typeface="+mn-lt"/>
                        </a:rPr>
                        <a:t> based on what I know about science</a:t>
                      </a:r>
                      <a:endParaRPr lang="en-CA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8965215"/>
                  </a:ext>
                </a:extLst>
              </a:tr>
              <a:tr h="6957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 do students need to do?</a:t>
                      </a:r>
                    </a:p>
                    <a:p>
                      <a:r>
                        <a:rPr lang="en-US" sz="1200" b="1" dirty="0">
                          <a:latin typeface="+mn-lt"/>
                        </a:rPr>
                        <a:t>Curricular Competency Goal: </a:t>
                      </a:r>
                      <a:r>
                        <a:rPr lang="en-CA" sz="1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Applying and innovating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Transfer and apply learning to new situations</a:t>
                      </a:r>
                      <a:r>
                        <a:rPr lang="en-CA" sz="1200" dirty="0">
                          <a:effectLst/>
                          <a:latin typeface="+mn-lt"/>
                        </a:rPr>
                        <a:t> 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can connect and apply what I am learning to other situations and contexts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>
                          <a:latin typeface="+mn-lt"/>
                        </a:rPr>
                        <a:t>I can connect and apply what I am learning to other situations and contexts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2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Who do student need to be?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+mn-lt"/>
                        </a:rPr>
                        <a:t>Core Competency Goal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1200" b="1" dirty="0">
                          <a:latin typeface="+mn-lt"/>
                        </a:rPr>
                        <a:t>I can be/ I am critical and reflective thinking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latin typeface="+mn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1200" dirty="0"/>
                        <a:t>I am a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critical and reflective thinker</a:t>
                      </a:r>
                      <a:r>
                        <a:rPr lang="en-US" sz="1200" dirty="0"/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I am a </a:t>
                      </a:r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critical and reflective thinker</a:t>
                      </a:r>
                      <a:r>
                        <a:rPr lang="en-US" sz="1200" dirty="0"/>
                        <a:t>…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403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</TotalTime>
  <Words>357</Words>
  <Application>Microsoft Macintosh PowerPoint</Application>
  <PresentationFormat>Widescreen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Shelley Moore</dc:creator>
  <cp:lastModifiedBy>Shelley Moore</cp:lastModifiedBy>
  <cp:revision>1</cp:revision>
  <dcterms:created xsi:type="dcterms:W3CDTF">2024-04-18T21:43:48Z</dcterms:created>
  <dcterms:modified xsi:type="dcterms:W3CDTF">2024-04-18T21:46:15Z</dcterms:modified>
</cp:coreProperties>
</file>