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74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B70DC-897D-CA4E-B4EA-14BCAB8DE5BD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2BE7-5CD7-764D-A736-97B5FD5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860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B70DC-897D-CA4E-B4EA-14BCAB8DE5BD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2BE7-5CD7-764D-A736-97B5FD5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B70DC-897D-CA4E-B4EA-14BCAB8DE5BD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2BE7-5CD7-764D-A736-97B5FD5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56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B70DC-897D-CA4E-B4EA-14BCAB8DE5BD}" type="datetimeFigureOut">
              <a:rPr lang="en-US" smtClean="0"/>
              <a:t>4/18/24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2BE7-5CD7-764D-A736-97B5FD5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06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B70DC-897D-CA4E-B4EA-14BCAB8DE5BD}" type="datetimeFigureOut">
              <a:rPr lang="en-US" smtClean="0"/>
              <a:t>4/18/24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2BE7-5CD7-764D-A736-97B5FD5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43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B70DC-897D-CA4E-B4EA-14BCAB8DE5BD}" type="datetimeFigureOut">
              <a:rPr lang="en-US" smtClean="0"/>
              <a:t>4/18/24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2BE7-5CD7-764D-A736-97B5FD5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48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B70DC-897D-CA4E-B4EA-14BCAB8DE5BD}" type="datetimeFigureOut">
              <a:rPr lang="en-US" smtClean="0"/>
              <a:t>4/18/24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2BE7-5CD7-764D-A736-97B5FD5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302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B70DC-897D-CA4E-B4EA-14BCAB8DE5BD}" type="datetimeFigureOut">
              <a:rPr lang="en-US" smtClean="0"/>
              <a:t>4/18/24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2BE7-5CD7-764D-A736-97B5FD5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80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B70DC-897D-CA4E-B4EA-14BCAB8DE5BD}" type="datetimeFigureOut">
              <a:rPr lang="en-US" smtClean="0"/>
              <a:t>4/18/24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2BE7-5CD7-764D-A736-97B5FD5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B70DC-897D-CA4E-B4EA-14BCAB8DE5BD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2BE7-5CD7-764D-A736-97B5FD5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18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B70DC-897D-CA4E-B4EA-14BCAB8DE5BD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02BE7-5CD7-764D-A736-97B5FD5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42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B70DC-897D-CA4E-B4EA-14BCAB8DE5BD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02BE7-5CD7-764D-A736-97B5FD5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9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927339"/>
              </p:ext>
            </p:extLst>
          </p:nvPr>
        </p:nvGraphicFramePr>
        <p:xfrm>
          <a:off x="360217" y="170086"/>
          <a:ext cx="11571300" cy="6313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4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425">
                  <a:extLst>
                    <a:ext uri="{9D8B030D-6E8A-4147-A177-3AD203B41FA5}">
                      <a16:colId xmlns:a16="http://schemas.microsoft.com/office/drawing/2014/main" val="2306654564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908437506"/>
                    </a:ext>
                  </a:extLst>
                </a:gridCol>
                <a:gridCol w="19500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6633">
                  <a:extLst>
                    <a:ext uri="{9D8B030D-6E8A-4147-A177-3AD203B41FA5}">
                      <a16:colId xmlns:a16="http://schemas.microsoft.com/office/drawing/2014/main" val="2361675647"/>
                    </a:ext>
                  </a:extLst>
                </a:gridCol>
                <a:gridCol w="2820793">
                  <a:extLst>
                    <a:ext uri="{9D8B030D-6E8A-4147-A177-3AD203B41FA5}">
                      <a16:colId xmlns:a16="http://schemas.microsoft.com/office/drawing/2014/main" val="1385875146"/>
                    </a:ext>
                  </a:extLst>
                </a:gridCol>
              </a:tblGrid>
              <a:tr h="331994">
                <a:tc gridSpan="2"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Grade: 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Subject</a:t>
                      </a:r>
                      <a:r>
                        <a:rPr lang="en-US" sz="1200" b="1" baseline="0" dirty="0">
                          <a:latin typeface="+mn-lt"/>
                        </a:rPr>
                        <a:t> Area: Science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Planning Team: Team YK1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410">
                <a:tc gridSpan="3"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Big Idea(s): What do I need to Understand? </a:t>
                      </a:r>
                    </a:p>
                    <a:p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Energy change 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required as </a:t>
                      </a:r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atoms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rearrange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chemical processes</a:t>
                      </a:r>
                      <a:r>
                        <a:rPr lang="en-CA" sz="12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2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Teacher Provocations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How do atoms use energy in a chemical process?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Students Generated Questions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15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Key Vocabulary: </a:t>
                      </a:r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Energy change, atoms, chemical processes</a:t>
                      </a:r>
                      <a:r>
                        <a:rPr lang="en-CA" sz="12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n-CA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chemical reactions, </a:t>
                      </a:r>
                      <a:r>
                        <a:rPr lang="en-CA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 of conservation of mass,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hypotheses,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critical and reflective thinker,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conclusions, pattern, trends, data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117226"/>
                  </a:ext>
                </a:extLst>
              </a:tr>
              <a:tr h="374909">
                <a:tc>
                  <a:txBody>
                    <a:bodyPr/>
                    <a:lstStyle/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Curricular Language</a:t>
                      </a:r>
                      <a:endParaRPr lang="en-US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+mn-lt"/>
                        </a:rPr>
                        <a:t>Student Friendly Language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277871"/>
                  </a:ext>
                </a:extLst>
              </a:tr>
              <a:tr h="427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Content Goals: What do students need to know?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CA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rearrangement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en-CA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atoms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en-CA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chemical reactions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I know how and why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atoms</a:t>
                      </a:r>
                      <a:r>
                        <a:rPr lang="en-US" sz="1200" b="1" dirty="0">
                          <a:latin typeface="+mn-lt"/>
                        </a:rPr>
                        <a:t> move around to create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chemical reactions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Content Goals: What do students need to know?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CA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 of conservation of mass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I know the </a:t>
                      </a:r>
                      <a:r>
                        <a:rPr lang="en-CA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 of conservation of mass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829739"/>
                  </a:ext>
                </a:extLst>
              </a:tr>
              <a:tr h="598021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What do students need to do?</a:t>
                      </a:r>
                    </a:p>
                    <a:p>
                      <a:r>
                        <a:rPr lang="en-US" sz="1200" b="1" dirty="0">
                          <a:latin typeface="+mn-lt"/>
                        </a:rPr>
                        <a:t>Curricular Competency Goal: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Questioning and predicting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Formulate multiple </a:t>
                      </a:r>
                      <a:r>
                        <a:rPr lang="en-CA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hypotheses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CA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predict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multiple </a:t>
                      </a:r>
                      <a:r>
                        <a:rPr lang="en-CA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I can make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hypotheses </a:t>
                      </a:r>
                    </a:p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I can predict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outcomes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do students need to do?</a:t>
                      </a:r>
                    </a:p>
                    <a:p>
                      <a:r>
                        <a:rPr lang="en-US" sz="1200" b="1" dirty="0">
                          <a:latin typeface="+mn-lt"/>
                        </a:rPr>
                        <a:t>Curricular Competency Goal: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Processing and analyzing data and information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Seek and analyze </a:t>
                      </a:r>
                      <a:r>
                        <a:rPr lang="en-US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patterns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trends, and connections in data, including describing relationships between variables (dependent and independent) and identifying inconsistencies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I can find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patterns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and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 trends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in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data</a:t>
                      </a:r>
                    </a:p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I can figure out what a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pattern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 means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do students need to do?</a:t>
                      </a:r>
                    </a:p>
                    <a:p>
                      <a:r>
                        <a:rPr lang="en-US" sz="1200" b="1" dirty="0">
                          <a:latin typeface="+mn-lt"/>
                        </a:rPr>
                        <a:t>Curricular Competency Goal: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Processing and analyzing data and information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knowledge of scientific concepts to draw conclusions that are consistent with evidence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I can draw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conclusions</a:t>
                      </a:r>
                      <a:r>
                        <a:rPr lang="en-US" sz="1200" b="1" dirty="0">
                          <a:latin typeface="+mn-lt"/>
                        </a:rPr>
                        <a:t> based on what I know about science</a:t>
                      </a:r>
                    </a:p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965215"/>
                  </a:ext>
                </a:extLst>
              </a:tr>
              <a:tr h="8117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do students need to do?</a:t>
                      </a:r>
                    </a:p>
                    <a:p>
                      <a:r>
                        <a:rPr lang="en-US" sz="1200" b="1" dirty="0">
                          <a:latin typeface="+mn-lt"/>
                        </a:rPr>
                        <a:t>Curricular Competency Goal: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Applying and innovating</a:t>
                      </a:r>
                    </a:p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Transfer and apply learning to new situations</a:t>
                      </a:r>
                      <a:r>
                        <a:rPr lang="en-CA" sz="1200" dirty="0">
                          <a:effectLst/>
                          <a:latin typeface="+mn-lt"/>
                        </a:rPr>
                        <a:t>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I can connect and apply what I am learning to other situations and contexts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17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Who do student need to be?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latin typeface="+mn-lt"/>
                        </a:rPr>
                        <a:t>Core Competency Goal</a:t>
                      </a:r>
                      <a:endParaRPr lang="en-US" sz="1200" b="1" dirty="0">
                        <a:latin typeface="+mn-lt"/>
                      </a:endParaRPr>
                    </a:p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I can be/ I am critical and reflective thinking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I am a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critical and reflective thinker</a:t>
                      </a:r>
                      <a:r>
                        <a:rPr lang="en-US" sz="1200" dirty="0"/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B9A77E9-421A-C641-8918-79265E18FE58}"/>
              </a:ext>
            </a:extLst>
          </p:cNvPr>
          <p:cNvSpPr txBox="1"/>
          <p:nvPr/>
        </p:nvSpPr>
        <p:spPr>
          <a:xfrm>
            <a:off x="0" y="6488668"/>
            <a:ext cx="6096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Backwards Design Unit Planning Template: Shelley Moore, 2023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D8625C-68F5-CC4C-9337-7BF2F3A09BBC}"/>
              </a:ext>
            </a:extLst>
          </p:cNvPr>
          <p:cNvSpPr txBox="1"/>
          <p:nvPr/>
        </p:nvSpPr>
        <p:spPr>
          <a:xfrm>
            <a:off x="9743124" y="6488668"/>
            <a:ext cx="2448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BC Renewed Curriculum</a:t>
            </a:r>
          </a:p>
        </p:txBody>
      </p:sp>
    </p:spTree>
    <p:extLst>
      <p:ext uri="{BB962C8B-B14F-4D97-AF65-F5344CB8AC3E}">
        <p14:creationId xmlns:p14="http://schemas.microsoft.com/office/powerpoint/2010/main" val="4079456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</TotalTime>
  <Words>343</Words>
  <Application>Microsoft Macintosh PowerPoint</Application>
  <PresentationFormat>Widescreen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Shelley Moore</dc:creator>
  <cp:lastModifiedBy>Shelley Moore</cp:lastModifiedBy>
  <cp:revision>2</cp:revision>
  <dcterms:created xsi:type="dcterms:W3CDTF">2024-04-18T21:41:56Z</dcterms:created>
  <dcterms:modified xsi:type="dcterms:W3CDTF">2024-04-18T21:43:27Z</dcterms:modified>
</cp:coreProperties>
</file>