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1935" r:id="rId2"/>
    <p:sldId id="4606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>
      <p:cViewPr varScale="1">
        <p:scale>
          <a:sx n="117" d="100"/>
          <a:sy n="117" d="100"/>
        </p:scale>
        <p:origin x="80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61C7C-1727-9CB6-3020-C1F699A798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286ADD-E8F9-AE59-58FE-C8857BC471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CB161D-625B-DFAC-AF02-516B1DCFAE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438DE-170E-D442-85F9-EBB8849EE8D7}" type="datetimeFigureOut">
              <a:rPr lang="en-US" smtClean="0"/>
              <a:t>4/18/24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51974-445E-CB46-4FE4-E7E87AB38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216F55-5182-2EE2-9D2C-671538CEF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AF4E3-6833-754C-9003-859697F682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998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F02FE-9770-3673-E2FE-18DE97E26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D8CB90-E03E-98ED-3806-39E7E37AF6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F8B48E-7F5C-18BA-BCFC-61ECF41409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438DE-170E-D442-85F9-EBB8849EE8D7}" type="datetimeFigureOut">
              <a:rPr lang="en-US" smtClean="0"/>
              <a:t>4/18/24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7F0B70-2EA6-8FC1-D596-D07E2C6E5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76911B-57CF-B6D6-7298-F549594BE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AF4E3-6833-754C-9003-859697F682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634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AA0AC8-DB83-4300-1BB6-BC796C9775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C454CA-1766-EE5D-FD7E-2E29E6EDA6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8911B7-CFBC-FDEF-6993-BF1243D824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438DE-170E-D442-85F9-EBB8849EE8D7}" type="datetimeFigureOut">
              <a:rPr lang="en-US" smtClean="0"/>
              <a:t>4/18/24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66467E-CBE2-B514-6D82-223955B163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8374CE-7A2F-2F4A-0491-FC6BB984E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AF4E3-6833-754C-9003-859697F682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4424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AF9F0C-25E3-E7FE-8810-AD046D36F2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F99951-196F-EDE2-0B59-C163F70B8D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7D2769-D1ED-24F3-7050-21A693B635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19E8FF-72E6-E149-681E-4C1FC3156C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438DE-170E-D442-85F9-EBB8849EE8D7}" type="datetimeFigureOut">
              <a:rPr lang="en-US" smtClean="0"/>
              <a:t>4/18/24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0B1AE7-324D-4611-D654-760019A7B1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776F52-BDEC-F944-DD6B-C74CF482E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AF4E3-6833-754C-9003-859697F682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5242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2AC9D3-812C-E2D5-ABC6-B7449ED88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E831A4-038E-2979-1CA5-3E7D4761E2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7156FE-0E58-5CC8-0E6F-1625AD1138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8788F6A-0771-0769-3A0D-2AE6B4AFAE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FC3FD4-B87E-4B6F-FDFD-6786B172F4A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ED12696-CA40-9F05-DB95-349DA64A6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438DE-170E-D442-85F9-EBB8849EE8D7}" type="datetimeFigureOut">
              <a:rPr lang="en-US" smtClean="0"/>
              <a:t>4/18/24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4FF147B-D644-7942-04CF-EF801924EA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7808476-49B9-F72B-DE65-70F723B747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AF4E3-6833-754C-9003-859697F682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9414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EF35E3-11D5-C605-AE1F-1D49CE9F5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C2DE44-546C-D025-1879-2E7FFEBF61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438DE-170E-D442-85F9-EBB8849EE8D7}" type="datetimeFigureOut">
              <a:rPr lang="en-US" smtClean="0"/>
              <a:t>4/18/24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E04014-E355-5C73-14F7-503BF6FB90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BE3B8B-B977-CB5B-0EB0-8338AA3AC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AF4E3-6833-754C-9003-859697F682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0817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6C7E690-0044-4B81-BD5C-21EA4F7138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438DE-170E-D442-85F9-EBB8849EE8D7}" type="datetimeFigureOut">
              <a:rPr lang="en-US" smtClean="0"/>
              <a:t>4/18/24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CE436A6-B2F0-DEA8-4BC0-3B8D34C14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DDB00D-D45B-7822-395A-FE752F884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AF4E3-6833-754C-9003-859697F682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2216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F133F-C3F0-30DF-65D9-E3A28EE3E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A433B4-C306-1C9C-3F81-0C12C739C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2E71A7-AE5E-618B-7F5F-E8DCA2B08E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EFA521-2246-76AA-DD55-6C2EB867FE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438DE-170E-D442-85F9-EBB8849EE8D7}" type="datetimeFigureOut">
              <a:rPr lang="en-US" smtClean="0"/>
              <a:t>4/18/24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E33BCE-CEEE-841D-C26D-41C6F09EF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B6E338-CC23-E5D3-C6D5-ADF2B0D29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AF4E3-6833-754C-9003-859697F682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8791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76B1BB-C03C-35C2-190D-35F2C0063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D66666F-78DE-4124-B9F3-AB3D265974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191F80-67EA-A8E6-1B80-5FB4BBCF4D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D0AA52-669B-CF00-8FE2-57EAE6E365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438DE-170E-D442-85F9-EBB8849EE8D7}" type="datetimeFigureOut">
              <a:rPr lang="en-US" smtClean="0"/>
              <a:t>4/18/24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EF579B-76F1-114F-7B9B-0E35A8CDCE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8819B6-0836-1847-92E5-082144D9B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AF4E3-6833-754C-9003-859697F682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631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63F3D-BFAA-0D3C-B176-CA03168AD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64850C-0650-1D8C-6FDF-293A98B7FE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1F9B76-A005-A461-2A99-16A7E837F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438DE-170E-D442-85F9-EBB8849EE8D7}" type="datetimeFigureOut">
              <a:rPr lang="en-US" smtClean="0"/>
              <a:t>4/18/24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369259-C4C5-24E7-D98F-F7BD367333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F0FC24-A36E-B14F-D8EC-C109A66F8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AF4E3-6833-754C-9003-859697F682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7873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0FE0C23-DD6B-E51E-D127-91552EDC1F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605FD3-987A-6E61-4812-6C038AA80C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701756-1B07-9C9A-7F4F-33616C24D7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438DE-170E-D442-85F9-EBB8849EE8D7}" type="datetimeFigureOut">
              <a:rPr lang="en-US" smtClean="0"/>
              <a:t>4/18/24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535421-9C26-36A6-5497-636081991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21DDBE-B9CB-A130-BDE8-ED129B026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AF4E3-6833-754C-9003-859697F682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200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8360884-DF0D-3094-D94F-D3A89BB788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F221B3-C02B-6185-6FD7-69AB97DA68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C0963D-24EB-C8FB-9EA0-B9B7BBC8C5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B4438DE-170E-D442-85F9-EBB8849EE8D7}" type="datetimeFigureOut">
              <a:rPr lang="en-US" smtClean="0"/>
              <a:t>4/18/24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681533-2D89-DFCE-D560-337C3652AD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61F8A1-3CFA-424E-736B-40D6FBABFA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09AF4E3-6833-754C-9003-859697F682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378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46315" y="122470"/>
          <a:ext cx="11299370" cy="66288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348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00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218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8989">
                  <a:extLst>
                    <a:ext uri="{9D8B030D-6E8A-4147-A177-3AD203B41FA5}">
                      <a16:colId xmlns:a16="http://schemas.microsoft.com/office/drawing/2014/main" val="1528764963"/>
                    </a:ext>
                  </a:extLst>
                </a:gridCol>
                <a:gridCol w="738989">
                  <a:extLst>
                    <a:ext uri="{9D8B030D-6E8A-4147-A177-3AD203B41FA5}">
                      <a16:colId xmlns:a16="http://schemas.microsoft.com/office/drawing/2014/main" val="2382312400"/>
                    </a:ext>
                  </a:extLst>
                </a:gridCol>
                <a:gridCol w="738989">
                  <a:extLst>
                    <a:ext uri="{9D8B030D-6E8A-4147-A177-3AD203B41FA5}">
                      <a16:colId xmlns:a16="http://schemas.microsoft.com/office/drawing/2014/main" val="392870771"/>
                    </a:ext>
                  </a:extLst>
                </a:gridCol>
                <a:gridCol w="7628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2805">
                  <a:extLst>
                    <a:ext uri="{9D8B030D-6E8A-4147-A177-3AD203B41FA5}">
                      <a16:colId xmlns:a16="http://schemas.microsoft.com/office/drawing/2014/main" val="3110224811"/>
                    </a:ext>
                  </a:extLst>
                </a:gridCol>
              </a:tblGrid>
              <a:tr h="390067">
                <a:tc gridSpan="2"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+mn-lt"/>
                        </a:rPr>
                        <a:t>Name: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+mn-lt"/>
                        </a:rPr>
                        <a:t>Date: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0329">
                <a:tc gridSpan="8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latin typeface="+mn-lt"/>
                        </a:rPr>
                        <a:t>Unit Guiding Question: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latin typeface="+mn-lt"/>
                        </a:rPr>
                        <a:t>How do atoms use energy in a chemical process?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4405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latin typeface="+mn-lt"/>
                        </a:rPr>
                        <a:t>Goals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sz="1400" b="1" dirty="0">
                          <a:latin typeface="+mn-lt"/>
                        </a:rPr>
                        <a:t>My evidence of learning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1400" dirty="0">
                          <a:latin typeface="+mn-lt"/>
                        </a:rPr>
                        <a:t>Showing my Learning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latin typeface="+mn-lt"/>
                        </a:rPr>
                        <a:t>I Need Support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latin typeface="+mn-lt"/>
                        </a:rPr>
                        <a:t>I Need Challenge</a:t>
                      </a:r>
                      <a:endParaRPr lang="en-US" sz="1400" dirty="0">
                        <a:latin typeface="+mn-lt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093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is-IS" sz="1400" b="1" dirty="0">
                          <a:latin typeface="+mn-lt"/>
                        </a:rPr>
                        <a:t>Actvtivities/ tasks</a:t>
                      </a:r>
                      <a:endParaRPr lang="en-US" sz="14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+mn-lt"/>
                        </a:rPr>
                        <a:t>Visual/ Pictorial/ concrete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Written/ abstract </a:t>
                      </a:r>
                      <a:endParaRPr lang="en-US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Oral language/ presentations </a:t>
                      </a:r>
                      <a:endParaRPr lang="en-US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8560708"/>
                  </a:ext>
                </a:extLst>
              </a:tr>
              <a:tr h="387031">
                <a:tc rowSpan="3">
                  <a:txBody>
                    <a:bodyPr/>
                    <a:lstStyle/>
                    <a:p>
                      <a:r>
                        <a:rPr lang="en-US" sz="1400" b="1" dirty="0">
                          <a:latin typeface="+mn-lt"/>
                        </a:rPr>
                        <a:t>I know how and why </a:t>
                      </a: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+mn-lt"/>
                        </a:rPr>
                        <a:t>atoms</a:t>
                      </a:r>
                      <a:r>
                        <a:rPr lang="en-US" sz="1400" b="1" dirty="0">
                          <a:latin typeface="+mn-lt"/>
                        </a:rPr>
                        <a:t> move around to create </a:t>
                      </a: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+mn-lt"/>
                        </a:rPr>
                        <a:t>chemical reactions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 sz="1400" b="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 sz="1400" b="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b="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b="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endParaRPr lang="is-IS" sz="14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endParaRPr lang="is-IS" sz="14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70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en-US" sz="1400" b="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 sz="1400" b="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b="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b="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653853"/>
                  </a:ext>
                </a:extLst>
              </a:tr>
              <a:tr h="29079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en-US" sz="1400" b="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 sz="1400" b="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b="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b="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7327754"/>
                  </a:ext>
                </a:extLst>
              </a:tr>
              <a:tr h="379114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latin typeface="+mn-lt"/>
                        </a:rPr>
                        <a:t>I know the </a:t>
                      </a:r>
                      <a:r>
                        <a:rPr lang="en-CA" sz="14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law of conservation of mass</a:t>
                      </a:r>
                      <a:endParaRPr lang="en-US" sz="1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 sz="14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endParaRPr lang="en-US" sz="14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endParaRPr lang="en-US" sz="14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4296831"/>
                  </a:ext>
                </a:extLst>
              </a:tr>
              <a:tr h="37911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en-US" sz="14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9225469"/>
                  </a:ext>
                </a:extLst>
              </a:tr>
              <a:tr h="37911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en-US" sz="14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1133460"/>
                  </a:ext>
                </a:extLst>
              </a:tr>
              <a:tr h="379114">
                <a:tc rowSpan="3">
                  <a:txBody>
                    <a:bodyPr/>
                    <a:lstStyle/>
                    <a:p>
                      <a:r>
                        <a:rPr lang="en-US" sz="1400" b="1" dirty="0">
                          <a:latin typeface="+mn-lt"/>
                        </a:rPr>
                        <a:t>I can make </a:t>
                      </a: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+mn-lt"/>
                        </a:rPr>
                        <a:t>hypotheses </a:t>
                      </a:r>
                    </a:p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I can predict </a:t>
                      </a: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+mn-lt"/>
                        </a:rPr>
                        <a:t>outcomes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4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 sz="14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endParaRPr lang="en-US" sz="14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endParaRPr lang="en-US" sz="14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0985694"/>
                  </a:ext>
                </a:extLst>
              </a:tr>
              <a:tr h="37911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en-US" sz="14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5498120"/>
                  </a:ext>
                </a:extLst>
              </a:tr>
              <a:tr h="37911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en-US" sz="14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1248189"/>
                  </a:ext>
                </a:extLst>
              </a:tr>
              <a:tr h="317663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latin typeface="+mn-lt"/>
                        </a:rPr>
                        <a:t>I can find </a:t>
                      </a: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+mn-lt"/>
                        </a:rPr>
                        <a:t>patterns 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and</a:t>
                      </a: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+mn-lt"/>
                        </a:rPr>
                        <a:t> trends 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in </a:t>
                      </a: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+mn-lt"/>
                        </a:rPr>
                        <a:t>data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I can figure out what a </a:t>
                      </a: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+mn-lt"/>
                        </a:rPr>
                        <a:t>pattern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 means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 sz="14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endParaRPr lang="en-US" sz="14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endParaRPr lang="en-US" sz="14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5833366"/>
                  </a:ext>
                </a:extLst>
              </a:tr>
              <a:tr h="3176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en-US" sz="14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7783781"/>
                  </a:ext>
                </a:extLst>
              </a:tr>
              <a:tr h="3176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en-US" sz="14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9528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90036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46315" y="122470"/>
          <a:ext cx="11299370" cy="45385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348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00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218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8989">
                  <a:extLst>
                    <a:ext uri="{9D8B030D-6E8A-4147-A177-3AD203B41FA5}">
                      <a16:colId xmlns:a16="http://schemas.microsoft.com/office/drawing/2014/main" val="1528764963"/>
                    </a:ext>
                  </a:extLst>
                </a:gridCol>
                <a:gridCol w="738989">
                  <a:extLst>
                    <a:ext uri="{9D8B030D-6E8A-4147-A177-3AD203B41FA5}">
                      <a16:colId xmlns:a16="http://schemas.microsoft.com/office/drawing/2014/main" val="2382312400"/>
                    </a:ext>
                  </a:extLst>
                </a:gridCol>
                <a:gridCol w="738989">
                  <a:extLst>
                    <a:ext uri="{9D8B030D-6E8A-4147-A177-3AD203B41FA5}">
                      <a16:colId xmlns:a16="http://schemas.microsoft.com/office/drawing/2014/main" val="392870771"/>
                    </a:ext>
                  </a:extLst>
                </a:gridCol>
                <a:gridCol w="7628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2805">
                  <a:extLst>
                    <a:ext uri="{9D8B030D-6E8A-4147-A177-3AD203B41FA5}">
                      <a16:colId xmlns:a16="http://schemas.microsoft.com/office/drawing/2014/main" val="3110224811"/>
                    </a:ext>
                  </a:extLst>
                </a:gridCol>
              </a:tblGrid>
              <a:tr h="390067">
                <a:tc gridSpan="2"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+mn-lt"/>
                        </a:rPr>
                        <a:t>Name: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+mn-lt"/>
                        </a:rPr>
                        <a:t>Date: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0329">
                <a:tc gridSpan="8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latin typeface="+mn-lt"/>
                        </a:rPr>
                        <a:t>Unit Guiding Question: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latin typeface="+mn-lt"/>
                        </a:rPr>
                        <a:t>How do atoms use energy in a chemical process?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4405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latin typeface="+mn-lt"/>
                        </a:rPr>
                        <a:t>Goals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sz="1400" b="1" dirty="0">
                          <a:latin typeface="+mn-lt"/>
                        </a:rPr>
                        <a:t>My evidence of learning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1400" dirty="0">
                          <a:latin typeface="+mn-lt"/>
                        </a:rPr>
                        <a:t>Showing my Learning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latin typeface="+mn-lt"/>
                        </a:rPr>
                        <a:t>I Need Support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latin typeface="+mn-lt"/>
                        </a:rPr>
                        <a:t>I Need Challenge</a:t>
                      </a:r>
                      <a:endParaRPr lang="en-US" sz="1400" dirty="0">
                        <a:latin typeface="+mn-lt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093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is-IS" sz="1400" b="1" dirty="0">
                          <a:latin typeface="+mn-lt"/>
                        </a:rPr>
                        <a:t>Actvtivities/ tasks</a:t>
                      </a:r>
                      <a:endParaRPr lang="en-US" sz="14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+mn-lt"/>
                        </a:rPr>
                        <a:t>Visual/ Pictorial/ concrete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Written/ abstract </a:t>
                      </a:r>
                      <a:endParaRPr lang="en-US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Oral language/ presentations </a:t>
                      </a:r>
                      <a:endParaRPr lang="en-US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8560708"/>
                  </a:ext>
                </a:extLst>
              </a:tr>
              <a:tr h="387031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latin typeface="+mn-lt"/>
                        </a:rPr>
                        <a:t>I can draw </a:t>
                      </a: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+mn-lt"/>
                        </a:rPr>
                        <a:t>conclusions</a:t>
                      </a:r>
                      <a:r>
                        <a:rPr lang="en-US" sz="1400" b="1" dirty="0">
                          <a:latin typeface="+mn-lt"/>
                        </a:rPr>
                        <a:t> based on what I know about science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 sz="1400" b="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 sz="1400" b="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b="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b="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endParaRPr lang="is-IS" sz="14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endParaRPr lang="is-IS" sz="14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70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en-US" sz="1400" b="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 sz="1400" b="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b="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b="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653853"/>
                  </a:ext>
                </a:extLst>
              </a:tr>
              <a:tr h="29079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en-US" sz="1400" b="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 sz="1400" b="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b="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b="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7327754"/>
                  </a:ext>
                </a:extLst>
              </a:tr>
              <a:tr h="379114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latin typeface="+mn-lt"/>
                        </a:rPr>
                        <a:t>I can connect and apply what I am learning to other situations and contexts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 sz="14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endParaRPr lang="en-US" sz="14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endParaRPr lang="en-US" sz="14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4296831"/>
                  </a:ext>
                </a:extLst>
              </a:tr>
              <a:tr h="37911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en-US" sz="14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9225469"/>
                  </a:ext>
                </a:extLst>
              </a:tr>
              <a:tr h="37911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en-US" sz="14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11334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50252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163</Words>
  <Application>Microsoft Macintosh PowerPoint</Application>
  <PresentationFormat>Widescreen</PresentationFormat>
  <Paragraphs>34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Shelley Moore</dc:creator>
  <cp:lastModifiedBy>Shelley Moore</cp:lastModifiedBy>
  <cp:revision>1</cp:revision>
  <dcterms:created xsi:type="dcterms:W3CDTF">2024-04-18T21:47:29Z</dcterms:created>
  <dcterms:modified xsi:type="dcterms:W3CDTF">2024-04-18T21:47:53Z</dcterms:modified>
</cp:coreProperties>
</file>