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667" r:id="rId2"/>
    <p:sldId id="464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3"/>
    <p:restoredTop sz="94694"/>
  </p:normalViewPr>
  <p:slideViewPr>
    <p:cSldViewPr snapToGrid="0">
      <p:cViewPr varScale="1">
        <p:scale>
          <a:sx n="59" d="100"/>
          <a:sy n="59" d="100"/>
        </p:scale>
        <p:origin x="192" y="1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2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2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9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0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0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1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5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2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8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DA9A-FADC-DD44-B351-717979F3FB32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152E6-7CFE-1340-893C-CC2AA03C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1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9BF1ED-96A7-E1F5-B062-C89F54730178}"/>
              </a:ext>
            </a:extLst>
          </p:cNvPr>
          <p:cNvGraphicFramePr>
            <a:graphicFrameLocks noGrp="1"/>
          </p:cNvGraphicFramePr>
          <p:nvPr/>
        </p:nvGraphicFramePr>
        <p:xfrm>
          <a:off x="389130" y="606443"/>
          <a:ext cx="11109139" cy="5989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946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1620774">
                  <a:extLst>
                    <a:ext uri="{9D8B030D-6E8A-4147-A177-3AD203B41FA5}">
                      <a16:colId xmlns:a16="http://schemas.microsoft.com/office/drawing/2014/main" val="744474994"/>
                    </a:ext>
                  </a:extLst>
                </a:gridCol>
                <a:gridCol w="1817609">
                  <a:extLst>
                    <a:ext uri="{9D8B030D-6E8A-4147-A177-3AD203B41FA5}">
                      <a16:colId xmlns:a16="http://schemas.microsoft.com/office/drawing/2014/main" val="754685778"/>
                    </a:ext>
                  </a:extLst>
                </a:gridCol>
                <a:gridCol w="1770225">
                  <a:extLst>
                    <a:ext uri="{9D8B030D-6E8A-4147-A177-3AD203B41FA5}">
                      <a16:colId xmlns:a16="http://schemas.microsoft.com/office/drawing/2014/main" val="1298876451"/>
                    </a:ext>
                  </a:extLst>
                </a:gridCol>
                <a:gridCol w="1734975">
                  <a:extLst>
                    <a:ext uri="{9D8B030D-6E8A-4147-A177-3AD203B41FA5}">
                      <a16:colId xmlns:a16="http://schemas.microsoft.com/office/drawing/2014/main" val="676852535"/>
                    </a:ext>
                  </a:extLst>
                </a:gridCol>
                <a:gridCol w="2760610">
                  <a:extLst>
                    <a:ext uri="{9D8B030D-6E8A-4147-A177-3AD203B41FA5}">
                      <a16:colId xmlns:a16="http://schemas.microsoft.com/office/drawing/2014/main" val="199804987"/>
                    </a:ext>
                  </a:extLst>
                </a:gridCol>
              </a:tblGrid>
              <a:tr h="579491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692481">
                <a:tc gridSpan="3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Standard:</a:t>
                      </a:r>
                      <a:endParaRPr lang="en-CA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Teacher Provocation Questions: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solidFill>
                          <a:srgbClr val="FF0000"/>
                        </a:solidFill>
                        <a:effectLst/>
                        <a:latin typeface="DM Sans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Generated Questions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557191">
                <a:tc gridSpan="6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Key Vocabulary: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30584772"/>
                  </a:ext>
                </a:extLst>
              </a:tr>
              <a:tr h="8532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Possible Access Points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(accessible version of grade level)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Curricular Language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Friendly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62230284"/>
                  </a:ext>
                </a:extLst>
              </a:tr>
              <a:tr h="1071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Understandings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>
                        <a:effectLst/>
                        <a:latin typeface="DM Sans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48527"/>
                  </a:ext>
                </a:extLst>
              </a:tr>
              <a:tr h="107166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Knowledge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CA" sz="1400" dirty="0">
                        <a:effectLst/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60686"/>
                  </a:ext>
                </a:extLst>
              </a:tr>
              <a:tr h="107166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Skills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1502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B062EC7-671F-72E6-FDA0-1AF90CAD27D6}"/>
              </a:ext>
            </a:extLst>
          </p:cNvPr>
          <p:cNvSpPr txBox="1"/>
          <p:nvPr/>
        </p:nvSpPr>
        <p:spPr>
          <a:xfrm>
            <a:off x="2268797" y="0"/>
            <a:ext cx="7916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Backwards Design Using Arizona Science Curriculum</a:t>
            </a:r>
          </a:p>
        </p:txBody>
      </p:sp>
    </p:spTree>
    <p:extLst>
      <p:ext uri="{BB962C8B-B14F-4D97-AF65-F5344CB8AC3E}">
        <p14:creationId xmlns:p14="http://schemas.microsoft.com/office/powerpoint/2010/main" val="84520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9BF1ED-96A7-E1F5-B062-C89F54730178}"/>
              </a:ext>
            </a:extLst>
          </p:cNvPr>
          <p:cNvGraphicFramePr>
            <a:graphicFrameLocks noGrp="1"/>
          </p:cNvGraphicFramePr>
          <p:nvPr/>
        </p:nvGraphicFramePr>
        <p:xfrm>
          <a:off x="365980" y="942109"/>
          <a:ext cx="11109139" cy="4917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594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1603099">
                  <a:extLst>
                    <a:ext uri="{9D8B030D-6E8A-4147-A177-3AD203B41FA5}">
                      <a16:colId xmlns:a16="http://schemas.microsoft.com/office/drawing/2014/main" val="744474994"/>
                    </a:ext>
                  </a:extLst>
                </a:gridCol>
                <a:gridCol w="122027">
                  <a:extLst>
                    <a:ext uri="{9D8B030D-6E8A-4147-A177-3AD203B41FA5}">
                      <a16:colId xmlns:a16="http://schemas.microsoft.com/office/drawing/2014/main" val="3240235521"/>
                    </a:ext>
                  </a:extLst>
                </a:gridCol>
                <a:gridCol w="1817609">
                  <a:extLst>
                    <a:ext uri="{9D8B030D-6E8A-4147-A177-3AD203B41FA5}">
                      <a16:colId xmlns:a16="http://schemas.microsoft.com/office/drawing/2014/main" val="754685778"/>
                    </a:ext>
                  </a:extLst>
                </a:gridCol>
                <a:gridCol w="800005">
                  <a:extLst>
                    <a:ext uri="{9D8B030D-6E8A-4147-A177-3AD203B41FA5}">
                      <a16:colId xmlns:a16="http://schemas.microsoft.com/office/drawing/2014/main" val="1298876451"/>
                    </a:ext>
                  </a:extLst>
                </a:gridCol>
                <a:gridCol w="2705195">
                  <a:extLst>
                    <a:ext uri="{9D8B030D-6E8A-4147-A177-3AD203B41FA5}">
                      <a16:colId xmlns:a16="http://schemas.microsoft.com/office/drawing/2014/main" val="676852535"/>
                    </a:ext>
                  </a:extLst>
                </a:gridCol>
                <a:gridCol w="2760610">
                  <a:extLst>
                    <a:ext uri="{9D8B030D-6E8A-4147-A177-3AD203B41FA5}">
                      <a16:colId xmlns:a16="http://schemas.microsoft.com/office/drawing/2014/main" val="199804987"/>
                    </a:ext>
                  </a:extLst>
                </a:gridCol>
              </a:tblGrid>
              <a:tr h="579491">
                <a:tc gridSpan="3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692481">
                <a:tc gridSpan="4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Standard:</a:t>
                      </a:r>
                      <a:endParaRPr lang="en-CA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Teacher Provocation Questions: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solidFill>
                          <a:srgbClr val="FF0000"/>
                        </a:solidFill>
                        <a:effectLst/>
                        <a:latin typeface="DM Sans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Generated Questions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557191">
                <a:tc gridSpan="7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Key Vocabulary: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30584772"/>
                  </a:ext>
                </a:extLst>
              </a:tr>
              <a:tr h="271771">
                <a:tc row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Possible Access Points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(accessible version of grade level)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What do Students need to Know and Do?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Friendly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62230284"/>
                  </a:ext>
                </a:extLst>
              </a:tr>
              <a:tr h="58152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do students need to know?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 I know…)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to students need to do? </a:t>
                      </a:r>
                    </a:p>
                    <a:p>
                      <a:pPr algn="l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 I can…)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601651"/>
                  </a:ext>
                </a:extLst>
              </a:tr>
              <a:tr h="1071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>
                          <a:effectLst/>
                          <a:latin typeface="DM Sans" pitchFamily="2" charset="77"/>
                        </a:rPr>
                        <a:t>Add and subtract fractions with unlike denominators (including mixed numbers) by replacing given fractions with equivalent fractions in such a way as to produce an equivalent sum or difference of fractions with like denominators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48527"/>
                  </a:ext>
                </a:extLst>
              </a:tr>
              <a:tr h="1071661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effectLst/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6068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B062EC7-671F-72E6-FDA0-1AF90CAD27D6}"/>
              </a:ext>
            </a:extLst>
          </p:cNvPr>
          <p:cNvSpPr txBox="1"/>
          <p:nvPr/>
        </p:nvSpPr>
        <p:spPr>
          <a:xfrm>
            <a:off x="2291946" y="274321"/>
            <a:ext cx="76081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Backwards Design Using Arizona Math Curriculum</a:t>
            </a:r>
          </a:p>
        </p:txBody>
      </p:sp>
    </p:spTree>
    <p:extLst>
      <p:ext uri="{BB962C8B-B14F-4D97-AF65-F5344CB8AC3E}">
        <p14:creationId xmlns:p14="http://schemas.microsoft.com/office/powerpoint/2010/main" val="1978586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115</Words>
  <Application>Microsoft Macintosh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DM Sans</vt:lpstr>
      <vt:lpstr>Office 2013 - 2022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2024-05-21T16:55:47Z</dcterms:created>
  <dcterms:modified xsi:type="dcterms:W3CDTF">2024-05-21T16:56:51Z</dcterms:modified>
</cp:coreProperties>
</file>