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1500" r:id="rId2"/>
    <p:sldId id="1506" r:id="rId3"/>
    <p:sldId id="1501" r:id="rId4"/>
    <p:sldId id="1502" r:id="rId5"/>
    <p:sldId id="1507" r:id="rId6"/>
    <p:sldId id="1504" r:id="rId7"/>
    <p:sldId id="1503" r:id="rId8"/>
    <p:sldId id="1508" r:id="rId9"/>
    <p:sldId id="1505" r:id="rId10"/>
    <p:sldId id="1509" r:id="rId11"/>
    <p:sldId id="1510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735"/>
    <p:restoredTop sz="96311"/>
  </p:normalViewPr>
  <p:slideViewPr>
    <p:cSldViewPr snapToGrid="0">
      <p:cViewPr varScale="1">
        <p:scale>
          <a:sx n="68" d="100"/>
          <a:sy n="68" d="100"/>
        </p:scale>
        <p:origin x="208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615E-D8AE-A24C-BA28-4C783DC348A6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B332-9465-F840-A459-87615435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3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615E-D8AE-A24C-BA28-4C783DC348A6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B332-9465-F840-A459-87615435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9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615E-D8AE-A24C-BA28-4C783DC348A6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B332-9465-F840-A459-87615435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8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615E-D8AE-A24C-BA28-4C783DC348A6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B332-9465-F840-A459-87615435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7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615E-D8AE-A24C-BA28-4C783DC348A6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B332-9465-F840-A459-87615435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6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615E-D8AE-A24C-BA28-4C783DC348A6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B332-9465-F840-A459-87615435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5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615E-D8AE-A24C-BA28-4C783DC348A6}" type="datetimeFigureOut">
              <a:rPr lang="en-US" smtClean="0"/>
              <a:t>3/6/24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B332-9465-F840-A459-87615435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3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615E-D8AE-A24C-BA28-4C783DC348A6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B332-9465-F840-A459-87615435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0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615E-D8AE-A24C-BA28-4C783DC348A6}" type="datetimeFigureOut">
              <a:rPr lang="en-US" smtClean="0"/>
              <a:t>3/6/24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B332-9465-F840-A459-87615435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615E-D8AE-A24C-BA28-4C783DC348A6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B332-9465-F840-A459-87615435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1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615E-D8AE-A24C-BA28-4C783DC348A6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B332-9465-F840-A459-87615435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9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7615E-D8AE-A24C-BA28-4C783DC348A6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FB332-9465-F840-A459-87615435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9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4.jp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D619-E712-9730-9643-C2820233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84" y="167562"/>
            <a:ext cx="7886700" cy="694240"/>
          </a:xfrm>
        </p:spPr>
        <p:txBody>
          <a:bodyPr>
            <a:normAutofit fontScale="90000"/>
          </a:bodyPr>
          <a:lstStyle/>
          <a:p>
            <a:r>
              <a:rPr lang="en-US" dirty="0"/>
              <a:t>Describe what you see.</a:t>
            </a:r>
          </a:p>
        </p:txBody>
      </p:sp>
      <p:pic>
        <p:nvPicPr>
          <p:cNvPr id="5" name="Picture 4" descr="A scuba diver in the water&#10;&#10;Description automatically generated">
            <a:extLst>
              <a:ext uri="{FF2B5EF4-FFF2-40B4-BE49-F238E27FC236}">
                <a16:creationId xmlns:a16="http://schemas.microsoft.com/office/drawing/2014/main" id="{AE13D489-D4BB-49F5-8CFD-875E966CB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35" y="1007442"/>
            <a:ext cx="7270594" cy="48431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1B64BF6-2346-A2F8-1008-589D71D96BBC}"/>
              </a:ext>
            </a:extLst>
          </p:cNvPr>
          <p:cNvSpPr txBox="1">
            <a:spLocks/>
          </p:cNvSpPr>
          <p:nvPr/>
        </p:nvSpPr>
        <p:spPr>
          <a:xfrm>
            <a:off x="1855284" y="5996197"/>
            <a:ext cx="7886700" cy="694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do you notice?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821D955A-FFB4-211B-EA3E-7980079A9464}"/>
              </a:ext>
            </a:extLst>
          </p:cNvPr>
          <p:cNvSpPr/>
          <p:nvPr/>
        </p:nvSpPr>
        <p:spPr>
          <a:xfrm>
            <a:off x="3980985" y="1694985"/>
            <a:ext cx="847493" cy="3902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8A2F4A-85A4-1FD0-C3A5-250D58EE1516}"/>
              </a:ext>
            </a:extLst>
          </p:cNvPr>
          <p:cNvSpPr txBox="1">
            <a:spLocks/>
          </p:cNvSpPr>
          <p:nvPr/>
        </p:nvSpPr>
        <p:spPr>
          <a:xfrm>
            <a:off x="0" y="6600397"/>
            <a:ext cx="9144000" cy="331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200" dirty="0"/>
              <a:t>This is activity is connected to: </a:t>
            </a:r>
            <a:r>
              <a:rPr lang="en-CA" sz="1200" kern="1200" dirty="0">
                <a:effectLst/>
                <a:ea typeface="+mn-ea"/>
                <a:cs typeface="+mn-cs"/>
              </a:rPr>
              <a:t>5-PS1-1 (NGSS)				  	    </a:t>
            </a:r>
            <a:r>
              <a:rPr lang="en-CA" sz="1200" dirty="0"/>
              <a:t>Dr. Shelley Moore, 2024</a:t>
            </a:r>
            <a:r>
              <a:rPr lang="en-CA" sz="1200" kern="1200" dirty="0">
                <a:effectLst/>
                <a:ea typeface="+mn-ea"/>
                <a:cs typeface="+mn-cs"/>
              </a:rPr>
              <a:t> 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614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1566-8118-152F-BF1A-9821F75B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All the images are different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states of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9A396-7CBA-8705-08FD-B15415220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10528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</a:rPr>
              <a:t>SOLID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</a:rPr>
              <a:t>LIQUID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</a:rPr>
              <a:t>GAS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7A4D95-AC9A-D938-DBAA-6FA0A576765E}"/>
              </a:ext>
            </a:extLst>
          </p:cNvPr>
          <p:cNvSpPr txBox="1">
            <a:spLocks/>
          </p:cNvSpPr>
          <p:nvPr/>
        </p:nvSpPr>
        <p:spPr>
          <a:xfrm>
            <a:off x="0" y="6600397"/>
            <a:ext cx="9144000" cy="331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200" dirty="0"/>
              <a:t>This is activity is </a:t>
            </a:r>
            <a:r>
              <a:rPr lang="en-US" sz="1200"/>
              <a:t>connected to: </a:t>
            </a:r>
            <a:r>
              <a:rPr lang="en-CA" sz="1200" kern="1200" dirty="0">
                <a:effectLst/>
                <a:ea typeface="+mn-ea"/>
                <a:cs typeface="+mn-cs"/>
              </a:rPr>
              <a:t>5-PS1-1 (NGSS)				  	    </a:t>
            </a:r>
            <a:r>
              <a:rPr lang="en-CA" sz="1200" dirty="0"/>
              <a:t>Dr. Shelley Moore, 2024</a:t>
            </a:r>
            <a:r>
              <a:rPr lang="en-CA" sz="1200" kern="1200" dirty="0">
                <a:effectLst/>
                <a:ea typeface="+mn-ea"/>
                <a:cs typeface="+mn-cs"/>
              </a:rPr>
              <a:t> 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1454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1566-8118-152F-BF1A-9821F75B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586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Our Learning Goal: </a:t>
            </a:r>
            <a:r>
              <a:rPr lang="en-CA" sz="4400" dirty="0">
                <a:effectLst/>
                <a:ea typeface="Roboto Condensed" panose="02000000000000000000" pitchFamily="2" charset="0"/>
              </a:rPr>
              <a:t>I know that </a:t>
            </a:r>
            <a:r>
              <a:rPr lang="en-CA" sz="4400" dirty="0">
                <a:solidFill>
                  <a:srgbClr val="FF0000"/>
                </a:solidFill>
                <a:effectLst/>
                <a:ea typeface="Roboto Condensed" panose="02000000000000000000" pitchFamily="2" charset="0"/>
              </a:rPr>
              <a:t>matter</a:t>
            </a:r>
            <a:r>
              <a:rPr lang="en-CA" sz="4400" dirty="0">
                <a:effectLst/>
                <a:ea typeface="Roboto Condensed" panose="02000000000000000000" pitchFamily="2" charset="0"/>
              </a:rPr>
              <a:t> can be </a:t>
            </a:r>
            <a:r>
              <a:rPr lang="en-CA" sz="4400" dirty="0">
                <a:solidFill>
                  <a:srgbClr val="FF0000"/>
                </a:solidFill>
                <a:effectLst/>
                <a:ea typeface="Roboto Condensed" panose="02000000000000000000" pitchFamily="2" charset="0"/>
              </a:rPr>
              <a:t>broken apart </a:t>
            </a:r>
            <a:r>
              <a:rPr lang="en-CA" sz="4400" dirty="0">
                <a:effectLst/>
                <a:ea typeface="Roboto Condensed" panose="02000000000000000000" pitchFamily="2" charset="0"/>
              </a:rPr>
              <a:t>into tiny </a:t>
            </a:r>
            <a:r>
              <a:rPr lang="en-CA" sz="4400" dirty="0">
                <a:solidFill>
                  <a:srgbClr val="FF0000"/>
                </a:solidFill>
                <a:effectLst/>
                <a:ea typeface="Roboto Condensed" panose="02000000000000000000" pitchFamily="2" charset="0"/>
              </a:rPr>
              <a:t>particles</a:t>
            </a:r>
            <a:r>
              <a:rPr lang="en-CA" sz="4400" dirty="0">
                <a:effectLst/>
                <a:ea typeface="Roboto Condensed" panose="02000000000000000000" pitchFamily="2" charset="0"/>
              </a:rPr>
              <a:t> that are too small to see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9A396-7CBA-8705-08FD-B15415220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10528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</a:rPr>
              <a:t>SOLID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</a:rPr>
              <a:t>LIQUID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</a:rPr>
              <a:t>GAS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3C3F74-8D4B-3566-D9FC-7A630BC6297A}"/>
              </a:ext>
            </a:extLst>
          </p:cNvPr>
          <p:cNvSpPr txBox="1">
            <a:spLocks/>
          </p:cNvSpPr>
          <p:nvPr/>
        </p:nvSpPr>
        <p:spPr>
          <a:xfrm>
            <a:off x="0" y="6600397"/>
            <a:ext cx="9144000" cy="331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200" dirty="0"/>
              <a:t>This is activity is </a:t>
            </a:r>
            <a:r>
              <a:rPr lang="en-US" sz="1200"/>
              <a:t>connected to: </a:t>
            </a:r>
            <a:r>
              <a:rPr lang="en-CA" sz="1200" kern="1200" dirty="0">
                <a:effectLst/>
                <a:ea typeface="+mn-ea"/>
                <a:cs typeface="+mn-cs"/>
              </a:rPr>
              <a:t>5-PS1-1 (NGSS)				  	    </a:t>
            </a:r>
            <a:r>
              <a:rPr lang="en-CA" sz="1200" dirty="0"/>
              <a:t>Dr. Shelley Moore, 2024</a:t>
            </a:r>
            <a:r>
              <a:rPr lang="en-CA" sz="1200" kern="1200" dirty="0">
                <a:effectLst/>
                <a:ea typeface="+mn-ea"/>
                <a:cs typeface="+mn-cs"/>
              </a:rPr>
              <a:t> 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741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D619-E712-9730-9643-C2820233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84" y="184708"/>
            <a:ext cx="7886700" cy="694240"/>
          </a:xfrm>
        </p:spPr>
        <p:txBody>
          <a:bodyPr>
            <a:normAutofit fontScale="90000"/>
          </a:bodyPr>
          <a:lstStyle/>
          <a:p>
            <a:r>
              <a:rPr lang="en-US" dirty="0"/>
              <a:t>Describe what you see.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B64BF6-2346-A2F8-1008-589D71D96BBC}"/>
              </a:ext>
            </a:extLst>
          </p:cNvPr>
          <p:cNvSpPr txBox="1">
            <a:spLocks/>
          </p:cNvSpPr>
          <p:nvPr/>
        </p:nvSpPr>
        <p:spPr>
          <a:xfrm>
            <a:off x="628650" y="5861843"/>
            <a:ext cx="7886700" cy="694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does this image connect to the other image?</a:t>
            </a:r>
          </a:p>
        </p:txBody>
      </p:sp>
      <p:pic>
        <p:nvPicPr>
          <p:cNvPr id="4" name="Picture 3" descr="A beaker with red dots&#10;&#10;Description automatically generated">
            <a:extLst>
              <a:ext uri="{FF2B5EF4-FFF2-40B4-BE49-F238E27FC236}">
                <a16:creationId xmlns:a16="http://schemas.microsoft.com/office/drawing/2014/main" id="{A16987B6-357C-7C3B-FC14-0074B0C1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50" y="1485900"/>
            <a:ext cx="3594100" cy="38862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E7A91EF-AFF5-1B25-8B61-148AD108ABCA}"/>
              </a:ext>
            </a:extLst>
          </p:cNvPr>
          <p:cNvSpPr txBox="1">
            <a:spLocks/>
          </p:cNvSpPr>
          <p:nvPr/>
        </p:nvSpPr>
        <p:spPr>
          <a:xfrm>
            <a:off x="0" y="6600397"/>
            <a:ext cx="9144000" cy="331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200" dirty="0"/>
              <a:t>This is activity is </a:t>
            </a:r>
            <a:r>
              <a:rPr lang="en-US" sz="1200"/>
              <a:t>connected to: </a:t>
            </a:r>
            <a:r>
              <a:rPr lang="en-CA" sz="1200" kern="1200" dirty="0">
                <a:effectLst/>
                <a:ea typeface="+mn-ea"/>
                <a:cs typeface="+mn-cs"/>
              </a:rPr>
              <a:t>5-PS1-1 (NGSS)				  	    </a:t>
            </a:r>
            <a:r>
              <a:rPr lang="en-CA" sz="1200" dirty="0"/>
              <a:t>Dr. Shelley Moore, 2024</a:t>
            </a:r>
            <a:r>
              <a:rPr lang="en-CA" sz="1200" kern="1200" dirty="0">
                <a:effectLst/>
                <a:ea typeface="+mn-ea"/>
                <a:cs typeface="+mn-cs"/>
              </a:rPr>
              <a:t> 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947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D619-E712-9730-9643-C2820233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84" y="184708"/>
            <a:ext cx="7886700" cy="694240"/>
          </a:xfrm>
        </p:spPr>
        <p:txBody>
          <a:bodyPr>
            <a:normAutofit fontScale="90000"/>
          </a:bodyPr>
          <a:lstStyle/>
          <a:p>
            <a:r>
              <a:rPr lang="en-US" dirty="0"/>
              <a:t>Describe what you see.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B64BF6-2346-A2F8-1008-589D71D96BBC}"/>
              </a:ext>
            </a:extLst>
          </p:cNvPr>
          <p:cNvSpPr txBox="1">
            <a:spLocks/>
          </p:cNvSpPr>
          <p:nvPr/>
        </p:nvSpPr>
        <p:spPr>
          <a:xfrm>
            <a:off x="314325" y="5979052"/>
            <a:ext cx="8515350" cy="694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is this image different or the same as the other images? </a:t>
            </a:r>
          </a:p>
        </p:txBody>
      </p:sp>
      <p:pic>
        <p:nvPicPr>
          <p:cNvPr id="9" name="Picture 8" descr="A volcano erupting with smoke&#10;&#10;Description automatically generated">
            <a:extLst>
              <a:ext uri="{FF2B5EF4-FFF2-40B4-BE49-F238E27FC236}">
                <a16:creationId xmlns:a16="http://schemas.microsoft.com/office/drawing/2014/main" id="{62CC0DAB-4DBB-758D-6880-8B8A8CEE7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67" y="1411915"/>
            <a:ext cx="7174066" cy="403417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BE793A7-6594-1AEC-495D-3F4EAE2A9A1F}"/>
              </a:ext>
            </a:extLst>
          </p:cNvPr>
          <p:cNvSpPr txBox="1">
            <a:spLocks/>
          </p:cNvSpPr>
          <p:nvPr/>
        </p:nvSpPr>
        <p:spPr>
          <a:xfrm>
            <a:off x="0" y="6600397"/>
            <a:ext cx="9144000" cy="331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200" dirty="0"/>
              <a:t>This is activity is </a:t>
            </a:r>
            <a:r>
              <a:rPr lang="en-US" sz="1200"/>
              <a:t>connected to: </a:t>
            </a:r>
            <a:r>
              <a:rPr lang="en-CA" sz="1200" kern="1200" dirty="0">
                <a:effectLst/>
                <a:ea typeface="+mn-ea"/>
                <a:cs typeface="+mn-cs"/>
              </a:rPr>
              <a:t>5-PS1-1 (NGSS)				  	    </a:t>
            </a:r>
            <a:r>
              <a:rPr lang="en-CA" sz="1200" dirty="0"/>
              <a:t>Dr. Shelley Moore, 2024</a:t>
            </a:r>
            <a:r>
              <a:rPr lang="en-CA" sz="1200" kern="1200" dirty="0">
                <a:effectLst/>
                <a:ea typeface="+mn-ea"/>
                <a:cs typeface="+mn-cs"/>
              </a:rPr>
              <a:t> 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805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D619-E712-9730-9643-C2820233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435" y="274485"/>
            <a:ext cx="7886700" cy="694240"/>
          </a:xfrm>
        </p:spPr>
        <p:txBody>
          <a:bodyPr>
            <a:normAutofit fontScale="90000"/>
          </a:bodyPr>
          <a:lstStyle/>
          <a:p>
            <a:r>
              <a:rPr lang="en-US" dirty="0"/>
              <a:t>Describe what you see.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B64BF6-2346-A2F8-1008-589D71D96BBC}"/>
              </a:ext>
            </a:extLst>
          </p:cNvPr>
          <p:cNvSpPr txBox="1">
            <a:spLocks/>
          </p:cNvSpPr>
          <p:nvPr/>
        </p:nvSpPr>
        <p:spPr>
          <a:xfrm>
            <a:off x="518711" y="6048355"/>
            <a:ext cx="8374565" cy="694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is this image different or the same as the other images? </a:t>
            </a:r>
          </a:p>
        </p:txBody>
      </p:sp>
      <p:pic>
        <p:nvPicPr>
          <p:cNvPr id="5" name="Picture 4" descr="A stack of gold bars&#10;&#10;Description automatically generated">
            <a:extLst>
              <a:ext uri="{FF2B5EF4-FFF2-40B4-BE49-F238E27FC236}">
                <a16:creationId xmlns:a16="http://schemas.microsoft.com/office/drawing/2014/main" id="{78B5464A-EC45-26F7-2CCF-0F002CE1A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953" y="1125792"/>
            <a:ext cx="6574094" cy="438272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241823-59C4-B15A-5B42-CF150A9714FB}"/>
              </a:ext>
            </a:extLst>
          </p:cNvPr>
          <p:cNvSpPr txBox="1">
            <a:spLocks/>
          </p:cNvSpPr>
          <p:nvPr/>
        </p:nvSpPr>
        <p:spPr>
          <a:xfrm>
            <a:off x="0" y="6600397"/>
            <a:ext cx="9144000" cy="331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200" dirty="0"/>
              <a:t>This is activity is </a:t>
            </a:r>
            <a:r>
              <a:rPr lang="en-US" sz="1200"/>
              <a:t>connected to: </a:t>
            </a:r>
            <a:r>
              <a:rPr lang="en-CA" sz="1200" kern="1200" dirty="0">
                <a:effectLst/>
                <a:ea typeface="+mn-ea"/>
                <a:cs typeface="+mn-cs"/>
              </a:rPr>
              <a:t>5-PS1-1 (NGSS)				  	    </a:t>
            </a:r>
            <a:r>
              <a:rPr lang="en-CA" sz="1200" dirty="0"/>
              <a:t>Dr. Shelley Moore, 2024</a:t>
            </a:r>
            <a:r>
              <a:rPr lang="en-CA" sz="1200" kern="1200" dirty="0">
                <a:effectLst/>
                <a:ea typeface="+mn-ea"/>
                <a:cs typeface="+mn-cs"/>
              </a:rPr>
              <a:t> 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069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D619-E712-9730-9643-C2820233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84" y="184708"/>
            <a:ext cx="7886700" cy="694240"/>
          </a:xfrm>
        </p:spPr>
        <p:txBody>
          <a:bodyPr>
            <a:normAutofit fontScale="90000"/>
          </a:bodyPr>
          <a:lstStyle/>
          <a:p>
            <a:r>
              <a:rPr lang="en-US" dirty="0"/>
              <a:t>Describe what you see.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B64BF6-2346-A2F8-1008-589D71D96BBC}"/>
              </a:ext>
            </a:extLst>
          </p:cNvPr>
          <p:cNvSpPr txBox="1">
            <a:spLocks/>
          </p:cNvSpPr>
          <p:nvPr/>
        </p:nvSpPr>
        <p:spPr>
          <a:xfrm>
            <a:off x="314325" y="5861842"/>
            <a:ext cx="8515350" cy="694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is this image different or the same as the other images? </a:t>
            </a:r>
          </a:p>
        </p:txBody>
      </p:sp>
      <p:pic>
        <p:nvPicPr>
          <p:cNvPr id="10" name="Picture 9" descr="A beaker with red dots&#10;&#10;Description automatically generated">
            <a:extLst>
              <a:ext uri="{FF2B5EF4-FFF2-40B4-BE49-F238E27FC236}">
                <a16:creationId xmlns:a16="http://schemas.microsoft.com/office/drawing/2014/main" id="{4CD365FF-4908-697B-CE7F-C61F0B65F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019" y="1446345"/>
            <a:ext cx="3556000" cy="38481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74BF2F-5DC3-2659-51F1-85738CC34A7E}"/>
              </a:ext>
            </a:extLst>
          </p:cNvPr>
          <p:cNvSpPr txBox="1">
            <a:spLocks/>
          </p:cNvSpPr>
          <p:nvPr/>
        </p:nvSpPr>
        <p:spPr>
          <a:xfrm>
            <a:off x="0" y="6600397"/>
            <a:ext cx="9144000" cy="331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200" dirty="0"/>
              <a:t>This is activity is </a:t>
            </a:r>
            <a:r>
              <a:rPr lang="en-US" sz="1200"/>
              <a:t>connected to: </a:t>
            </a:r>
            <a:r>
              <a:rPr lang="en-CA" sz="1200" kern="1200" dirty="0">
                <a:effectLst/>
                <a:ea typeface="+mn-ea"/>
                <a:cs typeface="+mn-cs"/>
              </a:rPr>
              <a:t>5-PS1-1 (NGSS)				  	    </a:t>
            </a:r>
            <a:r>
              <a:rPr lang="en-CA" sz="1200" dirty="0"/>
              <a:t>Dr. Shelley Moore, 2024</a:t>
            </a:r>
            <a:r>
              <a:rPr lang="en-CA" sz="1200" kern="1200" dirty="0">
                <a:effectLst/>
                <a:ea typeface="+mn-ea"/>
                <a:cs typeface="+mn-cs"/>
              </a:rPr>
              <a:t> 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59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D619-E712-9730-9643-C2820233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435" y="274485"/>
            <a:ext cx="7886700" cy="694240"/>
          </a:xfrm>
        </p:spPr>
        <p:txBody>
          <a:bodyPr>
            <a:normAutofit fontScale="90000"/>
          </a:bodyPr>
          <a:lstStyle/>
          <a:p>
            <a:r>
              <a:rPr lang="en-US" dirty="0"/>
              <a:t>Describe what you see.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B64BF6-2346-A2F8-1008-589D71D96BBC}"/>
              </a:ext>
            </a:extLst>
          </p:cNvPr>
          <p:cNvSpPr txBox="1">
            <a:spLocks/>
          </p:cNvSpPr>
          <p:nvPr/>
        </p:nvSpPr>
        <p:spPr>
          <a:xfrm>
            <a:off x="585397" y="5889275"/>
            <a:ext cx="8374565" cy="694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is this image different or the same as the other images? </a:t>
            </a:r>
          </a:p>
        </p:txBody>
      </p:sp>
      <p:pic>
        <p:nvPicPr>
          <p:cNvPr id="5" name="Picture 4" descr="A row of tires with a silver rim&#10;&#10;Description automatically generated">
            <a:extLst>
              <a:ext uri="{FF2B5EF4-FFF2-40B4-BE49-F238E27FC236}">
                <a16:creationId xmlns:a16="http://schemas.microsoft.com/office/drawing/2014/main" id="{4BAAA0F3-8032-30F3-D437-90963BA67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868" y="1679094"/>
            <a:ext cx="6999624" cy="349981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2590A7-AAEA-DBA3-8274-9A0FCC634461}"/>
              </a:ext>
            </a:extLst>
          </p:cNvPr>
          <p:cNvSpPr txBox="1">
            <a:spLocks/>
          </p:cNvSpPr>
          <p:nvPr/>
        </p:nvSpPr>
        <p:spPr>
          <a:xfrm>
            <a:off x="0" y="6600397"/>
            <a:ext cx="9144000" cy="331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200" dirty="0"/>
              <a:t>This is activity is </a:t>
            </a:r>
            <a:r>
              <a:rPr lang="en-US" sz="1200"/>
              <a:t>connected to: </a:t>
            </a:r>
            <a:r>
              <a:rPr lang="en-CA" sz="1200" kern="1200" dirty="0">
                <a:effectLst/>
                <a:ea typeface="+mn-ea"/>
                <a:cs typeface="+mn-cs"/>
              </a:rPr>
              <a:t>5-PS1-1 (NGSS)				  	    </a:t>
            </a:r>
            <a:r>
              <a:rPr lang="en-CA" sz="1200" dirty="0"/>
              <a:t>Dr. Shelley Moore, 2024</a:t>
            </a:r>
            <a:r>
              <a:rPr lang="en-CA" sz="1200" kern="1200" dirty="0">
                <a:effectLst/>
                <a:ea typeface="+mn-ea"/>
                <a:cs typeface="+mn-cs"/>
              </a:rPr>
              <a:t> 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438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D619-E712-9730-9643-C2820233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435" y="274485"/>
            <a:ext cx="7886700" cy="694240"/>
          </a:xfrm>
        </p:spPr>
        <p:txBody>
          <a:bodyPr>
            <a:normAutofit fontScale="90000"/>
          </a:bodyPr>
          <a:lstStyle/>
          <a:p>
            <a:r>
              <a:rPr lang="en-US" dirty="0"/>
              <a:t>Describe what you see.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B64BF6-2346-A2F8-1008-589D71D96BBC}"/>
              </a:ext>
            </a:extLst>
          </p:cNvPr>
          <p:cNvSpPr txBox="1">
            <a:spLocks/>
          </p:cNvSpPr>
          <p:nvPr/>
        </p:nvSpPr>
        <p:spPr>
          <a:xfrm>
            <a:off x="489215" y="6063104"/>
            <a:ext cx="8374565" cy="694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is this image different or the same as the other images? </a:t>
            </a:r>
          </a:p>
        </p:txBody>
      </p:sp>
      <p:pic>
        <p:nvPicPr>
          <p:cNvPr id="4" name="Picture 3" descr="A spoon with a bottle of liquid pouring out of it&#10;&#10;Description automatically generated">
            <a:extLst>
              <a:ext uri="{FF2B5EF4-FFF2-40B4-BE49-F238E27FC236}">
                <a16:creationId xmlns:a16="http://schemas.microsoft.com/office/drawing/2014/main" id="{47734BAB-F605-A01E-1248-E8DB7DE50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975" y="1182330"/>
            <a:ext cx="4626049" cy="466716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EBF334-61D2-538B-2F61-D0BEBB3635D6}"/>
              </a:ext>
            </a:extLst>
          </p:cNvPr>
          <p:cNvSpPr txBox="1">
            <a:spLocks/>
          </p:cNvSpPr>
          <p:nvPr/>
        </p:nvSpPr>
        <p:spPr>
          <a:xfrm>
            <a:off x="0" y="6600397"/>
            <a:ext cx="9144000" cy="331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200" dirty="0"/>
              <a:t>This is activity is </a:t>
            </a:r>
            <a:r>
              <a:rPr lang="en-US" sz="1200"/>
              <a:t>connected to: </a:t>
            </a:r>
            <a:r>
              <a:rPr lang="en-CA" sz="1200" kern="1200" dirty="0">
                <a:effectLst/>
                <a:ea typeface="+mn-ea"/>
                <a:cs typeface="+mn-cs"/>
              </a:rPr>
              <a:t>5-PS1-1 (NGSS)				  	    </a:t>
            </a:r>
            <a:r>
              <a:rPr lang="en-CA" sz="1200" dirty="0"/>
              <a:t>Dr. Shelley Moore, 2024</a:t>
            </a:r>
            <a:r>
              <a:rPr lang="en-CA" sz="1200" kern="1200" dirty="0">
                <a:effectLst/>
                <a:ea typeface="+mn-ea"/>
                <a:cs typeface="+mn-cs"/>
              </a:rPr>
              <a:t> 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8227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D619-E712-9730-9643-C2820233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84" y="184708"/>
            <a:ext cx="7886700" cy="694240"/>
          </a:xfrm>
        </p:spPr>
        <p:txBody>
          <a:bodyPr>
            <a:normAutofit fontScale="90000"/>
          </a:bodyPr>
          <a:lstStyle/>
          <a:p>
            <a:r>
              <a:rPr lang="en-US" dirty="0"/>
              <a:t>Describe what you see.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B64BF6-2346-A2F8-1008-589D71D96BBC}"/>
              </a:ext>
            </a:extLst>
          </p:cNvPr>
          <p:cNvSpPr txBox="1">
            <a:spLocks/>
          </p:cNvSpPr>
          <p:nvPr/>
        </p:nvSpPr>
        <p:spPr>
          <a:xfrm>
            <a:off x="628650" y="5861843"/>
            <a:ext cx="8515350" cy="694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is this image different or the same as the other images? </a:t>
            </a:r>
          </a:p>
        </p:txBody>
      </p:sp>
      <p:pic>
        <p:nvPicPr>
          <p:cNvPr id="7" name="Picture 6" descr="A beaker with red balls inside&#10;&#10;Description automatically generated">
            <a:extLst>
              <a:ext uri="{FF2B5EF4-FFF2-40B4-BE49-F238E27FC236}">
                <a16:creationId xmlns:a16="http://schemas.microsoft.com/office/drawing/2014/main" id="{FEE91762-04AD-EB43-40A9-BB44BAC9F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12" y="1324446"/>
            <a:ext cx="3683000" cy="38481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6CC4ED-D415-42C3-50CC-41E6A8E93DEA}"/>
              </a:ext>
            </a:extLst>
          </p:cNvPr>
          <p:cNvSpPr txBox="1">
            <a:spLocks/>
          </p:cNvSpPr>
          <p:nvPr/>
        </p:nvSpPr>
        <p:spPr>
          <a:xfrm>
            <a:off x="0" y="6600397"/>
            <a:ext cx="9144000" cy="331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200" dirty="0"/>
              <a:t>This is activity is </a:t>
            </a:r>
            <a:r>
              <a:rPr lang="en-US" sz="1200"/>
              <a:t>connected to: </a:t>
            </a:r>
            <a:r>
              <a:rPr lang="en-CA" sz="1200" kern="1200" dirty="0">
                <a:effectLst/>
                <a:ea typeface="+mn-ea"/>
                <a:cs typeface="+mn-cs"/>
              </a:rPr>
              <a:t>5-PS1-1 (NGSS)				  	    </a:t>
            </a:r>
            <a:r>
              <a:rPr lang="en-CA" sz="1200" dirty="0"/>
              <a:t>Dr. Shelley Moore, 2024</a:t>
            </a:r>
            <a:r>
              <a:rPr lang="en-CA" sz="1200" kern="1200" dirty="0">
                <a:effectLst/>
                <a:ea typeface="+mn-ea"/>
                <a:cs typeface="+mn-cs"/>
              </a:rPr>
              <a:t> 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41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D619-E712-9730-9643-C2820233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8" y="93736"/>
            <a:ext cx="9638745" cy="69424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all these images have in common?</a:t>
            </a:r>
          </a:p>
        </p:txBody>
      </p:sp>
      <p:pic>
        <p:nvPicPr>
          <p:cNvPr id="8" name="Picture 7" descr="A spoon with a bottle of liquid pouring out of it&#10;&#10;Description automatically generated">
            <a:extLst>
              <a:ext uri="{FF2B5EF4-FFF2-40B4-BE49-F238E27FC236}">
                <a16:creationId xmlns:a16="http://schemas.microsoft.com/office/drawing/2014/main" id="{22030177-BB90-96CB-80AC-E4A758686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00" y="951975"/>
            <a:ext cx="2003230" cy="2021036"/>
          </a:xfrm>
          <a:prstGeom prst="rect">
            <a:avLst/>
          </a:prstGeom>
        </p:spPr>
      </p:pic>
      <p:pic>
        <p:nvPicPr>
          <p:cNvPr id="10" name="Picture 9" descr="A beaker with red balls inside&#10;&#10;Description automatically generated">
            <a:extLst>
              <a:ext uri="{FF2B5EF4-FFF2-40B4-BE49-F238E27FC236}">
                <a16:creationId xmlns:a16="http://schemas.microsoft.com/office/drawing/2014/main" id="{32B91459-1442-13E3-1408-EE2EDB8B4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00" y="4721443"/>
            <a:ext cx="1602192" cy="1674015"/>
          </a:xfrm>
          <a:prstGeom prst="rect">
            <a:avLst/>
          </a:prstGeom>
        </p:spPr>
      </p:pic>
      <p:pic>
        <p:nvPicPr>
          <p:cNvPr id="14" name="Picture 13" descr="A bottle of hot sauce&#10;&#10;Description automatically generated">
            <a:extLst>
              <a:ext uri="{FF2B5EF4-FFF2-40B4-BE49-F238E27FC236}">
                <a16:creationId xmlns:a16="http://schemas.microsoft.com/office/drawing/2014/main" id="{9F398C3E-AB43-7A68-C574-1BBE59791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757" y="1642583"/>
            <a:ext cx="2439708" cy="2439708"/>
          </a:xfrm>
          <a:prstGeom prst="rect">
            <a:avLst/>
          </a:prstGeom>
        </p:spPr>
      </p:pic>
      <p:pic>
        <p:nvPicPr>
          <p:cNvPr id="5" name="Picture 4" descr="A scuba diver in the water&#10;&#10;Description automatically generated">
            <a:extLst>
              <a:ext uri="{FF2B5EF4-FFF2-40B4-BE49-F238E27FC236}">
                <a16:creationId xmlns:a16="http://schemas.microsoft.com/office/drawing/2014/main" id="{AE13D489-D4BB-49F5-8CFD-875E966CB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475" y="2693774"/>
            <a:ext cx="2511001" cy="1672637"/>
          </a:xfrm>
          <a:prstGeom prst="rect">
            <a:avLst/>
          </a:prstGeom>
        </p:spPr>
      </p:pic>
      <p:pic>
        <p:nvPicPr>
          <p:cNvPr id="12" name="Picture 11" descr="A beaker with red dots&#10;&#10;Description automatically generated">
            <a:extLst>
              <a:ext uri="{FF2B5EF4-FFF2-40B4-BE49-F238E27FC236}">
                <a16:creationId xmlns:a16="http://schemas.microsoft.com/office/drawing/2014/main" id="{F9CA2B57-7BF8-8B5C-6B31-F8D01FC39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033" y="4530406"/>
            <a:ext cx="1715467" cy="1854887"/>
          </a:xfrm>
          <a:prstGeom prst="rect">
            <a:avLst/>
          </a:prstGeom>
        </p:spPr>
      </p:pic>
      <p:pic>
        <p:nvPicPr>
          <p:cNvPr id="9" name="Picture 8" descr="A row of tires with a silver rim&#10;&#10;Description automatically generated">
            <a:extLst>
              <a:ext uri="{FF2B5EF4-FFF2-40B4-BE49-F238E27FC236}">
                <a16:creationId xmlns:a16="http://schemas.microsoft.com/office/drawing/2014/main" id="{19F13649-ADF2-33CC-B4E0-7EF2DDE67A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370" y="3082350"/>
            <a:ext cx="2838359" cy="1419180"/>
          </a:xfrm>
          <a:prstGeom prst="rect">
            <a:avLst/>
          </a:prstGeom>
        </p:spPr>
      </p:pic>
      <p:pic>
        <p:nvPicPr>
          <p:cNvPr id="11" name="Picture 10" descr="A beaker with red dots&#10;&#10;Description automatically generated">
            <a:extLst>
              <a:ext uri="{FF2B5EF4-FFF2-40B4-BE49-F238E27FC236}">
                <a16:creationId xmlns:a16="http://schemas.microsoft.com/office/drawing/2014/main" id="{15EF3183-EA2E-3638-9BCE-64BD1199F4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7382" y="1060172"/>
            <a:ext cx="1665459" cy="1802265"/>
          </a:xfrm>
          <a:prstGeom prst="rect">
            <a:avLst/>
          </a:prstGeom>
        </p:spPr>
      </p:pic>
      <p:pic>
        <p:nvPicPr>
          <p:cNvPr id="3" name="Picture 2" descr="A volcano erupting with smoke&#10;&#10;Description automatically generated">
            <a:extLst>
              <a:ext uri="{FF2B5EF4-FFF2-40B4-BE49-F238E27FC236}">
                <a16:creationId xmlns:a16="http://schemas.microsoft.com/office/drawing/2014/main" id="{28B82224-98C9-17F7-A92C-0B661E4D65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1630" y="4446936"/>
            <a:ext cx="3741959" cy="2104204"/>
          </a:xfrm>
          <a:prstGeom prst="rect">
            <a:avLst/>
          </a:prstGeom>
        </p:spPr>
      </p:pic>
      <p:pic>
        <p:nvPicPr>
          <p:cNvPr id="4" name="Picture 3" descr="A stack of gold bars&#10;&#10;Description automatically generated">
            <a:extLst>
              <a:ext uri="{FF2B5EF4-FFF2-40B4-BE49-F238E27FC236}">
                <a16:creationId xmlns:a16="http://schemas.microsoft.com/office/drawing/2014/main" id="{DA5760A4-AFF2-8FB3-F570-02EA1F3A53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0467" y="936702"/>
            <a:ext cx="2389610" cy="159307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EEA687-771C-DD67-2378-FAC79F9C5675}"/>
              </a:ext>
            </a:extLst>
          </p:cNvPr>
          <p:cNvSpPr txBox="1">
            <a:spLocks/>
          </p:cNvSpPr>
          <p:nvPr/>
        </p:nvSpPr>
        <p:spPr>
          <a:xfrm>
            <a:off x="0" y="6600397"/>
            <a:ext cx="9144000" cy="331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200" dirty="0"/>
              <a:t>This is activity is </a:t>
            </a:r>
            <a:r>
              <a:rPr lang="en-US" sz="1200"/>
              <a:t>connected to: </a:t>
            </a:r>
            <a:r>
              <a:rPr lang="en-CA" sz="1200" kern="1200" dirty="0">
                <a:effectLst/>
                <a:ea typeface="+mn-ea"/>
                <a:cs typeface="+mn-cs"/>
              </a:rPr>
              <a:t>5-PS1-1 (NGSS)				  	    </a:t>
            </a:r>
            <a:r>
              <a:rPr lang="en-CA" sz="1200" dirty="0"/>
              <a:t>Dr. Shelley Moore, 2024</a:t>
            </a:r>
            <a:r>
              <a:rPr lang="en-CA" sz="1200" kern="1200" dirty="0">
                <a:effectLst/>
                <a:ea typeface="+mn-ea"/>
                <a:cs typeface="+mn-cs"/>
              </a:rPr>
              <a:t> 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9651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442</Words>
  <Application>Microsoft Macintosh PowerPoint</Application>
  <PresentationFormat>Letter Paper (8.5x11 in)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Describe what you see.</vt:lpstr>
      <vt:lpstr>Describe what you see.</vt:lpstr>
      <vt:lpstr>Describe what you see.</vt:lpstr>
      <vt:lpstr>Describe what you see.</vt:lpstr>
      <vt:lpstr>Describe what you see.</vt:lpstr>
      <vt:lpstr>Describe what you see.</vt:lpstr>
      <vt:lpstr>Describe what you see.</vt:lpstr>
      <vt:lpstr>Describe what you see.</vt:lpstr>
      <vt:lpstr>What do all these images have in common?</vt:lpstr>
      <vt:lpstr>All the images are different  states of matter</vt:lpstr>
      <vt:lpstr>Our Learning Goal: I know that matter can be broken apart into tiny particles that are too small to see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Describe what you see.</dc:title>
  <dc:creator>Shelley Moore</dc:creator>
  <cp:lastModifiedBy>Shelley Moore</cp:lastModifiedBy>
  <cp:revision>1</cp:revision>
  <dcterms:created xsi:type="dcterms:W3CDTF">2024-03-06T23:01:25Z</dcterms:created>
  <dcterms:modified xsi:type="dcterms:W3CDTF">2024-03-06T23:02:14Z</dcterms:modified>
</cp:coreProperties>
</file>