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661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2" d="100"/>
          <a:sy n="102" d="100"/>
        </p:scale>
        <p:origin x="19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76597-C304-6C4F-A196-23B451B1D327}" type="datetimeFigureOut">
              <a:rPr lang="en-US" smtClean="0"/>
              <a:t>9/4/24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C758-D37B-F345-AA34-330C21EE4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5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76597-C304-6C4F-A196-23B451B1D327}" type="datetimeFigureOut">
              <a:rPr lang="en-US" smtClean="0"/>
              <a:t>9/4/24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C758-D37B-F345-AA34-330C21EE4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73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76597-C304-6C4F-A196-23B451B1D327}" type="datetimeFigureOut">
              <a:rPr lang="en-US" smtClean="0"/>
              <a:t>9/4/24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C758-D37B-F345-AA34-330C21EE4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9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76597-C304-6C4F-A196-23B451B1D327}" type="datetimeFigureOut">
              <a:rPr lang="en-US" smtClean="0"/>
              <a:t>9/4/24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C758-D37B-F345-AA34-330C21EE4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88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76597-C304-6C4F-A196-23B451B1D327}" type="datetimeFigureOut">
              <a:rPr lang="en-US" smtClean="0"/>
              <a:t>9/4/24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C758-D37B-F345-AA34-330C21EE4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88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76597-C304-6C4F-A196-23B451B1D327}" type="datetimeFigureOut">
              <a:rPr lang="en-US" smtClean="0"/>
              <a:t>9/4/24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C758-D37B-F345-AA34-330C21EE4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7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76597-C304-6C4F-A196-23B451B1D327}" type="datetimeFigureOut">
              <a:rPr lang="en-US" smtClean="0"/>
              <a:t>9/4/24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C758-D37B-F345-AA34-330C21EE4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76597-C304-6C4F-A196-23B451B1D327}" type="datetimeFigureOut">
              <a:rPr lang="en-US" smtClean="0"/>
              <a:t>9/4/24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C758-D37B-F345-AA34-330C21EE4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61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76597-C304-6C4F-A196-23B451B1D327}" type="datetimeFigureOut">
              <a:rPr lang="en-US" smtClean="0"/>
              <a:t>9/4/24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C758-D37B-F345-AA34-330C21EE4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30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76597-C304-6C4F-A196-23B451B1D327}" type="datetimeFigureOut">
              <a:rPr lang="en-US" smtClean="0"/>
              <a:t>9/4/24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C758-D37B-F345-AA34-330C21EE4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177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76597-C304-6C4F-A196-23B451B1D327}" type="datetimeFigureOut">
              <a:rPr lang="en-US" smtClean="0"/>
              <a:t>9/4/24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C758-D37B-F345-AA34-330C21EE4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61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76597-C304-6C4F-A196-23B451B1D327}" type="datetimeFigureOut">
              <a:rPr lang="en-US" smtClean="0"/>
              <a:t>9/4/24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AC758-D37B-F345-AA34-330C21EE4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7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99BF1ED-96A7-E1F5-B062-C89F54730178}"/>
              </a:ext>
            </a:extLst>
          </p:cNvPr>
          <p:cNvGraphicFramePr>
            <a:graphicFrameLocks noGrp="1"/>
          </p:cNvGraphicFramePr>
          <p:nvPr/>
        </p:nvGraphicFramePr>
        <p:xfrm>
          <a:off x="541431" y="369332"/>
          <a:ext cx="11109138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605">
                  <a:extLst>
                    <a:ext uri="{9D8B030D-6E8A-4147-A177-3AD203B41FA5}">
                      <a16:colId xmlns:a16="http://schemas.microsoft.com/office/drawing/2014/main" val="2633432334"/>
                    </a:ext>
                  </a:extLst>
                </a:gridCol>
                <a:gridCol w="526473">
                  <a:extLst>
                    <a:ext uri="{9D8B030D-6E8A-4147-A177-3AD203B41FA5}">
                      <a16:colId xmlns:a16="http://schemas.microsoft.com/office/drawing/2014/main" val="3937346761"/>
                    </a:ext>
                  </a:extLst>
                </a:gridCol>
                <a:gridCol w="1149927">
                  <a:extLst>
                    <a:ext uri="{9D8B030D-6E8A-4147-A177-3AD203B41FA5}">
                      <a16:colId xmlns:a16="http://schemas.microsoft.com/office/drawing/2014/main" val="3533059109"/>
                    </a:ext>
                  </a:extLst>
                </a:gridCol>
                <a:gridCol w="540328">
                  <a:extLst>
                    <a:ext uri="{9D8B030D-6E8A-4147-A177-3AD203B41FA5}">
                      <a16:colId xmlns:a16="http://schemas.microsoft.com/office/drawing/2014/main" val="3240235521"/>
                    </a:ext>
                  </a:extLst>
                </a:gridCol>
                <a:gridCol w="2466109">
                  <a:extLst>
                    <a:ext uri="{9D8B030D-6E8A-4147-A177-3AD203B41FA5}">
                      <a16:colId xmlns:a16="http://schemas.microsoft.com/office/drawing/2014/main" val="1536855281"/>
                    </a:ext>
                  </a:extLst>
                </a:gridCol>
                <a:gridCol w="2078182">
                  <a:extLst>
                    <a:ext uri="{9D8B030D-6E8A-4147-A177-3AD203B41FA5}">
                      <a16:colId xmlns:a16="http://schemas.microsoft.com/office/drawing/2014/main" val="2073212921"/>
                    </a:ext>
                  </a:extLst>
                </a:gridCol>
                <a:gridCol w="789709">
                  <a:extLst>
                    <a:ext uri="{9D8B030D-6E8A-4147-A177-3AD203B41FA5}">
                      <a16:colId xmlns:a16="http://schemas.microsoft.com/office/drawing/2014/main" val="676852535"/>
                    </a:ext>
                  </a:extLst>
                </a:gridCol>
                <a:gridCol w="2769805">
                  <a:extLst>
                    <a:ext uri="{9D8B030D-6E8A-4147-A177-3AD203B41FA5}">
                      <a16:colId xmlns:a16="http://schemas.microsoft.com/office/drawing/2014/main" val="199804987"/>
                    </a:ext>
                  </a:extLst>
                </a:gridCol>
              </a:tblGrid>
              <a:tr h="212559"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Area: Math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Strand/Topic: Number and Operations - Fractions</a:t>
                      </a:r>
                      <a:endParaRPr lang="en-US" sz="1200" dirty="0">
                        <a:solidFill>
                          <a:schemeClr val="bg1"/>
                        </a:solidFill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Strand/Topic: Number and Operations - Fractions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Strand/Topic: Number and Operations - Fractions</a:t>
                      </a:r>
                      <a:endParaRPr lang="en-US" sz="1400" dirty="0">
                        <a:solidFill>
                          <a:schemeClr val="bg1"/>
                        </a:solidFill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38880096"/>
                  </a:ext>
                </a:extLst>
              </a:tr>
              <a:tr h="575548">
                <a:tc gridSpan="4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Learning Standard: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5.NF.A Use </a:t>
                      </a:r>
                      <a:r>
                        <a:rPr lang="en-US" sz="1200" b="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equivalent fractions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to </a:t>
                      </a:r>
                      <a:r>
                        <a:rPr lang="en-US" sz="1200" b="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add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and </a:t>
                      </a:r>
                      <a:r>
                        <a:rPr lang="en-US" sz="1200" b="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subtract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1200" b="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fraction</a:t>
                      </a:r>
                      <a:endParaRPr lang="en-CA" sz="12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Unit Guiding Question(s):</a:t>
                      </a:r>
                    </a:p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What is an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equivalent fraction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?</a:t>
                      </a:r>
                    </a:p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How can we use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equivalent fractions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to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add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and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subtract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fractions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?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Unit Guiding Question(s):</a:t>
                      </a:r>
                    </a:p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What is an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equivalent fraction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?</a:t>
                      </a:r>
                    </a:p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How can we use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equivalent fractions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to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add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and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subtract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fractions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?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Generated Questions: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83693725"/>
                  </a:ext>
                </a:extLst>
              </a:tr>
              <a:tr h="425291">
                <a:tc gridSpan="8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Key Vocabulary: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fraction, equivalent fraction, add, subtract, denominator, mixed number, strategies, understand, word problem, problem, solution, show my thinking, estimate, solve, pictorial, abstract, concrete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30584772"/>
                  </a:ext>
                </a:extLst>
              </a:tr>
              <a:tr h="257506">
                <a:tc row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Learning Goals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Possible Access Points</a:t>
                      </a:r>
                    </a:p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(accessible version of grade level)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Possible Access Points</a:t>
                      </a:r>
                    </a:p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(accessible version of grade level)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Curricular Language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Friendly Language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Student Friendly Language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62230284"/>
                  </a:ext>
                </a:extLst>
              </a:tr>
              <a:tr h="42529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What do students need to know? ( I know…)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What do students need to know? ( I know…)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What to students need to do? ( I can…)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601651"/>
                  </a:ext>
                </a:extLst>
              </a:tr>
              <a:tr h="16161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5.NF.A.1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Adding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Subtracting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Sharing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Fractions with like denominators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Benchmark fractions ½, 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0" dirty="0">
                          <a:effectLst/>
                          <a:latin typeface="+mn-lt"/>
                        </a:rPr>
                        <a:t>Add and subtract fractions with unlike denominators (including mixed numbers) by replacing given fractions with equivalent fractions in such a way as to produce an equivalent sum or difference of fractions with like denominators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what a </a:t>
                      </a:r>
                      <a:r>
                        <a:rPr lang="en-US" sz="120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fraction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is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what a </a:t>
                      </a:r>
                      <a:r>
                        <a:rPr lang="en-US" sz="120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denominator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is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what an </a:t>
                      </a:r>
                      <a:r>
                        <a:rPr lang="en-US" sz="1200" kern="120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  <a:cs typeface="+mn-cs"/>
                        </a:rPr>
                        <a:t>equivalent fraction 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how to find an </a:t>
                      </a:r>
                      <a:r>
                        <a:rPr lang="en-US" sz="1200" kern="120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  <a:cs typeface="+mn-cs"/>
                        </a:rPr>
                        <a:t>equivalent fraction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why </a:t>
                      </a:r>
                      <a:r>
                        <a:rPr lang="en-US" sz="120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equivalent fractions 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can help me </a:t>
                      </a:r>
                      <a:r>
                        <a:rPr lang="en-US" sz="120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add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and </a:t>
                      </a:r>
                      <a:r>
                        <a:rPr lang="en-US" sz="120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subtract fractions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what a </a:t>
                      </a:r>
                      <a:r>
                        <a:rPr lang="en-US" sz="120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mixed number 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how to turn a </a:t>
                      </a:r>
                      <a:r>
                        <a:rPr lang="en-US" sz="120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mixed number 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into a </a:t>
                      </a:r>
                      <a:r>
                        <a:rPr lang="en-US" sz="120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fraction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what a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fraction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is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what a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denominator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is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what an 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  <a:cs typeface="+mn-cs"/>
                        </a:rPr>
                        <a:t>equivalent fraction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is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how to find an 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  <a:cs typeface="+mn-cs"/>
                        </a:rPr>
                        <a:t>equivalent fraction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why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equivalent fractions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can help me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add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subtract fractions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what a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mixed number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is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know how to turn a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mixed number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into a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fraction</a:t>
                      </a:r>
                      <a:endParaRPr lang="en-US" sz="1200" b="0" dirty="0">
                        <a:solidFill>
                          <a:srgbClr val="FF0000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can find an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equivalent fraction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can use an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equivalent fraction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to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add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subtract fractions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when the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denominators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are not the same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can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add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subtract fractions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with there are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mixed numbers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248527"/>
                  </a:ext>
                </a:extLst>
              </a:tr>
              <a:tr h="229657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5.NF.A.2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Visual problems (not word based)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Word problem that use indicators above</a:t>
                      </a:r>
                    </a:p>
                    <a:p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Solve word problems involving addition and subtraction of fractions referring to the same whole, including cases of unlike denominators by using a variety of representations, equations and visual models to represent the problem. Use benchmark fractions and number sense of fractions to estimate mentally and assess the reasonableness of answers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know some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strategies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to help me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understand word problems</a:t>
                      </a:r>
                    </a:p>
                    <a:p>
                      <a:endParaRPr lang="en-CA" sz="1200" dirty="0"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know how to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show my thinking 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in different ways</a:t>
                      </a:r>
                    </a:p>
                    <a:p>
                      <a:endParaRPr lang="en-CA" sz="1200" dirty="0"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know what it means to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estimate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and how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estimation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help me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understand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and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solve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problems</a:t>
                      </a:r>
                    </a:p>
                    <a:p>
                      <a:endParaRPr lang="en-CA" sz="1200" dirty="0"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know if a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solution 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makes sense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know some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strategies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to help me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understand word problems</a:t>
                      </a:r>
                    </a:p>
                    <a:p>
                      <a:endParaRPr lang="en-CA" sz="1200" dirty="0"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know how to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show my thinking 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in different ways</a:t>
                      </a:r>
                    </a:p>
                    <a:p>
                      <a:endParaRPr lang="en-CA" sz="1200" dirty="0"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know what it means to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estimate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and how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estimation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help me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understand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and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solve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problems</a:t>
                      </a:r>
                    </a:p>
                    <a:p>
                      <a:endParaRPr lang="en-CA" sz="1200" dirty="0"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know if a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solution 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makes sense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can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solve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word problems 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where I need to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add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and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subtract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fractions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and the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denominators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are not the same</a:t>
                      </a:r>
                    </a:p>
                    <a:p>
                      <a:endParaRPr lang="en-CA" sz="1200" dirty="0"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can show how I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solve problems 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in different ways (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pictorial, abstract, concrete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)</a:t>
                      </a:r>
                    </a:p>
                    <a:p>
                      <a:endParaRPr lang="en-CA" sz="1200" dirty="0"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can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estimate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to help me make sense of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word problems</a:t>
                      </a:r>
                    </a:p>
                    <a:p>
                      <a:endParaRPr lang="en-CA" sz="1200" dirty="0"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can think about the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problem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to see if a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solution</a:t>
                      </a: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 makes sense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26068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6926402-2285-8372-0C5D-5DB34B7B779F}"/>
              </a:ext>
            </a:extLst>
          </p:cNvPr>
          <p:cNvSpPr txBox="1"/>
          <p:nvPr/>
        </p:nvSpPr>
        <p:spPr>
          <a:xfrm>
            <a:off x="3511146" y="0"/>
            <a:ext cx="4942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Backwards Design Using Arizona Math Curriculum</a:t>
            </a:r>
          </a:p>
        </p:txBody>
      </p:sp>
    </p:spTree>
    <p:extLst>
      <p:ext uri="{BB962C8B-B14F-4D97-AF65-F5344CB8AC3E}">
        <p14:creationId xmlns:p14="http://schemas.microsoft.com/office/powerpoint/2010/main" val="1410514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469</Words>
  <Application>Microsoft Macintosh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2024-09-04T20:25:14Z</dcterms:created>
  <dcterms:modified xsi:type="dcterms:W3CDTF">2024-09-04T20:25:33Z</dcterms:modified>
</cp:coreProperties>
</file>