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4575" r:id="rId2"/>
    <p:sldId id="2205" r:id="rId3"/>
    <p:sldId id="2202" r:id="rId4"/>
    <p:sldId id="4574"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44"/>
    <p:restoredTop sz="94437"/>
  </p:normalViewPr>
  <p:slideViewPr>
    <p:cSldViewPr snapToGrid="0">
      <p:cViewPr varScale="1">
        <p:scale>
          <a:sx n="122" d="100"/>
          <a:sy n="122" d="100"/>
        </p:scale>
        <p:origin x="240" y="28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4C6270-DAE8-0542-8677-E16BB4FA406F}" type="datetimeFigureOut">
              <a:rPr lang="en-US" smtClean="0"/>
              <a:t>10/29/24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A8EC14-6E7C-FA4F-99A3-7B5148428CA8}" type="slidenum">
              <a:rPr lang="en-US" smtClean="0"/>
              <a:t>‹#›</a:t>
            </a:fld>
            <a:endParaRPr lang="en-US"/>
          </a:p>
        </p:txBody>
      </p:sp>
    </p:spTree>
    <p:extLst>
      <p:ext uri="{BB962C8B-B14F-4D97-AF65-F5344CB8AC3E}">
        <p14:creationId xmlns:p14="http://schemas.microsoft.com/office/powerpoint/2010/main" val="1786349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5A8EC14-6E7C-FA4F-99A3-7B5148428CA8}" type="slidenum">
              <a:rPr lang="en-US" smtClean="0"/>
              <a:t>2</a:t>
            </a:fld>
            <a:endParaRPr lang="en-US"/>
          </a:p>
        </p:txBody>
      </p:sp>
    </p:spTree>
    <p:extLst>
      <p:ext uri="{BB962C8B-B14F-4D97-AF65-F5344CB8AC3E}">
        <p14:creationId xmlns:p14="http://schemas.microsoft.com/office/powerpoint/2010/main" val="534069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95BD64-C160-BC48-A758-5E75EB5B064F}" type="datetimeFigureOut">
              <a:rPr lang="en-US" smtClean="0"/>
              <a:t>10/29/24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2177590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5BD64-C160-BC48-A758-5E75EB5B064F}" type="datetimeFigureOut">
              <a:rPr lang="en-US" smtClean="0"/>
              <a:t>10/29/24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1412256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5BD64-C160-BC48-A758-5E75EB5B064F}" type="datetimeFigureOut">
              <a:rPr lang="en-US" smtClean="0"/>
              <a:t>10/29/24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4025367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95BD64-C160-BC48-A758-5E75EB5B064F}" type="datetimeFigureOut">
              <a:rPr lang="en-US" smtClean="0"/>
              <a:t>10/29/24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2368090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95BD64-C160-BC48-A758-5E75EB5B064F}" type="datetimeFigureOut">
              <a:rPr lang="en-US" smtClean="0"/>
              <a:t>10/29/24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3669082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95BD64-C160-BC48-A758-5E75EB5B064F}" type="datetimeFigureOut">
              <a:rPr lang="en-US" smtClean="0"/>
              <a:t>10/29/24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4051599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95BD64-C160-BC48-A758-5E75EB5B064F}" type="datetimeFigureOut">
              <a:rPr lang="en-US" smtClean="0"/>
              <a:t>10/29/24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7920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95BD64-C160-BC48-A758-5E75EB5B064F}" type="datetimeFigureOut">
              <a:rPr lang="en-US" smtClean="0"/>
              <a:t>10/29/24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519276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5BD64-C160-BC48-A758-5E75EB5B064F}" type="datetimeFigureOut">
              <a:rPr lang="en-US" smtClean="0"/>
              <a:t>10/29/24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97248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5BD64-C160-BC48-A758-5E75EB5B064F}" type="datetimeFigureOut">
              <a:rPr lang="en-US" smtClean="0"/>
              <a:t>10/29/24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2551462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95BD64-C160-BC48-A758-5E75EB5B064F}" type="datetimeFigureOut">
              <a:rPr lang="en-US" smtClean="0"/>
              <a:t>10/29/24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6BFA9D-813C-BA44-89F4-391F83578974}" type="slidenum">
              <a:rPr lang="en-US" smtClean="0"/>
              <a:t>‹#›</a:t>
            </a:fld>
            <a:endParaRPr lang="en-US"/>
          </a:p>
        </p:txBody>
      </p:sp>
    </p:spTree>
    <p:extLst>
      <p:ext uri="{BB962C8B-B14F-4D97-AF65-F5344CB8AC3E}">
        <p14:creationId xmlns:p14="http://schemas.microsoft.com/office/powerpoint/2010/main" val="3173940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5BD64-C160-BC48-A758-5E75EB5B064F}" type="datetimeFigureOut">
              <a:rPr lang="en-US" smtClean="0"/>
              <a:t>10/29/24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6BFA9D-813C-BA44-89F4-391F83578974}" type="slidenum">
              <a:rPr lang="en-US" smtClean="0"/>
              <a:t>‹#›</a:t>
            </a:fld>
            <a:endParaRPr lang="en-US"/>
          </a:p>
        </p:txBody>
      </p:sp>
    </p:spTree>
    <p:extLst>
      <p:ext uri="{BB962C8B-B14F-4D97-AF65-F5344CB8AC3E}">
        <p14:creationId xmlns:p14="http://schemas.microsoft.com/office/powerpoint/2010/main" val="21112382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CD70B-753F-9227-BD09-A6E464D957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33C25-79AA-28C2-AB6F-5DE7D9067DC4}"/>
              </a:ext>
            </a:extLst>
          </p:cNvPr>
          <p:cNvSpPr>
            <a:spLocks noGrp="1"/>
          </p:cNvSpPr>
          <p:nvPr>
            <p:ph type="ctrTitle"/>
          </p:nvPr>
        </p:nvSpPr>
        <p:spPr>
          <a:xfrm>
            <a:off x="1825083" y="163358"/>
            <a:ext cx="9144000" cy="1052125"/>
          </a:xfrm>
        </p:spPr>
        <p:txBody>
          <a:bodyPr/>
          <a:lstStyle/>
          <a:p>
            <a:pPr algn="l"/>
            <a:r>
              <a:rPr lang="en-US" dirty="0"/>
              <a:t>Collaborative Coaching</a:t>
            </a:r>
          </a:p>
        </p:txBody>
      </p:sp>
      <p:sp>
        <p:nvSpPr>
          <p:cNvPr id="3" name="Subtitle 2">
            <a:extLst>
              <a:ext uri="{FF2B5EF4-FFF2-40B4-BE49-F238E27FC236}">
                <a16:creationId xmlns:a16="http://schemas.microsoft.com/office/drawing/2014/main" id="{3470A2D7-1F00-82C8-6D78-51D1691B67CA}"/>
              </a:ext>
            </a:extLst>
          </p:cNvPr>
          <p:cNvSpPr>
            <a:spLocks noGrp="1"/>
          </p:cNvSpPr>
          <p:nvPr>
            <p:ph type="subTitle" idx="1"/>
          </p:nvPr>
        </p:nvSpPr>
        <p:spPr>
          <a:xfrm>
            <a:off x="999892" y="1617120"/>
            <a:ext cx="10229386" cy="3646255"/>
          </a:xfrm>
        </p:spPr>
        <p:txBody>
          <a:bodyPr>
            <a:normAutofit/>
          </a:bodyPr>
          <a:lstStyle/>
          <a:p>
            <a:pPr marL="342900" indent="-342900" algn="l">
              <a:buFontTx/>
              <a:buChar char="-"/>
            </a:pPr>
            <a:r>
              <a:rPr lang="en-US" sz="2000" dirty="0"/>
              <a:t>Guided inclusive planning for a target class</a:t>
            </a:r>
          </a:p>
          <a:p>
            <a:pPr marL="342900" indent="-342900" algn="l">
              <a:buFontTx/>
              <a:buChar char="-"/>
            </a:pPr>
            <a:r>
              <a:rPr lang="en-US" sz="2000" dirty="0"/>
              <a:t>4 practical co-planning sessions</a:t>
            </a:r>
          </a:p>
          <a:p>
            <a:pPr marL="800100" lvl="1" indent="-342900" algn="l">
              <a:buFontTx/>
              <a:buChar char="-"/>
            </a:pPr>
            <a:r>
              <a:rPr lang="en-US" dirty="0"/>
              <a:t>Session 1: Class Review</a:t>
            </a:r>
          </a:p>
          <a:p>
            <a:pPr marL="800100" lvl="1" indent="-342900" algn="l">
              <a:buFontTx/>
              <a:buChar char="-"/>
            </a:pPr>
            <a:r>
              <a:rPr lang="en-US" dirty="0"/>
              <a:t>Session 2: Backwards Design</a:t>
            </a:r>
          </a:p>
          <a:p>
            <a:pPr marL="800100" lvl="1" indent="-342900" algn="l">
              <a:buFontTx/>
              <a:buChar char="-"/>
            </a:pPr>
            <a:r>
              <a:rPr lang="en-US" dirty="0"/>
              <a:t>Session 3: Lesson Design</a:t>
            </a:r>
          </a:p>
          <a:p>
            <a:pPr marL="800100" lvl="1" indent="-342900" algn="l">
              <a:buFontTx/>
              <a:buChar char="-"/>
            </a:pPr>
            <a:r>
              <a:rPr lang="en-US" dirty="0"/>
              <a:t>Session 4: Assessment</a:t>
            </a:r>
          </a:p>
          <a:p>
            <a:pPr marL="800100" lvl="1" indent="-342900" algn="l">
              <a:buFontTx/>
              <a:buChar char="-"/>
            </a:pPr>
            <a:endParaRPr lang="en-US" dirty="0"/>
          </a:p>
          <a:p>
            <a:pPr marL="342900" indent="-342900" algn="l">
              <a:buFontTx/>
              <a:buChar char="-"/>
            </a:pPr>
            <a:r>
              <a:rPr lang="en-US" sz="2000" dirty="0"/>
              <a:t>Homework to complete in between each co-planning session</a:t>
            </a:r>
          </a:p>
          <a:p>
            <a:pPr marL="800100" lvl="1" indent="-342900" algn="l">
              <a:buFontTx/>
              <a:buChar char="-"/>
            </a:pPr>
            <a:endParaRPr lang="en-US" dirty="0"/>
          </a:p>
        </p:txBody>
      </p:sp>
    </p:spTree>
    <p:extLst>
      <p:ext uri="{BB962C8B-B14F-4D97-AF65-F5344CB8AC3E}">
        <p14:creationId xmlns:p14="http://schemas.microsoft.com/office/powerpoint/2010/main" val="1652380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C5407A85-9818-1D34-2314-2124281A7CF3}"/>
              </a:ext>
            </a:extLst>
          </p:cNvPr>
          <p:cNvGraphicFramePr>
            <a:graphicFrameLocks noGrp="1"/>
          </p:cNvGraphicFramePr>
          <p:nvPr>
            <p:extLst>
              <p:ext uri="{D42A27DB-BD31-4B8C-83A1-F6EECF244321}">
                <p14:modId xmlns:p14="http://schemas.microsoft.com/office/powerpoint/2010/main" val="598629558"/>
              </p:ext>
            </p:extLst>
          </p:nvPr>
        </p:nvGraphicFramePr>
        <p:xfrm>
          <a:off x="346051" y="501894"/>
          <a:ext cx="11297920" cy="5624586"/>
        </p:xfrm>
        <a:graphic>
          <a:graphicData uri="http://schemas.openxmlformats.org/drawingml/2006/table">
            <a:tbl>
              <a:tblPr firstRow="1" bandRow="1">
                <a:tableStyleId>{5C22544A-7EE6-4342-B048-85BDC9FD1C3A}</a:tableStyleId>
              </a:tblPr>
              <a:tblGrid>
                <a:gridCol w="1549656">
                  <a:extLst>
                    <a:ext uri="{9D8B030D-6E8A-4147-A177-3AD203B41FA5}">
                      <a16:colId xmlns:a16="http://schemas.microsoft.com/office/drawing/2014/main" val="2617380392"/>
                    </a:ext>
                  </a:extLst>
                </a:gridCol>
                <a:gridCol w="2274849">
                  <a:extLst>
                    <a:ext uri="{9D8B030D-6E8A-4147-A177-3AD203B41FA5}">
                      <a16:colId xmlns:a16="http://schemas.microsoft.com/office/drawing/2014/main" val="1647394226"/>
                    </a:ext>
                  </a:extLst>
                </a:gridCol>
                <a:gridCol w="3902071">
                  <a:extLst>
                    <a:ext uri="{9D8B030D-6E8A-4147-A177-3AD203B41FA5}">
                      <a16:colId xmlns:a16="http://schemas.microsoft.com/office/drawing/2014/main" val="2528152148"/>
                    </a:ext>
                  </a:extLst>
                </a:gridCol>
                <a:gridCol w="3571344">
                  <a:extLst>
                    <a:ext uri="{9D8B030D-6E8A-4147-A177-3AD203B41FA5}">
                      <a16:colId xmlns:a16="http://schemas.microsoft.com/office/drawing/2014/main" val="2912084040"/>
                    </a:ext>
                  </a:extLst>
                </a:gridCol>
              </a:tblGrid>
              <a:tr h="476380">
                <a:tc gridSpan="2">
                  <a:txBody>
                    <a:bodyPr/>
                    <a:lstStyle/>
                    <a:p>
                      <a:r>
                        <a:rPr lang="en-US" sz="1800" dirty="0">
                          <a:latin typeface="Roboto Condensed" panose="02000000000000000000" pitchFamily="2" charset="0"/>
                          <a:ea typeface="Roboto Condensed" panose="02000000000000000000" pitchFamily="2" charset="0"/>
                        </a:rPr>
                        <a:t>School District: SGDSB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58278"/>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58278"/>
                    </a:solidFill>
                  </a:tcPr>
                </a:tc>
                <a:tc gridSpan="2">
                  <a:txBody>
                    <a:bodyPr/>
                    <a:lstStyle/>
                    <a:p>
                      <a:r>
                        <a:rPr lang="en-US" sz="1800" dirty="0">
                          <a:latin typeface="Roboto Condensed" panose="02000000000000000000" pitchFamily="2" charset="0"/>
                          <a:ea typeface="Roboto Condensed" panose="02000000000000000000" pitchFamily="2" charset="0"/>
                        </a:rPr>
                        <a:t>School: Lake Superior 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58278"/>
                    </a:solidFill>
                  </a:tcPr>
                </a:tc>
                <a:tc hMerge="1">
                  <a:txBody>
                    <a:bodyPr/>
                    <a:lstStyle/>
                    <a:p>
                      <a:endParaRPr lang="en-US"/>
                    </a:p>
                  </a:txBody>
                  <a:tcPr/>
                </a:tc>
                <a:extLst>
                  <a:ext uri="{0D108BD9-81ED-4DB2-BD59-A6C34878D82A}">
                    <a16:rowId xmlns:a16="http://schemas.microsoft.com/office/drawing/2014/main" val="3953535609"/>
                  </a:ext>
                </a:extLst>
              </a:tr>
              <a:tr h="423806">
                <a:tc>
                  <a:txBody>
                    <a:bodyPr/>
                    <a:lstStyle/>
                    <a:p>
                      <a:r>
                        <a:rPr lang="en-US" sz="1800" dirty="0">
                          <a:latin typeface="Roboto Condensed" panose="02000000000000000000" pitchFamily="2" charset="0"/>
                          <a:ea typeface="Roboto Condensed" panose="02000000000000000000" pitchFamily="2" charset="0"/>
                        </a:rPr>
                        <a:t>Participant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en-US" sz="1800" dirty="0">
                          <a:latin typeface="Roboto Condensed" panose="02000000000000000000" pitchFamily="2" charset="0"/>
                          <a:ea typeface="Roboto Condensed" panose="02000000000000000000" pitchFamily="2" charset="0"/>
                        </a:rPr>
                        <a:t>Role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r>
                        <a:rPr lang="en-US" sz="1800" dirty="0">
                          <a:latin typeface="Roboto Condensed" panose="02000000000000000000" pitchFamily="2" charset="0"/>
                          <a:ea typeface="Roboto Condensed" panose="02000000000000000000" pitchFamily="2" charset="0"/>
                        </a:rPr>
                        <a:t>Target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Roboto Condensed" panose="02000000000000000000" pitchFamily="2" charset="0"/>
                          <a:ea typeface="Roboto Condensed" panose="02000000000000000000" pitchFamily="2" charset="0"/>
                        </a:rPr>
                        <a:t>Target Subject Area(s):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40000"/>
                        <a:lumOff val="60000"/>
                      </a:schemeClr>
                    </a:solidFill>
                  </a:tcPr>
                </a:tc>
                <a:extLst>
                  <a:ext uri="{0D108BD9-81ED-4DB2-BD59-A6C34878D82A}">
                    <a16:rowId xmlns:a16="http://schemas.microsoft.com/office/drawing/2014/main" val="1393619816"/>
                  </a:ext>
                </a:extLst>
              </a:tr>
              <a:tr h="552197">
                <a:tc>
                  <a:txBody>
                    <a:bodyPr/>
                    <a:lstStyle/>
                    <a:p>
                      <a:r>
                        <a:rPr lang="en-US" sz="1800" dirty="0">
                          <a:latin typeface="Roboto Condensed" panose="02000000000000000000" pitchFamily="2" charset="0"/>
                          <a:ea typeface="Roboto Condensed" panose="02000000000000000000" pitchFamily="2" charset="0"/>
                        </a:rPr>
                        <a:t>Sara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dirty="0">
                          <a:latin typeface="Roboto Condensed" panose="02000000000000000000" pitchFamily="2" charset="0"/>
                          <a:ea typeface="Roboto Condensed" panose="02000000000000000000" pitchFamily="2" charset="0"/>
                        </a:rPr>
                        <a:t>Principal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8" gridSpan="2">
                  <a:txBody>
                    <a:bodyPr/>
                    <a:lstStyle/>
                    <a:p>
                      <a:r>
                        <a:rPr lang="en-US" sz="1400" dirty="0">
                          <a:latin typeface="Roboto Condensed" panose="02000000000000000000" pitchFamily="2" charset="0"/>
                          <a:ea typeface="Roboto Condensed" panose="02000000000000000000" pitchFamily="2" charset="0"/>
                        </a:rPr>
                        <a:t>Target Student(s)</a:t>
                      </a:r>
                    </a:p>
                    <a:p>
                      <a:r>
                        <a:rPr lang="en-US" sz="1200" dirty="0">
                          <a:latin typeface="Roboto Condensed" panose="02000000000000000000" pitchFamily="2" charset="0"/>
                          <a:ea typeface="Roboto Condensed" panose="02000000000000000000" pitchFamily="2" charset="0"/>
                        </a:rPr>
                        <a:t>AM (Intellectual Disability) – loves dogs, very sweet, needs some social support/friendship struggles, significant learning needs, modified courses in elementary (might need modification in HS), loves working with adults, very agreeable, tries really hard, wants to do well, wants friends, trying out adaptive tech, held back a grade (2)</a:t>
                      </a:r>
                    </a:p>
                    <a:p>
                      <a:endParaRPr lang="en-US" sz="1400" dirty="0">
                        <a:latin typeface="Roboto Condensed" panose="02000000000000000000" pitchFamily="2" charset="0"/>
                        <a:ea typeface="Roboto Condensed" panose="02000000000000000000" pitchFamily="2" charset="0"/>
                      </a:endParaRPr>
                    </a:p>
                    <a:p>
                      <a:r>
                        <a:rPr lang="en-US" sz="1200" dirty="0">
                          <a:latin typeface="Roboto Condensed" panose="02000000000000000000" pitchFamily="2" charset="0"/>
                          <a:ea typeface="Roboto Condensed" panose="02000000000000000000" pitchFamily="2" charset="0"/>
                        </a:rPr>
                        <a:t>JB (Intellectual Disability) – so sweet, funny, genuine, kind, social, makes friends easily, cares about what his peers think, wants to be in the class, works hard, wants to what peers do, some home/family needs, some masking, worries, has have some history of behavioral needs but not seeing this at high school, medication is making a huge impact</a:t>
                      </a:r>
                    </a:p>
                    <a:p>
                      <a:endParaRPr lang="en-US" sz="1400" dirty="0">
                        <a:latin typeface="Roboto Condensed" panose="02000000000000000000" pitchFamily="2" charset="0"/>
                        <a:ea typeface="Roboto Condensed" panose="02000000000000000000" pitchFamily="2" charset="0"/>
                      </a:endParaRPr>
                    </a:p>
                    <a:p>
                      <a:r>
                        <a:rPr lang="en-US" sz="1200" dirty="0">
                          <a:latin typeface="Roboto Condensed" panose="02000000000000000000" pitchFamily="2" charset="0"/>
                          <a:ea typeface="Roboto Condensed" panose="02000000000000000000" pitchFamily="2" charset="0"/>
                        </a:rPr>
                        <a:t>GR – tries really, hard, polite, approachable, introverted athlete, French elementary school – moving into English, have some gaps, regular absences (overseas vacation, second home in another city – does home school), oldest of 4 children, comprehension difficulties, anxiety, fear of failure</a:t>
                      </a:r>
                    </a:p>
                    <a:p>
                      <a:endParaRPr lang="en-US" sz="1400" dirty="0">
                        <a:latin typeface="Roboto Condensed" panose="02000000000000000000" pitchFamily="2" charset="0"/>
                        <a:ea typeface="Roboto Condensed" panose="02000000000000000000" pitchFamily="2" charset="0"/>
                      </a:endParaRPr>
                    </a:p>
                    <a:p>
                      <a:r>
                        <a:rPr lang="en-US" sz="1200" dirty="0">
                          <a:latin typeface="Roboto Condensed" panose="02000000000000000000" pitchFamily="2" charset="0"/>
                          <a:ea typeface="Roboto Condensed" panose="02000000000000000000" pitchFamily="2" charset="0"/>
                        </a:rPr>
                        <a:t>RB (Joubert syndrome, intellectual disability, visual needs) – sweet, tries so hard, loves baking/cooking, music, video games, most important thing to him is making and having friends, tries to engage with peers but has a hard time recognize boundaries e.g., knowing when to stop, speech needs, family wants him to to have Life Skills and build independence, time in class is too long - behaviors are disrupting, can get into power struggles, it takes a lot of energy to be at school, visual needs – by lunch time, things start to go sideways, attending for first 20 min (independent reading, reading comprehension activity), finding opportunities to bring s brings into activities around his interest areas</a:t>
                      </a:r>
                    </a:p>
                    <a:p>
                      <a:endParaRPr lang="en-US" sz="1400" dirty="0">
                        <a:latin typeface="Roboto Condensed" panose="02000000000000000000" pitchFamily="2" charset="0"/>
                        <a:ea typeface="Roboto Condensed" panose="02000000000000000000" pitchFamily="2" charset="0"/>
                      </a:endParaRPr>
                    </a:p>
                    <a:p>
                      <a:endParaRPr lang="en-US" sz="1400" dirty="0">
                        <a:latin typeface="Roboto Condensed" panose="02000000000000000000" pitchFamily="2" charset="0"/>
                        <a:ea typeface="Roboto Condensed" panose="02000000000000000000" pitchFamily="2" charset="0"/>
                      </a:endParaRPr>
                    </a:p>
                    <a:p>
                      <a:r>
                        <a:rPr lang="en-US" sz="1400" dirty="0">
                          <a:latin typeface="Roboto Condensed" panose="02000000000000000000" pitchFamily="2" charset="0"/>
                          <a:ea typeface="Roboto Condensed" panose="02000000000000000000" pitchFamily="2" charset="0"/>
                        </a:rPr>
                        <a:t>MR - </a:t>
                      </a:r>
                    </a:p>
                    <a:p>
                      <a:endParaRPr lang="en-US" sz="1400"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8" hMerge="1">
                  <a:txBody>
                    <a:bodyPr/>
                    <a:lstStyle/>
                    <a:p>
                      <a:endParaRPr lang="en-US"/>
                    </a:p>
                  </a:txBody>
                  <a:tcPr/>
                </a:tc>
                <a:extLst>
                  <a:ext uri="{0D108BD9-81ED-4DB2-BD59-A6C34878D82A}">
                    <a16:rowId xmlns:a16="http://schemas.microsoft.com/office/drawing/2014/main" val="3855932194"/>
                  </a:ext>
                </a:extLst>
              </a:tr>
              <a:tr h="455485">
                <a:tc>
                  <a:txBody>
                    <a:bodyPr/>
                    <a:lstStyle/>
                    <a:p>
                      <a:r>
                        <a:rPr lang="en-US" sz="1800" dirty="0">
                          <a:latin typeface="Roboto Condensed" panose="02000000000000000000" pitchFamily="2" charset="0"/>
                          <a:ea typeface="Roboto Condensed" panose="02000000000000000000" pitchFamily="2" charset="0"/>
                        </a:rPr>
                        <a:t>Melissa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800" dirty="0">
                          <a:latin typeface="Roboto Condensed" panose="02000000000000000000" pitchFamily="2" charset="0"/>
                          <a:ea typeface="Roboto Condensed" panose="02000000000000000000" pitchFamily="2" charset="0"/>
                        </a:rPr>
                        <a:t>Indigenous Grad Coach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vMerge="1">
                  <a:txBody>
                    <a:bodyPr/>
                    <a:lstStyle/>
                    <a:p>
                      <a:endParaRPr lang="en-US"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en-US"/>
                    </a:p>
                  </a:txBody>
                  <a:tcPr/>
                </a:tc>
                <a:extLst>
                  <a:ext uri="{0D108BD9-81ED-4DB2-BD59-A6C34878D82A}">
                    <a16:rowId xmlns:a16="http://schemas.microsoft.com/office/drawing/2014/main" val="2333650262"/>
                  </a:ext>
                </a:extLst>
              </a:tr>
              <a:tr h="552197">
                <a:tc>
                  <a:txBody>
                    <a:bodyPr/>
                    <a:lstStyle/>
                    <a:p>
                      <a:r>
                        <a:rPr lang="en-US" sz="1800" dirty="0">
                          <a:latin typeface="Roboto Condensed" panose="02000000000000000000" pitchFamily="2" charset="0"/>
                          <a:ea typeface="Roboto Condensed" panose="02000000000000000000" pitchFamily="2" charset="0"/>
                        </a:rPr>
                        <a:t>Amber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dirty="0">
                          <a:latin typeface="Roboto Condensed" panose="02000000000000000000" pitchFamily="2" charset="0"/>
                          <a:ea typeface="Roboto Condensed" panose="02000000000000000000" pitchFamily="2" charset="0"/>
                        </a:rPr>
                        <a:t>Classroom Teacher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Roboto Condensed" panose="02000000000000000000" pitchFamily="2" charset="0"/>
                          <a:ea typeface="Roboto Condensed" panose="02000000000000000000" pitchFamily="2" charset="0"/>
                        </a:rPr>
                        <a:t>Target Subject Area(s):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95000"/>
                      </a:schemeClr>
                    </a:solidFill>
                  </a:tcPr>
                </a:tc>
                <a:tc hMerge="1" vMerge="1">
                  <a:txBody>
                    <a:bodyPr/>
                    <a:lstStyle/>
                    <a:p>
                      <a:endParaRPr lang="en-US"/>
                    </a:p>
                  </a:txBody>
                  <a:tcPr/>
                </a:tc>
                <a:extLst>
                  <a:ext uri="{0D108BD9-81ED-4DB2-BD59-A6C34878D82A}">
                    <a16:rowId xmlns:a16="http://schemas.microsoft.com/office/drawing/2014/main" val="3305754761"/>
                  </a:ext>
                </a:extLst>
              </a:tr>
              <a:tr h="552197">
                <a:tc>
                  <a:txBody>
                    <a:bodyPr/>
                    <a:lstStyle/>
                    <a:p>
                      <a:r>
                        <a:rPr lang="en-US" sz="1800" dirty="0">
                          <a:latin typeface="Roboto Condensed" panose="02000000000000000000" pitchFamily="2" charset="0"/>
                          <a:ea typeface="Roboto Condensed" panose="02000000000000000000" pitchFamily="2" charset="0"/>
                        </a:rPr>
                        <a:t>Jamie Lee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800" dirty="0">
                          <a:latin typeface="Roboto Condensed" panose="02000000000000000000" pitchFamily="2" charset="0"/>
                          <a:ea typeface="Roboto Condensed" panose="02000000000000000000" pitchFamily="2" charset="0"/>
                        </a:rPr>
                        <a:t>Special Education Teacher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1496487992"/>
                  </a:ext>
                </a:extLst>
              </a:tr>
              <a:tr h="552197">
                <a:tc>
                  <a:txBody>
                    <a:bodyPr/>
                    <a:lstStyle/>
                    <a:p>
                      <a:r>
                        <a:rPr lang="en-US" sz="1800" dirty="0">
                          <a:latin typeface="Roboto Condensed" panose="02000000000000000000" pitchFamily="2" charset="0"/>
                          <a:ea typeface="Roboto Condensed" panose="02000000000000000000" pitchFamily="2" charset="0"/>
                        </a:rPr>
                        <a:t>Mrs. Chang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sz="1800" dirty="0">
                          <a:latin typeface="Roboto Condensed" panose="02000000000000000000" pitchFamily="2" charset="0"/>
                          <a:ea typeface="Roboto Condensed" panose="02000000000000000000" pitchFamily="2" charset="0"/>
                        </a:rPr>
                        <a:t>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endParaRPr lang="en-US"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en-US"/>
                    </a:p>
                  </a:txBody>
                  <a:tcPr/>
                </a:tc>
                <a:extLst>
                  <a:ext uri="{0D108BD9-81ED-4DB2-BD59-A6C34878D82A}">
                    <a16:rowId xmlns:a16="http://schemas.microsoft.com/office/drawing/2014/main" val="1687348167"/>
                  </a:ext>
                </a:extLst>
              </a:tr>
              <a:tr h="5155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en-US" sz="1800"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217455359"/>
                  </a:ext>
                </a:extLst>
              </a:tr>
              <a:tr h="552197">
                <a:tc>
                  <a:txBody>
                    <a:bodyPr/>
                    <a:lstStyle/>
                    <a:p>
                      <a:endParaRPr lang="en-US" sz="1800"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vMerge="1">
                  <a:txBody>
                    <a:bodyPr/>
                    <a:lstStyle/>
                    <a:p>
                      <a:endParaRPr lang="en-US"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en-US"/>
                    </a:p>
                  </a:txBody>
                  <a:tcPr/>
                </a:tc>
                <a:extLst>
                  <a:ext uri="{0D108BD9-81ED-4DB2-BD59-A6C34878D82A}">
                    <a16:rowId xmlns:a16="http://schemas.microsoft.com/office/drawing/2014/main" val="4140703316"/>
                  </a:ext>
                </a:extLst>
              </a:tr>
              <a:tr h="552197">
                <a:tc>
                  <a:txBody>
                    <a:bodyPr/>
                    <a:lstStyle/>
                    <a:p>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vMerge="1">
                  <a:txBody>
                    <a:bodyPr/>
                    <a:lstStyle/>
                    <a:p>
                      <a:endParaRPr lang="en-US" dirty="0">
                        <a:latin typeface="Roboto Condensed" panose="02000000000000000000" pitchFamily="2" charset="0"/>
                        <a:ea typeface="Roboto Condensed" panose="02000000000000000000"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vMerge="1">
                  <a:txBody>
                    <a:bodyPr/>
                    <a:lstStyle/>
                    <a:p>
                      <a:endParaRPr lang="en-US"/>
                    </a:p>
                  </a:txBody>
                  <a:tcPr/>
                </a:tc>
                <a:extLst>
                  <a:ext uri="{0D108BD9-81ED-4DB2-BD59-A6C34878D82A}">
                    <a16:rowId xmlns:a16="http://schemas.microsoft.com/office/drawing/2014/main" val="1751472631"/>
                  </a:ext>
                </a:extLst>
              </a:tr>
            </a:tbl>
          </a:graphicData>
        </a:graphic>
      </p:graphicFrame>
      <p:sp>
        <p:nvSpPr>
          <p:cNvPr id="3" name="TextBox 2">
            <a:extLst>
              <a:ext uri="{FF2B5EF4-FFF2-40B4-BE49-F238E27FC236}">
                <a16:creationId xmlns:a16="http://schemas.microsoft.com/office/drawing/2014/main" id="{626D310A-C2B3-F43D-2237-1A544EDBC77D}"/>
              </a:ext>
            </a:extLst>
          </p:cNvPr>
          <p:cNvSpPr txBox="1"/>
          <p:nvPr/>
        </p:nvSpPr>
        <p:spPr>
          <a:xfrm>
            <a:off x="0" y="89881"/>
            <a:ext cx="3297698" cy="369332"/>
          </a:xfrm>
          <a:prstGeom prst="rect">
            <a:avLst/>
          </a:prstGeom>
          <a:noFill/>
        </p:spPr>
        <p:txBody>
          <a:bodyPr wrap="none" rtlCol="0">
            <a:spAutoFit/>
          </a:bodyPr>
          <a:lstStyle/>
          <a:p>
            <a:r>
              <a:rPr lang="en-US" dirty="0">
                <a:latin typeface="Roboto Condensed" panose="02000000000000000000" pitchFamily="2" charset="0"/>
                <a:ea typeface="Roboto Condensed" panose="02000000000000000000" pitchFamily="2" charset="0"/>
              </a:rPr>
              <a:t>Coaching Session 1: Oct 29, 2024</a:t>
            </a:r>
          </a:p>
        </p:txBody>
      </p:sp>
      <p:sp>
        <p:nvSpPr>
          <p:cNvPr id="4" name="TextBox 3">
            <a:extLst>
              <a:ext uri="{FF2B5EF4-FFF2-40B4-BE49-F238E27FC236}">
                <a16:creationId xmlns:a16="http://schemas.microsoft.com/office/drawing/2014/main" id="{3A176CF0-C8F6-9855-5718-18522CEB0C95}"/>
              </a:ext>
            </a:extLst>
          </p:cNvPr>
          <p:cNvSpPr txBox="1"/>
          <p:nvPr/>
        </p:nvSpPr>
        <p:spPr>
          <a:xfrm>
            <a:off x="10085531" y="0"/>
            <a:ext cx="1558440" cy="369332"/>
          </a:xfrm>
          <a:prstGeom prst="rect">
            <a:avLst/>
          </a:prstGeom>
          <a:noFill/>
        </p:spPr>
        <p:txBody>
          <a:bodyPr wrap="none" rtlCol="0">
            <a:spAutoFit/>
          </a:bodyPr>
          <a:lstStyle/>
          <a:p>
            <a:r>
              <a:rPr lang="en-US" dirty="0">
                <a:latin typeface="Roboto Condensed" panose="02000000000000000000" pitchFamily="2" charset="0"/>
                <a:ea typeface="Roboto Condensed" panose="02000000000000000000" pitchFamily="2" charset="0"/>
              </a:rPr>
              <a:t>Date: Oct 2024</a:t>
            </a:r>
          </a:p>
        </p:txBody>
      </p:sp>
    </p:spTree>
    <p:extLst>
      <p:ext uri="{BB962C8B-B14F-4D97-AF65-F5344CB8AC3E}">
        <p14:creationId xmlns:p14="http://schemas.microsoft.com/office/powerpoint/2010/main" val="480368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9D29E04-99D4-8E46-BD3B-5B77A3EB5686}"/>
              </a:ext>
            </a:extLst>
          </p:cNvPr>
          <p:cNvGraphicFramePr>
            <a:graphicFrameLocks noGrp="1"/>
          </p:cNvGraphicFramePr>
          <p:nvPr>
            <p:extLst>
              <p:ext uri="{D42A27DB-BD31-4B8C-83A1-F6EECF244321}">
                <p14:modId xmlns:p14="http://schemas.microsoft.com/office/powerpoint/2010/main" val="1774546232"/>
              </p:ext>
            </p:extLst>
          </p:nvPr>
        </p:nvGraphicFramePr>
        <p:xfrm>
          <a:off x="132473" y="112468"/>
          <a:ext cx="11737869" cy="6692199"/>
        </p:xfrm>
        <a:graphic>
          <a:graphicData uri="http://schemas.openxmlformats.org/drawingml/2006/table">
            <a:tbl>
              <a:tblPr firstRow="1" bandRow="1">
                <a:tableStyleId>{5940675A-B579-460E-94D1-54222C63F5DA}</a:tableStyleId>
              </a:tblPr>
              <a:tblGrid>
                <a:gridCol w="2830749">
                  <a:extLst>
                    <a:ext uri="{9D8B030D-6E8A-4147-A177-3AD203B41FA5}">
                      <a16:colId xmlns:a16="http://schemas.microsoft.com/office/drawing/2014/main" val="2977809659"/>
                    </a:ext>
                  </a:extLst>
                </a:gridCol>
                <a:gridCol w="1082843">
                  <a:extLst>
                    <a:ext uri="{9D8B030D-6E8A-4147-A177-3AD203B41FA5}">
                      <a16:colId xmlns:a16="http://schemas.microsoft.com/office/drawing/2014/main" val="1342612311"/>
                    </a:ext>
                  </a:extLst>
                </a:gridCol>
                <a:gridCol w="1819175">
                  <a:extLst>
                    <a:ext uri="{9D8B030D-6E8A-4147-A177-3AD203B41FA5}">
                      <a16:colId xmlns:a16="http://schemas.microsoft.com/office/drawing/2014/main" val="81452596"/>
                    </a:ext>
                  </a:extLst>
                </a:gridCol>
                <a:gridCol w="766788">
                  <a:extLst>
                    <a:ext uri="{9D8B030D-6E8A-4147-A177-3AD203B41FA5}">
                      <a16:colId xmlns:a16="http://schemas.microsoft.com/office/drawing/2014/main" val="3302043145"/>
                    </a:ext>
                  </a:extLst>
                </a:gridCol>
                <a:gridCol w="784754">
                  <a:extLst>
                    <a:ext uri="{9D8B030D-6E8A-4147-A177-3AD203B41FA5}">
                      <a16:colId xmlns:a16="http://schemas.microsoft.com/office/drawing/2014/main" val="1177973621"/>
                    </a:ext>
                  </a:extLst>
                </a:gridCol>
                <a:gridCol w="534850">
                  <a:extLst>
                    <a:ext uri="{9D8B030D-6E8A-4147-A177-3AD203B41FA5}">
                      <a16:colId xmlns:a16="http://schemas.microsoft.com/office/drawing/2014/main" val="1231788131"/>
                    </a:ext>
                  </a:extLst>
                </a:gridCol>
                <a:gridCol w="856647">
                  <a:extLst>
                    <a:ext uri="{9D8B030D-6E8A-4147-A177-3AD203B41FA5}">
                      <a16:colId xmlns:a16="http://schemas.microsoft.com/office/drawing/2014/main" val="2898154736"/>
                    </a:ext>
                  </a:extLst>
                </a:gridCol>
                <a:gridCol w="335721">
                  <a:extLst>
                    <a:ext uri="{9D8B030D-6E8A-4147-A177-3AD203B41FA5}">
                      <a16:colId xmlns:a16="http://schemas.microsoft.com/office/drawing/2014/main" val="1793691350"/>
                    </a:ext>
                  </a:extLst>
                </a:gridCol>
                <a:gridCol w="2726342">
                  <a:extLst>
                    <a:ext uri="{9D8B030D-6E8A-4147-A177-3AD203B41FA5}">
                      <a16:colId xmlns:a16="http://schemas.microsoft.com/office/drawing/2014/main" val="128503576"/>
                    </a:ext>
                  </a:extLst>
                </a:gridCol>
              </a:tblGrid>
              <a:tr h="287711">
                <a:tc gridSpan="2">
                  <a:txBody>
                    <a:bodyPr/>
                    <a:lstStyle/>
                    <a:p>
                      <a:r>
                        <a:rPr lang="en-US" sz="1000" b="0" u="none" dirty="0">
                          <a:latin typeface="Roboto Condensed" panose="02000000000000000000" pitchFamily="2" charset="0"/>
                          <a:ea typeface="Roboto Condensed" panose="02000000000000000000" pitchFamily="2" charset="0"/>
                        </a:rPr>
                        <a:t>Class Review: English 9 (Group A)</a:t>
                      </a:r>
                    </a:p>
                  </a:txBody>
                  <a:tcPr marL="68580" marR="68580" marT="34290" marB="34290">
                    <a:solidFill>
                      <a:schemeClr val="bg1">
                        <a:lumMod val="75000"/>
                      </a:schemeClr>
                    </a:solidFill>
                  </a:tcPr>
                </a:tc>
                <a:tc hMerge="1">
                  <a:txBody>
                    <a:bodyPr/>
                    <a:lstStyle/>
                    <a:p>
                      <a:endParaRPr lang="en-US" sz="1200" b="0" u="none" dirty="0">
                        <a:latin typeface="+mn-lt"/>
                      </a:endParaRPr>
                    </a:p>
                  </a:txBody>
                  <a:tcPr marL="68580" marR="68580" marT="34290" marB="34290">
                    <a:solidFill>
                      <a:schemeClr val="bg1"/>
                    </a:solidFill>
                  </a:tcPr>
                </a:tc>
                <a:tc gridSpan="4">
                  <a:txBody>
                    <a:bodyPr/>
                    <a:lstStyle/>
                    <a:p>
                      <a:r>
                        <a:rPr lang="en-US" sz="1000" b="0" u="none" dirty="0">
                          <a:latin typeface="Roboto Condensed" panose="02000000000000000000" pitchFamily="2" charset="0"/>
                          <a:ea typeface="Roboto Condensed" panose="02000000000000000000" pitchFamily="2" charset="0"/>
                        </a:rPr>
                        <a:t>School Team: A. </a:t>
                      </a:r>
                      <a:r>
                        <a:rPr lang="en-US" sz="1000" b="0" u="none" dirty="0" err="1">
                          <a:latin typeface="Roboto Condensed" panose="02000000000000000000" pitchFamily="2" charset="0"/>
                          <a:ea typeface="Roboto Condensed" panose="02000000000000000000" pitchFamily="2" charset="0"/>
                        </a:rPr>
                        <a:t>Chrusz</a:t>
                      </a:r>
                      <a:endParaRPr lang="en-US" sz="1000" b="0" dirty="0">
                        <a:latin typeface="Roboto Condensed" panose="02000000000000000000" pitchFamily="2" charset="0"/>
                        <a:ea typeface="Roboto Condensed" panose="02000000000000000000" pitchFamily="2" charset="0"/>
                      </a:endParaRPr>
                    </a:p>
                  </a:txBody>
                  <a:tcPr marL="68580" marR="68580" marT="34290" marB="34290">
                    <a:solidFill>
                      <a:schemeClr val="bg1">
                        <a:lumMod val="7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r>
                        <a:rPr lang="en-US" sz="1000" b="0" u="none" dirty="0">
                          <a:latin typeface="Roboto Condensed" panose="02000000000000000000" pitchFamily="2" charset="0"/>
                          <a:ea typeface="Roboto Condensed" panose="02000000000000000000" pitchFamily="2" charset="0"/>
                        </a:rPr>
                        <a:t>Date: Oct 2024</a:t>
                      </a:r>
                    </a:p>
                  </a:txBody>
                  <a:tcPr marL="68580" marR="68580" marT="34290" marB="34290">
                    <a:solidFill>
                      <a:schemeClr val="bg1">
                        <a:lumMod val="75000"/>
                      </a:schemeClr>
                    </a:solidFill>
                  </a:tcPr>
                </a:tc>
                <a:tc hMerge="1">
                  <a:txBody>
                    <a:bodyPr/>
                    <a:lstStyle/>
                    <a:p>
                      <a:endParaRPr lang="en-US"/>
                    </a:p>
                  </a:txBody>
                  <a:tcPr/>
                </a:tc>
                <a:tc hMerge="1">
                  <a:txBody>
                    <a:bodyPr/>
                    <a:lstStyle/>
                    <a:p>
                      <a:endParaRPr lang="en-US" sz="1000" b="0" u="none" dirty="0">
                        <a:latin typeface="Roboto Condensed" panose="02000000000000000000" pitchFamily="2" charset="0"/>
                        <a:ea typeface="Roboto Condensed" panose="02000000000000000000" pitchFamily="2" charset="0"/>
                      </a:endParaRPr>
                    </a:p>
                  </a:txBody>
                  <a:tcPr marL="68580" marR="68580" marT="34290" marB="34290">
                    <a:solidFill>
                      <a:schemeClr val="bg1">
                        <a:lumMod val="75000"/>
                      </a:schemeClr>
                    </a:solidFill>
                  </a:tcPr>
                </a:tc>
                <a:extLst>
                  <a:ext uri="{0D108BD9-81ED-4DB2-BD59-A6C34878D82A}">
                    <a16:rowId xmlns:a16="http://schemas.microsoft.com/office/drawing/2014/main" val="2368240087"/>
                  </a:ext>
                </a:extLst>
              </a:tr>
              <a:tr h="287711">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Class Dimensions</a:t>
                      </a:r>
                    </a:p>
                  </a:txBody>
                  <a:tcPr marL="68580" marR="68580" marT="34290" marB="34290" anchor="ctr">
                    <a:solidFill>
                      <a:srgbClr val="0036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txBody>
                  <a:tcPr marL="68580" marR="68580" marT="34290" marB="34290" anchor="ctr">
                    <a:solidFill>
                      <a:srgbClr val="00364F"/>
                    </a:solidFill>
                  </a:tcPr>
                </a:tc>
                <a:extLst>
                  <a:ext uri="{0D108BD9-81ED-4DB2-BD59-A6C34878D82A}">
                    <a16:rowId xmlns:a16="http://schemas.microsoft.com/office/drawing/2014/main" val="180827165"/>
                  </a:ext>
                </a:extLst>
              </a:tr>
              <a:tr h="1655645">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Roboto Condensed" panose="02000000000000000000" pitchFamily="2" charset="0"/>
                          <a:ea typeface="Roboto Condensed" panose="02000000000000000000" pitchFamily="2" charset="0"/>
                        </a:rPr>
                        <a:t>Class Identities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Family: rural, many students live with both parents in home, many have siblings, a few only children, some family separation &amp; single parent families, step-parents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Family: Some families need more tools/community support, some food/income insecurity, support managing technology/screen time, death of a parent/ grief, trauma, rehab</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Grade/Age: some students are  1-2 years older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Cultures: Philopena, Indigenous, Caucasian, Dutch, Italian,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Religion: Christian, Catholic - most non practicing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Language: English, Russian, French, ASL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Disability: LD, D/HH, Autism, ADHD, Dyslexia, FASD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LGBTQA2S+: one or 2 unsure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Personality Dimensions: Plaid! </a:t>
                      </a:r>
                      <a:r>
                        <a:rPr lang="en-US" sz="1000" b="0" i="0" u="sng" dirty="0">
                          <a:latin typeface="+mn-lt"/>
                          <a:ea typeface="Roboto Condensed" panose="02000000000000000000" pitchFamily="2" charset="0"/>
                        </a:rPr>
                        <a:t>Blue</a:t>
                      </a:r>
                      <a:r>
                        <a:rPr lang="en-US" sz="1000" b="0" i="0" u="none" dirty="0">
                          <a:latin typeface="+mn-lt"/>
                          <a:ea typeface="Roboto Condensed" panose="02000000000000000000" pitchFamily="2" charset="0"/>
                        </a:rPr>
                        <a:t>, Yellow, Green, Orange, introverted</a:t>
                      </a:r>
                    </a:p>
                  </a:txBody>
                  <a:tcPr marL="68580" marR="68580" marT="34290" marB="34290">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Roboto Condensed" panose="02000000000000000000" pitchFamily="2" charset="0"/>
                          <a:ea typeface="Roboto Condensed" panose="02000000000000000000" pitchFamily="2" charset="0"/>
                        </a:rPr>
                        <a:t>Class Interests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Adult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Reading, athletics, video games, outdoorsy (hike, fish, hunt, camp),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Student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music, drawing, artistic, dogs, fishing, camping, family, play station, drumming, food, work out, travel, family, </a:t>
                      </a:r>
                    </a:p>
                  </a:txBody>
                  <a:tcPr marL="68580" marR="68580" marT="34290" marB="34290">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Roboto Condensed" panose="02000000000000000000" pitchFamily="2" charset="0"/>
                          <a:ea typeface="Roboto Condensed" panose="02000000000000000000" pitchFamily="2" charset="0"/>
                        </a:rPr>
                        <a:t>Class Interests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Adult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Reading, athletics, video games, outdoorsy (hike, fish, hunt, camp),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Student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music, drawing, artistic, dogs, fishing, camping, family, play station, drumming, food, work out, travel, family, travelling, computers, video games, sports, reading, art, games, dancing, chess, walking, gym, </a:t>
                      </a:r>
                      <a:endParaRPr lang="en-US" dirty="0"/>
                    </a:p>
                  </a:txBody>
                  <a:tcPr marL="68580" marR="68580" marT="34290" marB="34290">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Roboto Condensed" panose="02000000000000000000" pitchFamily="2" charset="0"/>
                          <a:ea typeface="Roboto Condensed" panose="02000000000000000000" pitchFamily="2" charset="0"/>
                        </a:rPr>
                        <a:t>Classroom Strengths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Adult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Reading, athletes, team, work hard, motivated by sports, movement, competition,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Student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dirty="0">
                          <a:latin typeface="+mn-lt"/>
                          <a:ea typeface="Roboto Condensed" panose="02000000000000000000" pitchFamily="2" charset="0"/>
                        </a:rPr>
                        <a:t>helpers, kind, gamer, funny, games, work with friends, active, musical (drums, guitar, piano), technology, hands on learning, reading, cooperative, responsible</a:t>
                      </a:r>
                    </a:p>
                  </a:txBody>
                  <a:tcPr marL="68580" marR="68580" marT="34290" marB="34290">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Roboto Condensed" panose="02000000000000000000" pitchFamily="2" charset="0"/>
                          <a:ea typeface="Roboto Condensed" panose="02000000000000000000" pitchFamily="2" charset="0"/>
                        </a:rPr>
                        <a:t>Classroom Strengths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Adult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Reading, athletes, team, work hard, motivated by sports, movement, competition,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Student Perspectives: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helpers, kind, gamer, funny, games, work with friends, active, musical (drums, guitar, piano), technology, hands on learning, reading, cooperative, responsible</a:t>
                      </a:r>
                      <a:endParaRPr lang="en-US" sz="1000" dirty="0"/>
                    </a:p>
                  </a:txBody>
                  <a:tcPr marL="68580" marR="68580" marT="34290" marB="34290">
                    <a:solidFill>
                      <a:schemeClr val="bg1"/>
                    </a:solidFill>
                  </a:tcPr>
                </a:tc>
                <a:tc hMerge="1">
                  <a:txBody>
                    <a:bodyPr/>
                    <a:lstStyle/>
                    <a:p>
                      <a:endParaRPr lang="en-US"/>
                    </a:p>
                  </a:txBody>
                  <a:tcPr/>
                </a:tc>
                <a:tc hMerge="1">
                  <a:txBody>
                    <a:bodyPr/>
                    <a:lstStyle/>
                    <a:p>
                      <a:pPr algn="ctr"/>
                      <a:r>
                        <a:rPr lang="en-US" sz="1200" b="1" u="none" dirty="0">
                          <a:latin typeface="+mn-lt"/>
                        </a:rPr>
                        <a:t>Classroom Stretches</a:t>
                      </a:r>
                    </a:p>
                    <a:p>
                      <a:pPr marL="171450" indent="-171450" algn="l">
                        <a:buFontTx/>
                        <a:buChar char="-"/>
                      </a:pPr>
                      <a:r>
                        <a:rPr lang="en-US" sz="1200" b="0" u="none" dirty="0">
                          <a:latin typeface="+mn-lt"/>
                        </a:rPr>
                        <a:t>All ELL learners, engagement, a lot needs, range of abilities, literacy level, resources are not accessible for them to understand, have limited experiences, sometimes have a hard time because they are together all the time, some individual struggle to fit, a lot of needs</a:t>
                      </a:r>
                    </a:p>
                    <a:p>
                      <a:pPr marL="171450" indent="-171450" algn="l">
                        <a:buFontTx/>
                        <a:buChar char="-"/>
                      </a:pPr>
                      <a:endParaRPr lang="en-US" sz="1200" b="0" u="none" dirty="0">
                        <a:latin typeface="+mn-lt"/>
                      </a:endParaRPr>
                    </a:p>
                    <a:p>
                      <a:pPr marL="171450" indent="-171450" algn="l">
                        <a:buFontTx/>
                        <a:buChar char="-"/>
                      </a:pPr>
                      <a:endParaRPr lang="en-US" sz="1200" b="0" u="none" dirty="0">
                        <a:latin typeface="+mn-lt"/>
                      </a:endParaRPr>
                    </a:p>
                  </a:txBody>
                  <a:tcPr marL="68580" marR="68580" marT="34290" marB="34290">
                    <a:solidFill>
                      <a:schemeClr val="bg1"/>
                    </a:solidFill>
                  </a:tcPr>
                </a:tc>
                <a:tc hMerge="1">
                  <a:txBody>
                    <a:bodyPr/>
                    <a:lstStyle/>
                    <a:p>
                      <a:pPr algn="l"/>
                      <a:r>
                        <a:rPr lang="en-US" sz="1000" b="0" i="0" u="none" dirty="0">
                          <a:latin typeface="Roboto Condensed" panose="02000000000000000000" pitchFamily="2" charset="0"/>
                          <a:ea typeface="Roboto Condensed" panose="02000000000000000000" pitchFamily="2" charset="0"/>
                        </a:rPr>
                        <a:t>Classroom Stretches: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Adult Perspectives:</a:t>
                      </a: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Student Perspectives:</a:t>
                      </a:r>
                    </a:p>
                    <a:p>
                      <a:pPr algn="l"/>
                      <a:r>
                        <a:rPr lang="en-US" sz="1000" b="0" i="0" u="none" dirty="0">
                          <a:latin typeface="+mn-lt"/>
                          <a:ea typeface="Roboto Condensed" panose="02000000000000000000" pitchFamily="2" charset="0"/>
                        </a:rPr>
                        <a:t>Not sure what they like or are good at, tired, everything is hard, scared to get things wrong, waking up, teaching others, motivation, math/ multiplication, spelling, feeling irritated by others, </a:t>
                      </a:r>
                    </a:p>
                  </a:txBody>
                  <a:tcPr marL="68580" marR="68580" marT="34290" marB="34290">
                    <a:solidFill>
                      <a:schemeClr val="bg1"/>
                    </a:solidFill>
                  </a:tcPr>
                </a:tc>
                <a:tc>
                  <a:txBody>
                    <a:bodyPr/>
                    <a:lstStyle/>
                    <a:p>
                      <a:pPr algn="l"/>
                      <a:r>
                        <a:rPr lang="en-US" sz="1000" b="0" i="0" u="none" dirty="0">
                          <a:latin typeface="Roboto Condensed" panose="02000000000000000000" pitchFamily="2" charset="0"/>
                          <a:ea typeface="Roboto Condensed" panose="02000000000000000000" pitchFamily="2" charset="0"/>
                        </a:rPr>
                        <a:t>Classroom Stretches: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Adult Perspectives:</a:t>
                      </a: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algn="l"/>
                      <a:endParaRPr lang="en-US" sz="1000" b="0" i="0" u="none" dirty="0">
                        <a:latin typeface="+mn-lt"/>
                        <a:ea typeface="Roboto Condensed"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u="none" dirty="0">
                          <a:latin typeface="+mn-lt"/>
                          <a:ea typeface="Roboto Condensed" panose="02000000000000000000" pitchFamily="2" charset="0"/>
                        </a:rPr>
                        <a:t>Student Perspectives:</a:t>
                      </a:r>
                    </a:p>
                    <a:p>
                      <a:pPr algn="l"/>
                      <a:r>
                        <a:rPr lang="en-US" sz="1000" b="0" i="0" u="none" dirty="0">
                          <a:latin typeface="+mn-lt"/>
                          <a:ea typeface="Roboto Condensed" panose="02000000000000000000" pitchFamily="2" charset="0"/>
                        </a:rPr>
                        <a:t>Not sure what they like or are good at, tired, everything is hard, scared to get things wrong, waking up, teaching others, motivation, math/ multiplication, spelling, feeling irritated by others, </a:t>
                      </a:r>
                    </a:p>
                  </a:txBody>
                  <a:tcPr marL="68580" marR="68580" marT="34290" marB="34290">
                    <a:solidFill>
                      <a:schemeClr val="bg1"/>
                    </a:solidFill>
                  </a:tcPr>
                </a:tc>
                <a:extLst>
                  <a:ext uri="{0D108BD9-81ED-4DB2-BD59-A6C34878D82A}">
                    <a16:rowId xmlns:a16="http://schemas.microsoft.com/office/drawing/2014/main" val="3801171011"/>
                  </a:ext>
                </a:extLst>
              </a:tr>
              <a:tr h="287711">
                <a:tc gridSpan="9">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Targeted Class Needs</a:t>
                      </a:r>
                    </a:p>
                  </a:txBody>
                  <a:tcPr marL="68580" marR="68580" marT="34290" marB="34290" anchor="ctr">
                    <a:solidFill>
                      <a:srgbClr val="00364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txBody>
                  <a:tcPr marL="68580" marR="68580" marT="34290" marB="34290" anchor="ctr">
                    <a:solidFill>
                      <a:srgbClr val="00364F"/>
                    </a:solidFill>
                  </a:tcPr>
                </a:tc>
                <a:extLst>
                  <a:ext uri="{0D108BD9-81ED-4DB2-BD59-A6C34878D82A}">
                    <a16:rowId xmlns:a16="http://schemas.microsoft.com/office/drawing/2014/main" val="3167792885"/>
                  </a:ext>
                </a:extLst>
              </a:tr>
              <a:tr h="6588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tx1"/>
                          </a:solidFill>
                          <a:latin typeface="Roboto Condensed" panose="02000000000000000000" pitchFamily="2" charset="0"/>
                          <a:ea typeface="Roboto Condensed" panose="02000000000000000000" pitchFamily="2" charset="0"/>
                          <a:cs typeface="Arial" panose="020B0604020202020204" pitchFamily="34" charset="0"/>
                        </a:rPr>
                        <a:t>Need:</a:t>
                      </a:r>
                    </a:p>
                  </a:txBody>
                  <a:tcPr marL="68580" marR="68580" marT="34290" marB="34290">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tx1"/>
                          </a:solidFill>
                          <a:latin typeface="Roboto Condensed" panose="02000000000000000000" pitchFamily="2" charset="0"/>
                          <a:ea typeface="Roboto Condensed" panose="02000000000000000000" pitchFamily="2" charset="0"/>
                          <a:cs typeface="Arial" panose="020B0604020202020204" pitchFamily="34" charset="0"/>
                        </a:rPr>
                        <a:t>Need:</a:t>
                      </a:r>
                      <a:endParaRPr lang="en-US" sz="1000" dirty="0"/>
                    </a:p>
                  </a:txBody>
                  <a:tcPr marL="68580" marR="68580" marT="34290" marB="34290">
                    <a:solidFill>
                      <a:schemeClr val="bg1"/>
                    </a:solidFill>
                  </a:tcPr>
                </a:tc>
                <a:tc hMerge="1">
                  <a:txBody>
                    <a:bodyPr/>
                    <a:lstStyle/>
                    <a:p>
                      <a:endParaRPr lang="en-US"/>
                    </a:p>
                  </a:txBody>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tx1"/>
                          </a:solidFill>
                          <a:latin typeface="Roboto Condensed" panose="02000000000000000000" pitchFamily="2" charset="0"/>
                          <a:ea typeface="Roboto Condensed" panose="02000000000000000000" pitchFamily="2" charset="0"/>
                          <a:cs typeface="Arial" panose="020B0604020202020204" pitchFamily="34" charset="0"/>
                        </a:rPr>
                        <a:t>Need:</a:t>
                      </a:r>
                      <a:endParaRPr lang="en-US" sz="1000" dirty="0"/>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tx1"/>
                          </a:solidFill>
                          <a:latin typeface="Roboto Condensed" panose="02000000000000000000" pitchFamily="2" charset="0"/>
                          <a:ea typeface="Roboto Condensed" panose="02000000000000000000" pitchFamily="2" charset="0"/>
                          <a:cs typeface="Arial" panose="020B0604020202020204" pitchFamily="34" charset="0"/>
                        </a:rPr>
                        <a:t>Need:</a:t>
                      </a:r>
                      <a:endParaRPr lang="en-US" sz="1000" dirty="0"/>
                    </a:p>
                  </a:txBody>
                  <a:tcPr marL="68580" marR="68580" marT="34290" marB="34290">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L="68580" marR="68580" marT="34290" marB="34290">
                    <a:solidFill>
                      <a:schemeClr val="bg1"/>
                    </a:solidFill>
                  </a:tcPr>
                </a:tc>
                <a:extLst>
                  <a:ext uri="{0D108BD9-81ED-4DB2-BD59-A6C34878D82A}">
                    <a16:rowId xmlns:a16="http://schemas.microsoft.com/office/drawing/2014/main" val="1063439744"/>
                  </a:ext>
                </a:extLst>
              </a:tr>
              <a:tr h="328440">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Collaborative Team Questions</a:t>
                      </a:r>
                    </a:p>
                  </a:txBody>
                  <a:tcPr marL="68580" marR="68580" marT="34290" marB="34290" anchor="ctr">
                    <a:solidFill>
                      <a:srgbClr val="05827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txBody>
                  <a:tcPr marL="68580" marR="68580" marT="34290" marB="34290" anchor="ctr">
                    <a:solidFill>
                      <a:srgbClr val="058278"/>
                    </a:solidFill>
                  </a:tcPr>
                </a:tc>
                <a:extLst>
                  <a:ext uri="{0D108BD9-81ED-4DB2-BD59-A6C34878D82A}">
                    <a16:rowId xmlns:a16="http://schemas.microsoft.com/office/drawing/2014/main" val="2942897149"/>
                  </a:ext>
                </a:extLst>
              </a:tr>
              <a:tr h="696278">
                <a:tc gridSpan="9">
                  <a:txBody>
                    <a:bodyPr/>
                    <a:lstStyle/>
                    <a:p>
                      <a:endParaRPr lang="en-US" sz="1000" dirty="0">
                        <a:latin typeface="Roboto Condensed" panose="02000000000000000000" pitchFamily="2" charset="0"/>
                        <a:ea typeface="Roboto Condensed" panose="02000000000000000000" pitchFamily="2" charset="0"/>
                      </a:endParaRPr>
                    </a:p>
                  </a:txBody>
                  <a:tcPr marL="68580" marR="68580" marT="34290" marB="34290">
                    <a:solidFill>
                      <a:schemeClr val="bg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sz="1000" dirty="0">
                        <a:latin typeface="Roboto Condensed" panose="02000000000000000000" pitchFamily="2" charset="0"/>
                        <a:ea typeface="Roboto Condensed" panose="02000000000000000000" pitchFamily="2" charset="0"/>
                      </a:endParaRPr>
                    </a:p>
                  </a:txBody>
                  <a:tcPr marL="68580" marR="68580" marT="34290" marB="34290">
                    <a:solidFill>
                      <a:schemeClr val="bg1"/>
                    </a:solidFill>
                  </a:tcPr>
                </a:tc>
                <a:extLst>
                  <a:ext uri="{0D108BD9-81ED-4DB2-BD59-A6C34878D82A}">
                    <a16:rowId xmlns:a16="http://schemas.microsoft.com/office/drawing/2014/main" val="3428701409"/>
                  </a:ext>
                </a:extLst>
              </a:tr>
              <a:tr h="287711">
                <a:tc gridSpan="9">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rPr>
                        <a:t>Collaborative Team Decisions:</a:t>
                      </a:r>
                    </a:p>
                  </a:txBody>
                  <a:tcPr marL="68580" marR="68580" marT="34290" marB="34290">
                    <a:solidFill>
                      <a:srgbClr val="05827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solidFill>
                          <a:schemeClr val="bg1"/>
                        </a:solidFill>
                        <a:latin typeface="Roboto Condensed" panose="02000000000000000000" pitchFamily="2" charset="0"/>
                        <a:ea typeface="Roboto Condensed" panose="02000000000000000000" pitchFamily="2" charset="0"/>
                        <a:cs typeface="Arial" panose="020B0604020202020204" pitchFamily="34" charset="0"/>
                      </a:endParaRPr>
                    </a:p>
                  </a:txBody>
                  <a:tcPr marL="68580" marR="68580" marT="34290" marB="34290">
                    <a:solidFill>
                      <a:srgbClr val="058278"/>
                    </a:solidFill>
                  </a:tcPr>
                </a:tc>
                <a:extLst>
                  <a:ext uri="{0D108BD9-81ED-4DB2-BD59-A6C34878D82A}">
                    <a16:rowId xmlns:a16="http://schemas.microsoft.com/office/drawing/2014/main" val="2262135908"/>
                  </a:ext>
                </a:extLst>
              </a:tr>
              <a:tr h="1655645">
                <a:tc gridSpan="3">
                  <a:txBody>
                    <a:bodyPr/>
                    <a:lstStyle/>
                    <a:p>
                      <a:r>
                        <a:rPr lang="en-US" sz="1000" b="0" u="none" dirty="0">
                          <a:latin typeface="Roboto Condensed" panose="02000000000000000000" pitchFamily="2" charset="0"/>
                          <a:ea typeface="Roboto Condensed" panose="02000000000000000000" pitchFamily="2" charset="0"/>
                        </a:rPr>
                        <a:t>What works well for this class/ What supports do they need?</a:t>
                      </a:r>
                    </a:p>
                    <a:p>
                      <a:r>
                        <a:rPr lang="en-US" sz="1000" b="0" u="none" dirty="0">
                          <a:latin typeface="+mn-lt"/>
                          <a:ea typeface="Roboto Condensed" panose="02000000000000000000" pitchFamily="2" charset="0"/>
                        </a:rPr>
                        <a:t>Options for whether to work alone or in a group/ quiet or loud space, checking for understanding, extra time to complete tasks, options to present using video, options for showing work (e.g., writing and drawing), shown examples and exemplars</a:t>
                      </a:r>
                    </a:p>
                  </a:txBody>
                  <a:tcPr marL="68580" marR="68580" marT="34290" marB="34290">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u="none" dirty="0">
                          <a:latin typeface="Roboto Condensed" panose="02000000000000000000" pitchFamily="2" charset="0"/>
                          <a:ea typeface="Roboto Condensed" panose="02000000000000000000" pitchFamily="2" charset="0"/>
                        </a:rPr>
                        <a:t>What do we still want to try?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dirty="0">
                        <a:latin typeface="Roboto Condensed" panose="02000000000000000000" pitchFamily="2" charset="0"/>
                        <a:ea typeface="Roboto Condensed" panose="02000000000000000000" pitchFamily="2" charset="0"/>
                      </a:endParaRPr>
                    </a:p>
                  </a:txBody>
                  <a:tcPr marL="68580" marR="68580" marT="34290" marB="34290">
                    <a:lnR w="12700" cap="flat" cmpd="sng" algn="ctr">
                      <a:noFill/>
                      <a:prstDash val="solid"/>
                      <a:round/>
                      <a:headEnd type="none" w="med" len="med"/>
                      <a:tailEnd type="none" w="med" len="med"/>
                    </a:lnR>
                    <a:solidFill>
                      <a:schemeClr val="bg1"/>
                    </a:solidFill>
                  </a:tcPr>
                </a:tc>
                <a:tc hMerge="1">
                  <a:txBody>
                    <a:bodyPr/>
                    <a:lstStyle/>
                    <a:p>
                      <a:endParaRPr lang="en-US"/>
                    </a:p>
                  </a:txBody>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u="none" dirty="0">
                          <a:latin typeface="Roboto Condensed" panose="02000000000000000000" pitchFamily="2" charset="0"/>
                          <a:ea typeface="Roboto Condensed" panose="02000000000000000000" pitchFamily="2" charset="0"/>
                        </a:rPr>
                        <a:t>What do we still want to try? </a:t>
                      </a:r>
                    </a:p>
                  </a:txBody>
                  <a:tcPr marL="68580" marR="68580" marT="34290" marB="34290">
                    <a:lnR w="12700" cap="flat" cmpd="sng" algn="ctr">
                      <a:noFill/>
                      <a:prstDash val="solid"/>
                      <a:round/>
                      <a:headEnd type="none" w="med" len="med"/>
                      <a:tailEnd type="none" w="med" len="med"/>
                    </a:lnR>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u="none" dirty="0">
                        <a:latin typeface="Roboto Condensed" panose="02000000000000000000" pitchFamily="2" charset="0"/>
                        <a:ea typeface="Roboto Condensed" panose="02000000000000000000" pitchFamily="2" charset="0"/>
                      </a:endParaRPr>
                    </a:p>
                  </a:txBody>
                  <a:tcPr marL="68580" marR="68580" marT="34290" marB="34290">
                    <a:lnL w="12700" cmpd="sng">
                      <a:noFill/>
                    </a:lnL>
                    <a:lnR w="12700" cap="flat" cmpd="sng" algn="ctr">
                      <a:noFill/>
                      <a:prstDash val="solid"/>
                      <a:round/>
                      <a:headEnd type="none" w="med" len="med"/>
                      <a:tailEnd type="none" w="med" len="med"/>
                    </a:lnR>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latin typeface="Roboto Condensed" panose="02000000000000000000" pitchFamily="2" charset="0"/>
                        <a:ea typeface="Roboto Condensed" panose="02000000000000000000" pitchFamily="2" charset="0"/>
                      </a:endParaRPr>
                    </a:p>
                  </a:txBody>
                  <a:tcPr marL="68580" marR="68580" marT="34290" marB="34290">
                    <a:lnL w="12700" cap="flat" cmpd="sng" algn="ctr">
                      <a:noFill/>
                      <a:prstDash val="solid"/>
                      <a:round/>
                      <a:headEnd type="none" w="med" len="med"/>
                      <a:tailEnd type="none" w="med" len="med"/>
                    </a:lnL>
                    <a:lnR w="12700" cmpd="sng">
                      <a:noFill/>
                    </a:lnR>
                    <a:solidFill>
                      <a:schemeClr val="bg1"/>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u="none" dirty="0">
                        <a:latin typeface="Roboto Condensed" panose="02000000000000000000" pitchFamily="2" charset="0"/>
                        <a:ea typeface="Roboto Condensed" panose="02000000000000000000" pitchFamily="2" charset="0"/>
                      </a:endParaRPr>
                    </a:p>
                  </a:txBody>
                  <a:tcPr marL="68580" marR="68580" marT="34290" marB="34290">
                    <a:lnL w="12700" cap="flat" cmpd="sng" algn="ctr">
                      <a:noFill/>
                      <a:prstDash val="solid"/>
                      <a:round/>
                      <a:headEnd type="none" w="med" len="med"/>
                      <a:tailEnd type="none" w="med" len="med"/>
                    </a:lnL>
                    <a:solidFill>
                      <a:schemeClr val="bg1"/>
                    </a:solidFill>
                  </a:tcPr>
                </a:tc>
                <a:extLst>
                  <a:ext uri="{0D108BD9-81ED-4DB2-BD59-A6C34878D82A}">
                    <a16:rowId xmlns:a16="http://schemas.microsoft.com/office/drawing/2014/main" val="3681001599"/>
                  </a:ext>
                </a:extLst>
              </a:tr>
            </a:tbl>
          </a:graphicData>
        </a:graphic>
      </p:graphicFrame>
      <p:sp>
        <p:nvSpPr>
          <p:cNvPr id="3" name="Rectangle 2">
            <a:extLst>
              <a:ext uri="{FF2B5EF4-FFF2-40B4-BE49-F238E27FC236}">
                <a16:creationId xmlns:a16="http://schemas.microsoft.com/office/drawing/2014/main" id="{F48F6BC9-906E-1645-9550-36D34610E63B}"/>
              </a:ext>
            </a:extLst>
          </p:cNvPr>
          <p:cNvSpPr/>
          <p:nvPr/>
        </p:nvSpPr>
        <p:spPr>
          <a:xfrm>
            <a:off x="0" y="6551480"/>
            <a:ext cx="12192000" cy="276999"/>
          </a:xfrm>
          <a:prstGeom prst="rect">
            <a:avLst/>
          </a:prstGeom>
        </p:spPr>
        <p:txBody>
          <a:bodyPr wrap="square">
            <a:spAutoFit/>
          </a:bodyPr>
          <a:lstStyle/>
          <a:p>
            <a:r>
              <a:rPr lang="en-US" sz="1200" dirty="0">
                <a:latin typeface="DM Sans" pitchFamily="2" charset="77"/>
              </a:rPr>
              <a:t>The Class Review – Brownlie, F &amp; King, J, 2011				         			                      								adapted by S. Moore, 2023</a:t>
            </a:r>
          </a:p>
        </p:txBody>
      </p:sp>
    </p:spTree>
    <p:extLst>
      <p:ext uri="{BB962C8B-B14F-4D97-AF65-F5344CB8AC3E}">
        <p14:creationId xmlns:p14="http://schemas.microsoft.com/office/powerpoint/2010/main" val="2101786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27EAD-6A23-DFBF-67D8-4ACD167A72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5FE7E-0347-29BB-37F2-DB3769321759}"/>
              </a:ext>
            </a:extLst>
          </p:cNvPr>
          <p:cNvSpPr>
            <a:spLocks noGrp="1"/>
          </p:cNvSpPr>
          <p:nvPr>
            <p:ph type="ctrTitle"/>
          </p:nvPr>
        </p:nvSpPr>
        <p:spPr>
          <a:xfrm>
            <a:off x="320842" y="328279"/>
            <a:ext cx="9144000" cy="1043321"/>
          </a:xfrm>
        </p:spPr>
        <p:txBody>
          <a:bodyPr/>
          <a:lstStyle/>
          <a:p>
            <a:pPr algn="l"/>
            <a:r>
              <a:rPr lang="en-US" dirty="0"/>
              <a:t>For next session</a:t>
            </a:r>
          </a:p>
        </p:txBody>
      </p:sp>
      <p:sp>
        <p:nvSpPr>
          <p:cNvPr id="3" name="Subtitle 2">
            <a:extLst>
              <a:ext uri="{FF2B5EF4-FFF2-40B4-BE49-F238E27FC236}">
                <a16:creationId xmlns:a16="http://schemas.microsoft.com/office/drawing/2014/main" id="{7935FCBF-1022-B5C4-968B-584FA1222A12}"/>
              </a:ext>
            </a:extLst>
          </p:cNvPr>
          <p:cNvSpPr>
            <a:spLocks noGrp="1"/>
          </p:cNvSpPr>
          <p:nvPr>
            <p:ph type="subTitle" idx="1"/>
          </p:nvPr>
        </p:nvSpPr>
        <p:spPr>
          <a:xfrm>
            <a:off x="320841" y="1664954"/>
            <a:ext cx="11205411" cy="1655762"/>
          </a:xfrm>
        </p:spPr>
        <p:txBody>
          <a:bodyPr>
            <a:normAutofit fontScale="85000" lnSpcReduction="10000"/>
          </a:bodyPr>
          <a:lstStyle/>
          <a:p>
            <a:pPr marL="457200" indent="-457200" algn="l">
              <a:buFontTx/>
              <a:buChar char="-"/>
            </a:pPr>
            <a:r>
              <a:rPr lang="en-US" sz="2800" dirty="0"/>
              <a:t>Complete MR description</a:t>
            </a:r>
          </a:p>
          <a:p>
            <a:pPr marL="457200" indent="-457200" algn="l">
              <a:buFontTx/>
              <a:buChar char="-"/>
            </a:pPr>
            <a:r>
              <a:rPr lang="en-US" sz="2800" dirty="0"/>
              <a:t>Complete a needs-based reflection for Group A</a:t>
            </a:r>
          </a:p>
          <a:p>
            <a:pPr marL="457200" indent="-457200" algn="l">
              <a:buFontTx/>
              <a:buChar char="-"/>
            </a:pPr>
            <a:r>
              <a:rPr lang="en-US" sz="2800" dirty="0"/>
              <a:t>Complete a Class Review and needs based reflection for Group B Class</a:t>
            </a:r>
          </a:p>
          <a:p>
            <a:pPr marL="457200" indent="-457200" algn="l">
              <a:buFontTx/>
              <a:buChar char="-"/>
            </a:pPr>
            <a:r>
              <a:rPr lang="en-US" sz="2800" dirty="0"/>
              <a:t>Choose a unit and which grade level learning standards that you want to plan for</a:t>
            </a:r>
          </a:p>
        </p:txBody>
      </p:sp>
    </p:spTree>
    <p:extLst>
      <p:ext uri="{BB962C8B-B14F-4D97-AF65-F5344CB8AC3E}">
        <p14:creationId xmlns:p14="http://schemas.microsoft.com/office/powerpoint/2010/main" val="413481086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1499</TotalTime>
  <Words>951</Words>
  <Application>Microsoft Macintosh PowerPoint</Application>
  <PresentationFormat>Widescreen</PresentationFormat>
  <Paragraphs>90</Paragraphs>
  <Slides>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Aptos</vt:lpstr>
      <vt:lpstr>Arial</vt:lpstr>
      <vt:lpstr>Calibri</vt:lpstr>
      <vt:lpstr>Calibri Light</vt:lpstr>
      <vt:lpstr>DM Sans</vt:lpstr>
      <vt:lpstr>Roboto Condensed</vt:lpstr>
      <vt:lpstr>Office 2013 - 2022 Theme</vt:lpstr>
      <vt:lpstr>Collaborative Coaching</vt:lpstr>
      <vt:lpstr>PowerPoint Presentation</vt:lpstr>
      <vt:lpstr>PowerPoint Presentation</vt:lpstr>
      <vt:lpstr>For next session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Shelley Moore</dc:creator>
  <cp:lastModifiedBy>Shelley Moore</cp:lastModifiedBy>
  <cp:revision>1</cp:revision>
  <dcterms:created xsi:type="dcterms:W3CDTF">2024-10-29T16:37:14Z</dcterms:created>
  <dcterms:modified xsi:type="dcterms:W3CDTF">2024-10-30T17:36:52Z</dcterms:modified>
</cp:coreProperties>
</file>