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204" r:id="rId2"/>
    <p:sldId id="2203" r:id="rId3"/>
    <p:sldId id="2205" r:id="rId4"/>
    <p:sldId id="2202" r:id="rId5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5"/>
    <p:restoredTop sz="94534"/>
  </p:normalViewPr>
  <p:slideViewPr>
    <p:cSldViewPr snapToGrid="0">
      <p:cViewPr>
        <p:scale>
          <a:sx n="114" d="100"/>
          <a:sy n="114" d="100"/>
        </p:scale>
        <p:origin x="94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3BF5B-EC8D-7C42-9C7F-E9AB54080220}" type="datetimeFigureOut">
              <a:rPr lang="en-US" smtClean="0"/>
              <a:t>1/8/25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3711D-F2F7-D24B-9C73-3991A69EF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636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3BF5B-EC8D-7C42-9C7F-E9AB54080220}" type="datetimeFigureOut">
              <a:rPr lang="en-US" smtClean="0"/>
              <a:t>1/8/25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3711D-F2F7-D24B-9C73-3991A69EF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9356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3BF5B-EC8D-7C42-9C7F-E9AB54080220}" type="datetimeFigureOut">
              <a:rPr lang="en-US" smtClean="0"/>
              <a:t>1/8/25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3711D-F2F7-D24B-9C73-3991A69EF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17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3BF5B-EC8D-7C42-9C7F-E9AB54080220}" type="datetimeFigureOut">
              <a:rPr lang="en-US" smtClean="0"/>
              <a:t>1/8/25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3711D-F2F7-D24B-9C73-3991A69EF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090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3BF5B-EC8D-7C42-9C7F-E9AB54080220}" type="datetimeFigureOut">
              <a:rPr lang="en-US" smtClean="0"/>
              <a:t>1/8/25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3711D-F2F7-D24B-9C73-3991A69EF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5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3BF5B-EC8D-7C42-9C7F-E9AB54080220}" type="datetimeFigureOut">
              <a:rPr lang="en-US" smtClean="0"/>
              <a:t>1/8/25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3711D-F2F7-D24B-9C73-3991A69EF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520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3BF5B-EC8D-7C42-9C7F-E9AB54080220}" type="datetimeFigureOut">
              <a:rPr lang="en-US" smtClean="0"/>
              <a:t>1/8/25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3711D-F2F7-D24B-9C73-3991A69EF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317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3BF5B-EC8D-7C42-9C7F-E9AB54080220}" type="datetimeFigureOut">
              <a:rPr lang="en-US" smtClean="0"/>
              <a:t>1/8/25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3711D-F2F7-D24B-9C73-3991A69EF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813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3BF5B-EC8D-7C42-9C7F-E9AB54080220}" type="datetimeFigureOut">
              <a:rPr lang="en-US" smtClean="0"/>
              <a:t>1/8/25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3711D-F2F7-D24B-9C73-3991A69EF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2370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3BF5B-EC8D-7C42-9C7F-E9AB54080220}" type="datetimeFigureOut">
              <a:rPr lang="en-US" smtClean="0"/>
              <a:t>1/8/25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3711D-F2F7-D24B-9C73-3991A69EF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665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3BF5B-EC8D-7C42-9C7F-E9AB54080220}" type="datetimeFigureOut">
              <a:rPr lang="en-US" smtClean="0"/>
              <a:t>1/8/25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3711D-F2F7-D24B-9C73-3991A69EF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899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A33BF5B-EC8D-7C42-9C7F-E9AB54080220}" type="datetimeFigureOut">
              <a:rPr lang="en-US" smtClean="0"/>
              <a:t>1/8/25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2B3711D-F2F7-D24B-9C73-3991A69EF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609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672267-0978-6025-7F5A-9207600D7E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6266D149-9490-EA37-96A6-B0BBE21828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0690219"/>
              </p:ext>
            </p:extLst>
          </p:nvPr>
        </p:nvGraphicFramePr>
        <p:xfrm>
          <a:off x="162751" y="206989"/>
          <a:ext cx="8739711" cy="36403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02120">
                  <a:extLst>
                    <a:ext uri="{9D8B030D-6E8A-4147-A177-3AD203B41FA5}">
                      <a16:colId xmlns:a16="http://schemas.microsoft.com/office/drawing/2014/main" val="2617380392"/>
                    </a:ext>
                  </a:extLst>
                </a:gridCol>
                <a:gridCol w="4437591">
                  <a:extLst>
                    <a:ext uri="{9D8B030D-6E8A-4147-A177-3AD203B41FA5}">
                      <a16:colId xmlns:a16="http://schemas.microsoft.com/office/drawing/2014/main" val="1647394226"/>
                    </a:ext>
                  </a:extLst>
                </a:gridCol>
              </a:tblGrid>
              <a:tr h="537857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1"/>
                          </a:solidFill>
                          <a:latin typeface="DM Sans" pitchFamily="2" charset="77"/>
                          <a:ea typeface="Roboto Condensed" panose="02000000000000000000" pitchFamily="2" charset="0"/>
                        </a:rPr>
                        <a:t>School District: Central Valley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1"/>
                          </a:solidFill>
                          <a:latin typeface="DM Sans" pitchFamily="2" charset="77"/>
                          <a:ea typeface="Roboto Condensed" panose="02000000000000000000" pitchFamily="2" charset="0"/>
                        </a:rPr>
                        <a:t>School: North Pines Middle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3535609"/>
                  </a:ext>
                </a:extLst>
              </a:tr>
              <a:tr h="478498"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Target Class: </a:t>
                      </a:r>
                      <a:r>
                        <a:rPr lang="en-US" sz="1400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Gr. 6 English Language Arts Period 1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Date</a:t>
                      </a:r>
                      <a:r>
                        <a:rPr lang="en-US" sz="1400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: Jan 2025</a:t>
                      </a:r>
                      <a:endParaRPr lang="en-US" sz="1600" dirty="0">
                        <a:latin typeface="Roboto Condensed" panose="02000000000000000000" pitchFamily="2" charset="0"/>
                        <a:ea typeface="Roboto Condensed" panose="02000000000000000000" pitchFamily="2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119490"/>
                  </a:ext>
                </a:extLst>
              </a:tr>
              <a:tr h="478498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Team Member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Role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3619816"/>
                  </a:ext>
                </a:extLst>
              </a:tr>
              <a:tr h="37547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Robin S.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Content Specialist Co-teacher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3866059"/>
                  </a:ext>
                </a:extLst>
              </a:tr>
              <a:tr h="354014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Victoria P.</a:t>
                      </a:r>
                      <a:endParaRPr lang="en-US" sz="1400" dirty="0">
                        <a:latin typeface="DM Sans" pitchFamily="2" charset="77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Learning Specialist Co-teacher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5932194"/>
                  </a:ext>
                </a:extLst>
              </a:tr>
              <a:tr h="354014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ON</a:t>
                      </a:r>
                      <a:endParaRPr lang="en-US" sz="1400" dirty="0">
                        <a:latin typeface="DM Sans" pitchFamily="2" charset="77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SLP (pull out)</a:t>
                      </a:r>
                      <a:endParaRPr lang="en-US" sz="1400" dirty="0">
                        <a:latin typeface="DM Sans" pitchFamily="2" charset="77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8308139"/>
                  </a:ext>
                </a:extLst>
              </a:tr>
              <a:tr h="354014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ZS</a:t>
                      </a:r>
                      <a:endParaRPr lang="en-US" sz="1400" dirty="0">
                        <a:latin typeface="DM Sans" pitchFamily="2" charset="77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Mental Health Counsellor (pull out)</a:t>
                      </a:r>
                      <a:endParaRPr lang="en-US" sz="1400" dirty="0">
                        <a:latin typeface="DM Sans" pitchFamily="2" charset="77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4394792"/>
                  </a:ext>
                </a:extLst>
              </a:tr>
              <a:tr h="354014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BC</a:t>
                      </a:r>
                      <a:endParaRPr lang="en-US" sz="1400" dirty="0">
                        <a:latin typeface="DM Sans" pitchFamily="2" charset="77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English Language Developers (supplemental)</a:t>
                      </a:r>
                      <a:endParaRPr lang="en-US" sz="1400" dirty="0">
                        <a:latin typeface="DM Sans" pitchFamily="2" charset="77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709085"/>
                  </a:ext>
                </a:extLst>
              </a:tr>
              <a:tr h="354014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DS</a:t>
                      </a:r>
                      <a:endParaRPr lang="en-US" sz="1400" dirty="0">
                        <a:latin typeface="DM Sans" pitchFamily="2" charset="77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School Psychologist</a:t>
                      </a:r>
                      <a:endParaRPr lang="en-US" sz="1400" dirty="0">
                        <a:latin typeface="DM Sans" pitchFamily="2" charset="77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58985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50895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C5407A85-9818-1D34-2314-2124281A7C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1067107"/>
              </p:ext>
            </p:extLst>
          </p:nvPr>
        </p:nvGraphicFramePr>
        <p:xfrm>
          <a:off x="162751" y="206989"/>
          <a:ext cx="8739712" cy="60713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7475">
                  <a:extLst>
                    <a:ext uri="{9D8B030D-6E8A-4147-A177-3AD203B41FA5}">
                      <a16:colId xmlns:a16="http://schemas.microsoft.com/office/drawing/2014/main" val="2617380392"/>
                    </a:ext>
                  </a:extLst>
                </a:gridCol>
                <a:gridCol w="1619809">
                  <a:extLst>
                    <a:ext uri="{9D8B030D-6E8A-4147-A177-3AD203B41FA5}">
                      <a16:colId xmlns:a16="http://schemas.microsoft.com/office/drawing/2014/main" val="557201297"/>
                    </a:ext>
                  </a:extLst>
                </a:gridCol>
                <a:gridCol w="1464836">
                  <a:extLst>
                    <a:ext uri="{9D8B030D-6E8A-4147-A177-3AD203B41FA5}">
                      <a16:colId xmlns:a16="http://schemas.microsoft.com/office/drawing/2014/main" val="3874517781"/>
                    </a:ext>
                  </a:extLst>
                </a:gridCol>
                <a:gridCol w="1464836">
                  <a:extLst>
                    <a:ext uri="{9D8B030D-6E8A-4147-A177-3AD203B41FA5}">
                      <a16:colId xmlns:a16="http://schemas.microsoft.com/office/drawing/2014/main" val="1647394226"/>
                    </a:ext>
                  </a:extLst>
                </a:gridCol>
                <a:gridCol w="1799563">
                  <a:extLst>
                    <a:ext uri="{9D8B030D-6E8A-4147-A177-3AD203B41FA5}">
                      <a16:colId xmlns:a16="http://schemas.microsoft.com/office/drawing/2014/main" val="2528152148"/>
                    </a:ext>
                  </a:extLst>
                </a:gridCol>
                <a:gridCol w="1173193">
                  <a:extLst>
                    <a:ext uri="{9D8B030D-6E8A-4147-A177-3AD203B41FA5}">
                      <a16:colId xmlns:a16="http://schemas.microsoft.com/office/drawing/2014/main" val="1043055275"/>
                    </a:ext>
                  </a:extLst>
                </a:gridCol>
              </a:tblGrid>
              <a:tr h="310596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latin typeface="DM Sans" pitchFamily="2" charset="77"/>
                        </a:rPr>
                        <a:t>Students we Have Questions About, and Want to Target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latin typeface="DM Sans" pitchFamily="2" charset="77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dirty="0">
                        <a:latin typeface="DM Sans" pitchFamily="2" charset="77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dirty="0">
                        <a:latin typeface="DM Sans" pitchFamily="2" charset="77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dirty="0">
                        <a:latin typeface="DM Sans" pitchFamily="2" charset="77"/>
                        <a:ea typeface="Roboto Condensed" panose="02000000000000000000" pitchFamily="2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dirty="0">
                        <a:latin typeface="DM Sans" pitchFamily="2" charset="77"/>
                        <a:ea typeface="Roboto Condensed" panose="02000000000000000000" pitchFamily="2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9195185"/>
                  </a:ext>
                </a:extLst>
              </a:tr>
              <a:tr h="44989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latin typeface="DM Sans" pitchFamily="2" charset="77"/>
                        </a:rPr>
                        <a:t>Target Student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latin typeface="DM Sans" pitchFamily="2" charset="77"/>
                        </a:rPr>
                        <a:t>(Designation)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latin typeface="DM Sans" pitchFamily="2" charset="77"/>
                        </a:rPr>
                        <a:t>Strengths &amp; Interests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DM Sans" pitchFamily="2" charset="77"/>
                        </a:rPr>
                        <a:t>Stretches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DM Sans" pitchFamily="2" charset="77"/>
                        </a:rPr>
                        <a:t>Needs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Supports that work well/ in place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What are we wondering?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6060879"/>
                  </a:ext>
                </a:extLst>
              </a:tr>
              <a:tr h="442850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JB</a:t>
                      </a:r>
                    </a:p>
                    <a:p>
                      <a:r>
                        <a:rPr lang="en-US" sz="1200" b="1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(Learning Disability)</a:t>
                      </a:r>
                      <a:endParaRPr lang="en-US" sz="1200" b="1" dirty="0">
                        <a:latin typeface="DM Sans" pitchFamily="2" charset="77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Lively, big personality, loves cats, very intelligent, cello, attends, self reliant, compassionate</a:t>
                      </a:r>
                      <a:endParaRPr lang="en-US" sz="1200" dirty="0">
                        <a:latin typeface="DM Sans" pitchFamily="2" charset="77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self critical, writing/math, afraid to fail, defensive, afraid to start, gives up, can be unkind, some safety needs, </a:t>
                      </a:r>
                      <a:endParaRPr lang="en-US" sz="1200" dirty="0">
                        <a:latin typeface="DM Sans" pitchFamily="2" charset="77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was unhomed, trauma, addiction in family</a:t>
                      </a:r>
                    </a:p>
                    <a:p>
                      <a:endParaRPr lang="en-US" sz="1200" dirty="0">
                        <a:latin typeface="DM Sans" pitchFamily="2" charset="77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has a positive support behaviour support plan, relationship driven, verbal affirmations, needs connection, is does better with female teachers, lives with grandparents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How do we get him to engage, trust and try?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4212886"/>
                  </a:ext>
                </a:extLst>
              </a:tr>
              <a:tr h="442850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CP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(Learning Disability)</a:t>
                      </a:r>
                      <a:endParaRPr lang="en-US" sz="1200" b="1" dirty="0">
                        <a:latin typeface="DM Sans" pitchFamily="2" charset="77"/>
                      </a:endParaRPr>
                    </a:p>
                    <a:p>
                      <a:endParaRPr lang="en-US" sz="1200" b="1" dirty="0">
                        <a:latin typeface="DM Sans" pitchFamily="2" charset="77"/>
                        <a:ea typeface="Roboto Condensed" panose="02000000000000000000" pitchFamily="2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calm, quiet, likes video games, kids gets along with him, he is nice, kind, likeable, reading</a:t>
                      </a:r>
                      <a:endParaRPr lang="en-US" sz="12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shuts down</a:t>
                      </a:r>
                      <a:endParaRPr lang="en-US" sz="1200" dirty="0">
                        <a:latin typeface="DM Sans" pitchFamily="2" charset="77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possible family health needs, sleeps/ tired, does not like school contacting home</a:t>
                      </a:r>
                      <a:endParaRPr lang="en-US" sz="1200" dirty="0">
                        <a:latin typeface="DM Sans" pitchFamily="2" charset="77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has a positive support behaviour support plan, like male relationships</a:t>
                      </a:r>
                    </a:p>
                    <a:p>
                      <a:endParaRPr lang="en-US" sz="1200" dirty="0">
                        <a:latin typeface="DM Sans" pitchFamily="2" charset="77"/>
                        <a:ea typeface="Roboto Condensed" panose="02000000000000000000" pitchFamily="2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How do we get him to engage? What is getting in the way?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8056351"/>
                  </a:ext>
                </a:extLst>
              </a:tr>
              <a:tr h="442850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AH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(Learning Disability)</a:t>
                      </a:r>
                      <a:endParaRPr lang="en-US" sz="1200" b="1" dirty="0">
                        <a:latin typeface="DM Sans" pitchFamily="2" charset="77"/>
                      </a:endParaRPr>
                    </a:p>
                    <a:p>
                      <a:endParaRPr lang="en-US" sz="1200" b="1" dirty="0">
                        <a:latin typeface="DM Sans" pitchFamily="2" charset="77"/>
                        <a:ea typeface="Roboto Condensed" panose="02000000000000000000" pitchFamily="2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very knowledge, multi tasks, creative, reading/writing, drawing, ,,,, very expressive, articulate what and how she is feeling, exploring with gender/identity, compassionate, wants friends, socially just </a:t>
                      </a:r>
                      <a:r>
                        <a:rPr lang="en-US" sz="1200">
                          <a:latin typeface="DM Sans" pitchFamily="2" charset="77"/>
                          <a:ea typeface="Roboto Condensed" panose="02000000000000000000" pitchFamily="2" charset="0"/>
                        </a:rPr>
                        <a:t>and fair</a:t>
                      </a:r>
                      <a:endParaRPr lang="en-US" sz="1200" dirty="0">
                        <a:latin typeface="DM Sans" pitchFamily="2" charset="77"/>
                        <a:ea typeface="Roboto Condensed" panose="02000000000000000000" pitchFamily="2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math is a struggle, big reaction, easily triggered, strong emotions, difficulty with social norms</a:t>
                      </a:r>
                      <a:endParaRPr lang="en-US" sz="1200" dirty="0">
                        <a:latin typeface="DM Sans" pitchFamily="2" charset="77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family trauma needs, father has passed away, identity</a:t>
                      </a:r>
                      <a:endParaRPr lang="en-US" sz="1200" dirty="0">
                        <a:latin typeface="DM Sans" pitchFamily="2" charset="77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DM Sans" pitchFamily="2" charset="77"/>
                        <a:ea typeface="Roboto Condensed" panose="02000000000000000000" pitchFamily="2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How to help her to feel good within herself and manage/regulate emotions and big feelings?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657745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1B1367EB-8ADB-8F30-A30D-BD3474C726FB}"/>
              </a:ext>
            </a:extLst>
          </p:cNvPr>
          <p:cNvSpPr txBox="1"/>
          <p:nvPr/>
        </p:nvSpPr>
        <p:spPr>
          <a:xfrm>
            <a:off x="-39393" y="6611779"/>
            <a:ext cx="1868193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dirty="0">
                <a:latin typeface="DM Sans" pitchFamily="2" charset="77"/>
              </a:rPr>
              <a:t>Target Student Review</a:t>
            </a:r>
            <a:endParaRPr lang="en-US" sz="1000" dirty="0">
              <a:solidFill>
                <a:schemeClr val="tx1"/>
              </a:solidFill>
              <a:latin typeface="DM Sans" pitchFamily="2" charset="7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FCA1102-92C6-35A8-5055-EABEFA5DC918}"/>
              </a:ext>
            </a:extLst>
          </p:cNvPr>
          <p:cNvSpPr txBox="1"/>
          <p:nvPr/>
        </p:nvSpPr>
        <p:spPr>
          <a:xfrm>
            <a:off x="7635241" y="6611778"/>
            <a:ext cx="1868193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dirty="0">
                <a:latin typeface="DM Sans" pitchFamily="2" charset="77"/>
              </a:rPr>
              <a:t>Dr. Shelley Moore, 2025</a:t>
            </a:r>
            <a:endParaRPr lang="en-US" sz="1000" dirty="0">
              <a:solidFill>
                <a:schemeClr val="tx1"/>
              </a:solidFill>
              <a:latin typeface="DM Sans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4803684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9C8DE1-7C5D-F86C-8B13-79145B3EEE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F31EECF2-1FA8-A15A-995C-452458B642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1219705"/>
              </p:ext>
            </p:extLst>
          </p:nvPr>
        </p:nvGraphicFramePr>
        <p:xfrm>
          <a:off x="162751" y="206988"/>
          <a:ext cx="8739712" cy="64047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7475">
                  <a:extLst>
                    <a:ext uri="{9D8B030D-6E8A-4147-A177-3AD203B41FA5}">
                      <a16:colId xmlns:a16="http://schemas.microsoft.com/office/drawing/2014/main" val="2617380392"/>
                    </a:ext>
                  </a:extLst>
                </a:gridCol>
                <a:gridCol w="1619809">
                  <a:extLst>
                    <a:ext uri="{9D8B030D-6E8A-4147-A177-3AD203B41FA5}">
                      <a16:colId xmlns:a16="http://schemas.microsoft.com/office/drawing/2014/main" val="557201297"/>
                    </a:ext>
                  </a:extLst>
                </a:gridCol>
                <a:gridCol w="1464836">
                  <a:extLst>
                    <a:ext uri="{9D8B030D-6E8A-4147-A177-3AD203B41FA5}">
                      <a16:colId xmlns:a16="http://schemas.microsoft.com/office/drawing/2014/main" val="3874517781"/>
                    </a:ext>
                  </a:extLst>
                </a:gridCol>
                <a:gridCol w="1464836">
                  <a:extLst>
                    <a:ext uri="{9D8B030D-6E8A-4147-A177-3AD203B41FA5}">
                      <a16:colId xmlns:a16="http://schemas.microsoft.com/office/drawing/2014/main" val="1647394226"/>
                    </a:ext>
                  </a:extLst>
                </a:gridCol>
                <a:gridCol w="1799563">
                  <a:extLst>
                    <a:ext uri="{9D8B030D-6E8A-4147-A177-3AD203B41FA5}">
                      <a16:colId xmlns:a16="http://schemas.microsoft.com/office/drawing/2014/main" val="2528152148"/>
                    </a:ext>
                  </a:extLst>
                </a:gridCol>
                <a:gridCol w="1173193">
                  <a:extLst>
                    <a:ext uri="{9D8B030D-6E8A-4147-A177-3AD203B41FA5}">
                      <a16:colId xmlns:a16="http://schemas.microsoft.com/office/drawing/2014/main" val="1043055275"/>
                    </a:ext>
                  </a:extLst>
                </a:gridCol>
              </a:tblGrid>
              <a:tr h="852386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latin typeface="DM Sans" pitchFamily="2" charset="77"/>
                        </a:rPr>
                        <a:t>Students we Have Questions About, and Want to Target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latin typeface="DM Sans" pitchFamily="2" charset="77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dirty="0">
                        <a:latin typeface="DM Sans" pitchFamily="2" charset="77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dirty="0">
                        <a:latin typeface="DM Sans" pitchFamily="2" charset="77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dirty="0">
                        <a:latin typeface="DM Sans" pitchFamily="2" charset="77"/>
                        <a:ea typeface="Roboto Condensed" panose="02000000000000000000" pitchFamily="2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dirty="0">
                        <a:latin typeface="DM Sans" pitchFamily="2" charset="77"/>
                        <a:ea typeface="Roboto Condensed" panose="02000000000000000000" pitchFamily="2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9195185"/>
                  </a:ext>
                </a:extLst>
              </a:tr>
              <a:tr h="69105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latin typeface="DM Sans" pitchFamily="2" charset="77"/>
                        </a:rPr>
                        <a:t>Target Student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latin typeface="DM Sans" pitchFamily="2" charset="77"/>
                        </a:rPr>
                        <a:t>(Designation)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latin typeface="DM Sans" pitchFamily="2" charset="77"/>
                        </a:rPr>
                        <a:t>Strengths &amp; Interests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DM Sans" pitchFamily="2" charset="77"/>
                        </a:rPr>
                        <a:t>Stretches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DM Sans" pitchFamily="2" charset="77"/>
                        </a:rPr>
                        <a:t>Needs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Supports that work well/ in place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What are we wondering?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6060879"/>
                  </a:ext>
                </a:extLst>
              </a:tr>
              <a:tr h="1215338">
                <a:tc>
                  <a:txBody>
                    <a:bodyPr/>
                    <a:lstStyle/>
                    <a:p>
                      <a:endParaRPr lang="en-US" sz="1200" b="1" dirty="0">
                        <a:latin typeface="DM Sans" pitchFamily="2" charset="77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DM Sans" pitchFamily="2" charset="77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DM Sans" pitchFamily="2" charset="77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DM Sans" pitchFamily="2" charset="77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latin typeface="DM Sans" pitchFamily="2" charset="77"/>
                        <a:ea typeface="Roboto Condensed" panose="02000000000000000000" pitchFamily="2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DM Sans" pitchFamily="2" charset="77"/>
                        <a:ea typeface="Roboto Condensed" panose="02000000000000000000" pitchFamily="2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4212886"/>
                  </a:ext>
                </a:extLst>
              </a:tr>
              <a:tr h="1215338">
                <a:tc>
                  <a:txBody>
                    <a:bodyPr/>
                    <a:lstStyle/>
                    <a:p>
                      <a:endParaRPr lang="en-US" sz="1200" b="1" dirty="0">
                        <a:latin typeface="DM Sans" pitchFamily="2" charset="77"/>
                        <a:ea typeface="Roboto Condensed" panose="02000000000000000000" pitchFamily="2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DM Sans" pitchFamily="2" charset="77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DM Sans" pitchFamily="2" charset="77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DM Sans" pitchFamily="2" charset="77"/>
                        <a:ea typeface="Roboto Condensed" panose="02000000000000000000" pitchFamily="2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latin typeface="DM Sans" pitchFamily="2" charset="77"/>
                        <a:ea typeface="Roboto Condensed" panose="02000000000000000000" pitchFamily="2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8056351"/>
                  </a:ext>
                </a:extLst>
              </a:tr>
              <a:tr h="1215338">
                <a:tc>
                  <a:txBody>
                    <a:bodyPr/>
                    <a:lstStyle/>
                    <a:p>
                      <a:endParaRPr lang="en-US" sz="1200" b="1" dirty="0">
                        <a:latin typeface="DM Sans" pitchFamily="2" charset="77"/>
                        <a:ea typeface="Roboto Condensed" panose="02000000000000000000" pitchFamily="2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DM Sans" pitchFamily="2" charset="77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DM Sans" pitchFamily="2" charset="77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DM Sans" pitchFamily="2" charset="77"/>
                        <a:ea typeface="Roboto Condensed" panose="02000000000000000000" pitchFamily="2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latin typeface="DM Sans" pitchFamily="2" charset="77"/>
                        <a:ea typeface="Roboto Condensed" panose="02000000000000000000" pitchFamily="2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657745"/>
                  </a:ext>
                </a:extLst>
              </a:tr>
              <a:tr h="1215338">
                <a:tc>
                  <a:txBody>
                    <a:bodyPr/>
                    <a:lstStyle/>
                    <a:p>
                      <a:endParaRPr lang="en-US" sz="1200" b="1" dirty="0">
                        <a:latin typeface="DM Sans" pitchFamily="2" charset="77"/>
                        <a:ea typeface="Roboto Condensed" panose="02000000000000000000" pitchFamily="2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DM Sans" pitchFamily="2" charset="77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DM Sans" pitchFamily="2" charset="77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DM Sans" pitchFamily="2" charset="77"/>
                        <a:ea typeface="Roboto Condensed" panose="02000000000000000000" pitchFamily="2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latin typeface="DM Sans" pitchFamily="2" charset="77"/>
                        <a:ea typeface="Roboto Condensed" panose="02000000000000000000" pitchFamily="2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6551134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01902B71-3435-B865-6B19-3A86D5DD5592}"/>
              </a:ext>
            </a:extLst>
          </p:cNvPr>
          <p:cNvSpPr txBox="1"/>
          <p:nvPr/>
        </p:nvSpPr>
        <p:spPr>
          <a:xfrm>
            <a:off x="-39393" y="6611779"/>
            <a:ext cx="1868193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dirty="0">
                <a:latin typeface="DM Sans" pitchFamily="2" charset="77"/>
              </a:rPr>
              <a:t>Target Student Review</a:t>
            </a:r>
            <a:endParaRPr lang="en-US" sz="1000" dirty="0">
              <a:solidFill>
                <a:schemeClr val="tx1"/>
              </a:solidFill>
              <a:latin typeface="DM Sans" pitchFamily="2" charset="7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0DB4800-7D7E-BC36-E1B2-3F50A499F180}"/>
              </a:ext>
            </a:extLst>
          </p:cNvPr>
          <p:cNvSpPr txBox="1"/>
          <p:nvPr/>
        </p:nvSpPr>
        <p:spPr>
          <a:xfrm>
            <a:off x="7635241" y="6611778"/>
            <a:ext cx="1868193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dirty="0">
                <a:latin typeface="DM Sans" pitchFamily="2" charset="77"/>
              </a:rPr>
              <a:t>Dr. Shelley Moore, 2025</a:t>
            </a:r>
            <a:endParaRPr lang="en-US" sz="1000" dirty="0">
              <a:solidFill>
                <a:schemeClr val="tx1"/>
              </a:solidFill>
              <a:latin typeface="DM Sans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7342431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09D29E04-99D4-8E46-BD3B-5B77A3EB56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4687994"/>
              </p:ext>
            </p:extLst>
          </p:nvPr>
        </p:nvGraphicFramePr>
        <p:xfrm>
          <a:off x="170299" y="179947"/>
          <a:ext cx="8803401" cy="628775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45142">
                  <a:extLst>
                    <a:ext uri="{9D8B030D-6E8A-4147-A177-3AD203B41FA5}">
                      <a16:colId xmlns:a16="http://schemas.microsoft.com/office/drawing/2014/main" val="2977809659"/>
                    </a:ext>
                  </a:extLst>
                </a:gridCol>
                <a:gridCol w="377920">
                  <a:extLst>
                    <a:ext uri="{9D8B030D-6E8A-4147-A177-3AD203B41FA5}">
                      <a16:colId xmlns:a16="http://schemas.microsoft.com/office/drawing/2014/main" val="1407512587"/>
                    </a:ext>
                  </a:extLst>
                </a:gridCol>
                <a:gridCol w="812132">
                  <a:extLst>
                    <a:ext uri="{9D8B030D-6E8A-4147-A177-3AD203B41FA5}">
                      <a16:colId xmlns:a16="http://schemas.microsoft.com/office/drawing/2014/main" val="1342612311"/>
                    </a:ext>
                  </a:extLst>
                </a:gridCol>
                <a:gridCol w="555090">
                  <a:extLst>
                    <a:ext uri="{9D8B030D-6E8A-4147-A177-3AD203B41FA5}">
                      <a16:colId xmlns:a16="http://schemas.microsoft.com/office/drawing/2014/main" val="81452596"/>
                    </a:ext>
                  </a:extLst>
                </a:gridCol>
                <a:gridCol w="809291">
                  <a:extLst>
                    <a:ext uri="{9D8B030D-6E8A-4147-A177-3AD203B41FA5}">
                      <a16:colId xmlns:a16="http://schemas.microsoft.com/office/drawing/2014/main" val="2077460737"/>
                    </a:ext>
                  </a:extLst>
                </a:gridCol>
                <a:gridCol w="140970">
                  <a:extLst>
                    <a:ext uri="{9D8B030D-6E8A-4147-A177-3AD203B41FA5}">
                      <a16:colId xmlns:a16="http://schemas.microsoft.com/office/drawing/2014/main" val="3302043145"/>
                    </a:ext>
                  </a:extLst>
                </a:gridCol>
                <a:gridCol w="872572">
                  <a:extLst>
                    <a:ext uri="{9D8B030D-6E8A-4147-A177-3AD203B41FA5}">
                      <a16:colId xmlns:a16="http://schemas.microsoft.com/office/drawing/2014/main" val="3979450234"/>
                    </a:ext>
                  </a:extLst>
                </a:gridCol>
                <a:gridCol w="551252">
                  <a:extLst>
                    <a:ext uri="{9D8B030D-6E8A-4147-A177-3AD203B41FA5}">
                      <a16:colId xmlns:a16="http://schemas.microsoft.com/office/drawing/2014/main" val="1322300403"/>
                    </a:ext>
                  </a:extLst>
                </a:gridCol>
                <a:gridCol w="642485">
                  <a:extLst>
                    <a:ext uri="{9D8B030D-6E8A-4147-A177-3AD203B41FA5}">
                      <a16:colId xmlns:a16="http://schemas.microsoft.com/office/drawing/2014/main" val="2898154736"/>
                    </a:ext>
                  </a:extLst>
                </a:gridCol>
                <a:gridCol w="551405">
                  <a:extLst>
                    <a:ext uri="{9D8B030D-6E8A-4147-A177-3AD203B41FA5}">
                      <a16:colId xmlns:a16="http://schemas.microsoft.com/office/drawing/2014/main" val="1793691350"/>
                    </a:ext>
                  </a:extLst>
                </a:gridCol>
                <a:gridCol w="1745142">
                  <a:extLst>
                    <a:ext uri="{9D8B030D-6E8A-4147-A177-3AD203B41FA5}">
                      <a16:colId xmlns:a16="http://schemas.microsoft.com/office/drawing/2014/main" val="4052545312"/>
                    </a:ext>
                  </a:extLst>
                </a:gridCol>
              </a:tblGrid>
              <a:tr h="246024">
                <a:tc gridSpan="3">
                  <a:txBody>
                    <a:bodyPr/>
                    <a:lstStyle/>
                    <a:p>
                      <a:r>
                        <a:rPr lang="en-US" sz="900" b="0" u="none" dirty="0"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Class Review:</a:t>
                      </a:r>
                    </a:p>
                  </a:txBody>
                  <a:tcPr marL="51435" marR="51435" marT="25718" marB="25718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200" b="0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gridSpan="5">
                  <a:txBody>
                    <a:bodyPr/>
                    <a:lstStyle/>
                    <a:p>
                      <a:r>
                        <a:rPr lang="en-US" sz="900" b="0" u="none" dirty="0"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School Team:</a:t>
                      </a:r>
                      <a:endParaRPr lang="en-US" sz="900" b="0" dirty="0">
                        <a:latin typeface="Roboto Condensed" panose="02000000000000000000" pitchFamily="2" charset="0"/>
                        <a:ea typeface="Roboto Condensed" panose="02000000000000000000" pitchFamily="2" charset="0"/>
                      </a:endParaRPr>
                    </a:p>
                  </a:txBody>
                  <a:tcPr marL="51435" marR="51435" marT="25718" marB="25718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900" b="0" u="none" dirty="0"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Date:</a:t>
                      </a:r>
                    </a:p>
                  </a:txBody>
                  <a:tcPr marL="51435" marR="51435" marT="25718" marB="25718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8240087"/>
                  </a:ext>
                </a:extLst>
              </a:tr>
              <a:tr h="246024">
                <a:tc gridSpan="1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u="none" dirty="0">
                          <a:solidFill>
                            <a:schemeClr val="bg1"/>
                          </a:solidFill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Arial" panose="020B0604020202020204" pitchFamily="34" charset="0"/>
                        </a:rPr>
                        <a:t>Class Dimensions</a:t>
                      </a:r>
                    </a:p>
                  </a:txBody>
                  <a:tcPr marL="51435" marR="51435" marT="25718" marB="25718" anchor="ctr">
                    <a:solidFill>
                      <a:srgbClr val="00364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827165"/>
                  </a:ext>
                </a:extLst>
              </a:tr>
              <a:tr h="3123699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 u="none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Class Identities: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Language: Russian, Spanish, Ukrainian, Creole, Marshallese, English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Religion: Christian, holiday awareness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Race: Caucasian, Hispanic, Black,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Culture: Indigenous, Marshallese, Russian, Ukrainian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Families: extended families, group home, blended families, multi generational,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Queer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Neurodivergence: Autism, Learning Disability, Health, ADHD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u="none" dirty="0">
                        <a:latin typeface="DM Sans" pitchFamily="2" charset="77"/>
                        <a:ea typeface="Roboto Condensed" panose="02000000000000000000" pitchFamily="2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 u="none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Student Perspective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u="none" dirty="0">
                        <a:latin typeface="DM Sans" pitchFamily="2" charset="77"/>
                        <a:ea typeface="Roboto Condensed" panose="02000000000000000000" pitchFamily="2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en-US" sz="1000" b="0" i="0" u="none" dirty="0">
                        <a:latin typeface="DM Sans" pitchFamily="2" charset="77"/>
                        <a:ea typeface="Roboto Condensed" panose="02000000000000000000" pitchFamily="2" charset="0"/>
                      </a:endParaRPr>
                    </a:p>
                  </a:txBody>
                  <a:tcPr marL="51435" marR="51435" marT="25718" marB="25718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 u="none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Class Interests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Cats, sports, skateboarding, singing, music, reading, video games, Roblox, fortnight, Minecraft, band, art, crafts, friends, make up, social media, drawing, sleeping, fishing, food, hunting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u="none" dirty="0">
                        <a:latin typeface="DM Sans" pitchFamily="2" charset="77"/>
                        <a:ea typeface="Roboto Condensed" panose="02000000000000000000" pitchFamily="2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u="none" dirty="0">
                        <a:latin typeface="DM Sans" pitchFamily="2" charset="77"/>
                        <a:ea typeface="Roboto Condensed" panose="02000000000000000000" pitchFamily="2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u="none" dirty="0">
                        <a:latin typeface="DM Sans" pitchFamily="2" charset="77"/>
                        <a:ea typeface="Roboto Condensed" panose="02000000000000000000" pitchFamily="2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u="none" dirty="0">
                        <a:latin typeface="DM Sans" pitchFamily="2" charset="77"/>
                        <a:ea typeface="Roboto Condensed" panose="02000000000000000000" pitchFamily="2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u="none" dirty="0">
                        <a:latin typeface="DM Sans" pitchFamily="2" charset="77"/>
                        <a:ea typeface="Roboto Condensed" panose="02000000000000000000" pitchFamily="2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u="none" dirty="0">
                        <a:latin typeface="DM Sans" pitchFamily="2" charset="77"/>
                        <a:ea typeface="Roboto Condensed" panose="02000000000000000000" pitchFamily="2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u="none" dirty="0">
                        <a:latin typeface="DM Sans" pitchFamily="2" charset="77"/>
                        <a:ea typeface="Roboto Condensed" panose="02000000000000000000" pitchFamily="2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u="none" dirty="0">
                        <a:latin typeface="DM Sans" pitchFamily="2" charset="77"/>
                        <a:ea typeface="Roboto Condensed" panose="02000000000000000000" pitchFamily="2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u="none" dirty="0">
                        <a:latin typeface="DM Sans" pitchFamily="2" charset="77"/>
                        <a:ea typeface="Roboto Condensed" panose="02000000000000000000" pitchFamily="2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 u="none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Student Perspective</a:t>
                      </a:r>
                    </a:p>
                  </a:txBody>
                  <a:tcPr marL="51435" marR="51435" marT="25718" marB="25718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u="none" dirty="0">
                          <a:latin typeface="+mn-lt"/>
                        </a:rPr>
                        <a:t>Classroom Strengths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u="none" dirty="0">
                          <a:latin typeface="+mn-lt"/>
                        </a:rPr>
                        <a:t>- memorization, sharing, speaking ideas, strong math/ math facts, chatty, social, German community, low German (oral), many shared experiences, get along (many are related), giving and generous, identity </a:t>
                      </a:r>
                      <a:endParaRPr lang="en-US" dirty="0"/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 u="none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Classroom Strengths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Making, trivia/random facts, entertainer, deep understanding Greek mythology, fantasy, anime – they are creative, perseverance, help each other, language arts/literacy, math/numeracy, empathetic, patient, technology, brave, visual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u="none" dirty="0">
                        <a:latin typeface="DM Sans" pitchFamily="2" charset="77"/>
                        <a:ea typeface="Roboto Condensed" panose="02000000000000000000" pitchFamily="2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u="none" dirty="0">
                        <a:latin typeface="DM Sans" pitchFamily="2" charset="77"/>
                        <a:ea typeface="Roboto Condensed" panose="02000000000000000000" pitchFamily="2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u="none" dirty="0">
                        <a:latin typeface="DM Sans" pitchFamily="2" charset="77"/>
                        <a:ea typeface="Roboto Condensed" panose="02000000000000000000" pitchFamily="2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u="none" dirty="0">
                        <a:latin typeface="DM Sans" pitchFamily="2" charset="77"/>
                        <a:ea typeface="Roboto Condensed" panose="02000000000000000000" pitchFamily="2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u="none" dirty="0">
                        <a:latin typeface="DM Sans" pitchFamily="2" charset="77"/>
                        <a:ea typeface="Roboto Condensed" panose="02000000000000000000" pitchFamily="2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u="none" dirty="0">
                        <a:latin typeface="DM Sans" pitchFamily="2" charset="77"/>
                        <a:ea typeface="Roboto Condensed" panose="02000000000000000000" pitchFamily="2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u="none" dirty="0">
                        <a:latin typeface="DM Sans" pitchFamily="2" charset="77"/>
                        <a:ea typeface="Roboto Condensed" panose="02000000000000000000" pitchFamily="2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 u="none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Student Perspective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u="none" dirty="0">
                        <a:latin typeface="DM Sans" pitchFamily="2" charset="77"/>
                        <a:ea typeface="Roboto Condensed" panose="02000000000000000000" pitchFamily="2" charset="0"/>
                      </a:endParaRPr>
                    </a:p>
                  </a:txBody>
                  <a:tcPr marL="51435" marR="51435" marT="25718" marB="25718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US" sz="1200" b="1" u="none" dirty="0">
                          <a:latin typeface="+mn-lt"/>
                        </a:rPr>
                        <a:t>Classroom Stretches</a:t>
                      </a:r>
                    </a:p>
                    <a:p>
                      <a:pPr marL="171450" indent="-171450" algn="l">
                        <a:buFontTx/>
                        <a:buChar char="-"/>
                      </a:pPr>
                      <a:r>
                        <a:rPr lang="en-US" sz="1200" b="0" u="none" dirty="0">
                          <a:latin typeface="+mn-lt"/>
                        </a:rPr>
                        <a:t>All ELL learners, engagement, a lot needs, range of abilities, literacy level, resources are not accessible for them to understand, have limited experiences, sometimes have a hard time because they are together all the time, some individual struggle to fit, a lot of needs</a:t>
                      </a:r>
                    </a:p>
                    <a:p>
                      <a:pPr marL="171450" indent="-171450" algn="l">
                        <a:buFontTx/>
                        <a:buChar char="-"/>
                      </a:pPr>
                      <a:endParaRPr lang="en-US" sz="1200" b="0" u="none" dirty="0">
                        <a:latin typeface="+mn-lt"/>
                      </a:endParaRPr>
                    </a:p>
                    <a:p>
                      <a:pPr marL="171450" indent="-171450" algn="l">
                        <a:buFontTx/>
                        <a:buChar char="-"/>
                      </a:pPr>
                      <a:endParaRPr lang="en-US" sz="1200" b="0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1000" b="1" i="0" u="none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Classroom Stretches</a:t>
                      </a:r>
                    </a:p>
                    <a:p>
                      <a:pPr algn="l"/>
                      <a:r>
                        <a:rPr lang="en-US" sz="1000" b="0" i="0" u="none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Focus, stamina, self advocacy, sharing out, engagement, self control/impulse, social awareness/ cues, literacy (reading, decoding, vocabulary, writing, visual, speaking, listening), Completing work, using strategies, confidence, reasoning, problem solving (math, social, self regulation)</a:t>
                      </a:r>
                    </a:p>
                    <a:p>
                      <a:pPr marL="171450" indent="-171450" algn="l">
                        <a:buFontTx/>
                        <a:buChar char="-"/>
                      </a:pPr>
                      <a:endParaRPr lang="en-US" sz="1000" b="0" i="0" u="none" dirty="0">
                        <a:latin typeface="DM Sans" pitchFamily="2" charset="77"/>
                        <a:ea typeface="Roboto Condensed" panose="02000000000000000000" pitchFamily="2" charset="0"/>
                      </a:endParaRPr>
                    </a:p>
                    <a:p>
                      <a:pPr marL="171450" indent="-171450" algn="l">
                        <a:buFontTx/>
                        <a:buChar char="-"/>
                      </a:pPr>
                      <a:endParaRPr lang="en-US" sz="1000" b="0" i="0" u="none" dirty="0">
                        <a:latin typeface="DM Sans" pitchFamily="2" charset="77"/>
                        <a:ea typeface="Roboto Condensed" panose="02000000000000000000" pitchFamily="2" charset="0"/>
                      </a:endParaRPr>
                    </a:p>
                    <a:p>
                      <a:pPr marL="171450" indent="-171450" algn="l">
                        <a:buFontTx/>
                        <a:buChar char="-"/>
                      </a:pPr>
                      <a:endParaRPr lang="en-US" sz="1000" b="0" i="0" u="none" dirty="0">
                        <a:latin typeface="DM Sans" pitchFamily="2" charset="77"/>
                        <a:ea typeface="Roboto Condensed" panose="02000000000000000000" pitchFamily="2" charset="0"/>
                      </a:endParaRPr>
                    </a:p>
                    <a:p>
                      <a:pPr marL="171450" indent="-171450" algn="l">
                        <a:buFontTx/>
                        <a:buChar char="-"/>
                      </a:pPr>
                      <a:endParaRPr lang="en-US" sz="1000" b="0" i="0" u="none" dirty="0">
                        <a:latin typeface="DM Sans" pitchFamily="2" charset="77"/>
                        <a:ea typeface="Roboto Condensed" panose="02000000000000000000" pitchFamily="2" charset="0"/>
                      </a:endParaRPr>
                    </a:p>
                    <a:p>
                      <a:pPr marL="171450" indent="-171450" algn="l">
                        <a:buFontTx/>
                        <a:buChar char="-"/>
                      </a:pPr>
                      <a:endParaRPr lang="en-US" sz="1000" b="0" i="0" u="none" dirty="0">
                        <a:latin typeface="DM Sans" pitchFamily="2" charset="77"/>
                        <a:ea typeface="Roboto Condensed" panose="02000000000000000000" pitchFamily="2" charset="0"/>
                      </a:endParaRPr>
                    </a:p>
                    <a:p>
                      <a:pPr marL="171450" indent="-171450" algn="l">
                        <a:buFontTx/>
                        <a:buChar char="-"/>
                      </a:pPr>
                      <a:endParaRPr lang="en-US" sz="1000" b="0" i="0" u="none" dirty="0">
                        <a:latin typeface="DM Sans" pitchFamily="2" charset="77"/>
                        <a:ea typeface="Roboto Condensed" panose="02000000000000000000" pitchFamily="2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 u="none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Student Perspective</a:t>
                      </a:r>
                    </a:p>
                    <a:p>
                      <a:pPr marL="171450" indent="-171450" algn="l">
                        <a:buFontTx/>
                        <a:buChar char="-"/>
                      </a:pPr>
                      <a:endParaRPr lang="en-US" sz="1000" b="0" i="0" u="none" dirty="0">
                        <a:latin typeface="DM Sans" pitchFamily="2" charset="77"/>
                        <a:ea typeface="Roboto Condensed" panose="02000000000000000000" pitchFamily="2" charset="0"/>
                      </a:endParaRPr>
                    </a:p>
                  </a:txBody>
                  <a:tcPr marL="51435" marR="51435" marT="25718" marB="25718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1171011"/>
                  </a:ext>
                </a:extLst>
              </a:tr>
              <a:tr h="246024">
                <a:tc gridSpan="1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u="none" dirty="0">
                          <a:solidFill>
                            <a:schemeClr val="bg1"/>
                          </a:solidFill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Arial" panose="020B0604020202020204" pitchFamily="34" charset="0"/>
                        </a:rPr>
                        <a:t>Targeted Class Needs</a:t>
                      </a:r>
                    </a:p>
                  </a:txBody>
                  <a:tcPr marL="51435" marR="51435" marT="25718" marB="25718" anchor="ctr">
                    <a:solidFill>
                      <a:srgbClr val="00364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7792885"/>
                  </a:ext>
                </a:extLst>
              </a:tr>
              <a:tr h="51576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u="none" dirty="0">
                          <a:solidFill>
                            <a:schemeClr val="tx1"/>
                          </a:solidFill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Arial" panose="020B0604020202020204" pitchFamily="34" charset="0"/>
                        </a:rPr>
                        <a:t>Need:</a:t>
                      </a:r>
                    </a:p>
                  </a:txBody>
                  <a:tcPr marL="51435" marR="51435" marT="25718" marB="25718"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u="none" dirty="0">
                          <a:solidFill>
                            <a:schemeClr val="tx1"/>
                          </a:solidFill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Arial" panose="020B0604020202020204" pitchFamily="34" charset="0"/>
                        </a:rPr>
                        <a:t>Need:</a:t>
                      </a:r>
                    </a:p>
                  </a:txBody>
                  <a:tcPr marL="51435" marR="51435" marT="25718" marB="25718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u="none" dirty="0">
                          <a:solidFill>
                            <a:schemeClr val="tx1"/>
                          </a:solidFill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Arial" panose="020B0604020202020204" pitchFamily="34" charset="0"/>
                        </a:rPr>
                        <a:t>Need:</a:t>
                      </a:r>
                    </a:p>
                  </a:txBody>
                  <a:tcPr marL="51435" marR="51435" marT="25718" marB="25718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u="none" dirty="0">
                          <a:solidFill>
                            <a:schemeClr val="tx1"/>
                          </a:solidFill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Arial" panose="020B0604020202020204" pitchFamily="34" charset="0"/>
                        </a:rPr>
                        <a:t>Need:</a:t>
                      </a:r>
                    </a:p>
                  </a:txBody>
                  <a:tcPr marL="51435" marR="51435" marT="25718" marB="25718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u="none" dirty="0">
                          <a:solidFill>
                            <a:schemeClr val="tx1"/>
                          </a:solidFill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Arial" panose="020B0604020202020204" pitchFamily="34" charset="0"/>
                        </a:rPr>
                        <a:t>Need:</a:t>
                      </a:r>
                    </a:p>
                  </a:txBody>
                  <a:tcPr marL="51435" marR="51435" marT="25718" marB="25718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3439744"/>
                  </a:ext>
                </a:extLst>
              </a:tr>
              <a:tr h="280852">
                <a:tc gridSpan="1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u="none" dirty="0">
                          <a:solidFill>
                            <a:schemeClr val="bg1"/>
                          </a:solidFill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Arial" panose="020B0604020202020204" pitchFamily="34" charset="0"/>
                        </a:rPr>
                        <a:t>Collaborative Team Questions</a:t>
                      </a:r>
                    </a:p>
                  </a:txBody>
                  <a:tcPr marL="51435" marR="51435" marT="25718" marB="25718" anchor="ctr">
                    <a:solidFill>
                      <a:srgbClr val="05827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u="none" dirty="0">
                        <a:solidFill>
                          <a:schemeClr val="bg1"/>
                        </a:solidFill>
                        <a:latin typeface="Roboto Condensed" panose="02000000000000000000" pitchFamily="2" charset="0"/>
                        <a:ea typeface="Roboto Condensed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>
                    <a:solidFill>
                      <a:srgbClr val="05827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2897149"/>
                  </a:ext>
                </a:extLst>
              </a:tr>
              <a:tr h="676751">
                <a:tc gridSpan="11">
                  <a:txBody>
                    <a:bodyPr/>
                    <a:lstStyle/>
                    <a:p>
                      <a:r>
                        <a:rPr lang="en-US" sz="900" dirty="0"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How do we support students experiencing/experienced trauma to navigate change, and know that it is safe?</a:t>
                      </a:r>
                    </a:p>
                  </a:txBody>
                  <a:tcPr marL="51435" marR="51435" marT="25718" marB="25718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8701409"/>
                  </a:ext>
                </a:extLst>
              </a:tr>
              <a:tr h="246024">
                <a:tc gridSpan="1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u="none" dirty="0">
                          <a:solidFill>
                            <a:schemeClr val="bg1"/>
                          </a:solidFill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Arial" panose="020B0604020202020204" pitchFamily="34" charset="0"/>
                        </a:rPr>
                        <a:t>Collaborative Team Decisions:</a:t>
                      </a:r>
                    </a:p>
                  </a:txBody>
                  <a:tcPr marL="51435" marR="51435" marT="25718" marB="25718">
                    <a:solidFill>
                      <a:srgbClr val="05827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2135908"/>
                  </a:ext>
                </a:extLst>
              </a:tr>
              <a:tr h="706593">
                <a:tc gridSpan="6">
                  <a:txBody>
                    <a:bodyPr/>
                    <a:lstStyle/>
                    <a:p>
                      <a:r>
                        <a:rPr lang="en-US" sz="900" b="0" u="none" dirty="0"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What works well for this class?</a:t>
                      </a:r>
                    </a:p>
                  </a:txBody>
                  <a:tcPr marL="51435" marR="51435" marT="25718" marB="25718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u="none" dirty="0"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What do we still want to try? </a:t>
                      </a:r>
                    </a:p>
                    <a:p>
                      <a:endParaRPr lang="en-US" sz="1200" b="0" u="none" dirty="0">
                        <a:latin typeface="Roboto Condensed" panose="02000000000000000000" pitchFamily="2" charset="0"/>
                        <a:ea typeface="Roboto Condensed" panose="02000000000000000000" pitchFamily="2" charset="0"/>
                      </a:endParaRPr>
                    </a:p>
                    <a:p>
                      <a:endParaRPr lang="en-US" sz="1200" b="0" u="none" dirty="0">
                        <a:latin typeface="Roboto Condensed" panose="02000000000000000000" pitchFamily="2" charset="0"/>
                        <a:ea typeface="Roboto Condensed" panose="02000000000000000000" pitchFamily="2" charset="0"/>
                      </a:endParaRPr>
                    </a:p>
                    <a:p>
                      <a:endParaRPr lang="en-US" sz="1200" b="0" u="none" dirty="0">
                        <a:latin typeface="Roboto Condensed" panose="02000000000000000000" pitchFamily="2" charset="0"/>
                        <a:ea typeface="Roboto Condensed" panose="02000000000000000000" pitchFamily="2" charset="0"/>
                      </a:endParaRPr>
                    </a:p>
                    <a:p>
                      <a:endParaRPr lang="en-US" sz="1200" b="0" u="none" dirty="0">
                        <a:latin typeface="Roboto Condensed" panose="02000000000000000000" pitchFamily="2" charset="0"/>
                        <a:ea typeface="Roboto Condensed" panose="02000000000000000000" pitchFamily="2" charset="0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u="none" dirty="0"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What do we still want to try? </a:t>
                      </a:r>
                    </a:p>
                  </a:txBody>
                  <a:tcPr marL="51435" marR="51435" marT="25718" marB="25718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1001599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F48F6BC9-906E-1645-9550-36D34610E63B}"/>
              </a:ext>
            </a:extLst>
          </p:cNvPr>
          <p:cNvSpPr/>
          <p:nvPr/>
        </p:nvSpPr>
        <p:spPr>
          <a:xfrm>
            <a:off x="0" y="6631648"/>
            <a:ext cx="914400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" dirty="0">
                <a:latin typeface="DM Sans" pitchFamily="2" charset="77"/>
              </a:rPr>
              <a:t>The Class Review – Brownlie, F &amp; King, J, 2011				         			                    	                      adapted by Dr. Shelley Moore, 2025</a:t>
            </a:r>
          </a:p>
        </p:txBody>
      </p:sp>
    </p:spTree>
    <p:extLst>
      <p:ext uri="{BB962C8B-B14F-4D97-AF65-F5344CB8AC3E}">
        <p14:creationId xmlns:p14="http://schemas.microsoft.com/office/powerpoint/2010/main" val="21017865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</TotalTime>
  <Words>731</Words>
  <Application>Microsoft Macintosh PowerPoint</Application>
  <PresentationFormat>Letter Paper (8.5x11 in)</PresentationFormat>
  <Paragraphs>115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Aptos</vt:lpstr>
      <vt:lpstr>Aptos Display</vt:lpstr>
      <vt:lpstr>Arial</vt:lpstr>
      <vt:lpstr>DM Sans</vt:lpstr>
      <vt:lpstr>Roboto Condensed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Shelley Moore</dc:creator>
  <cp:lastModifiedBy>Shelley Moore</cp:lastModifiedBy>
  <cp:revision>1</cp:revision>
  <dcterms:created xsi:type="dcterms:W3CDTF">2025-01-08T18:11:07Z</dcterms:created>
  <dcterms:modified xsi:type="dcterms:W3CDTF">2025-01-08T18:38:40Z</dcterms:modified>
</cp:coreProperties>
</file>