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3"/>
  </p:notesMasterIdLst>
  <p:sldIdLst>
    <p:sldId id="2325" r:id="rId2"/>
  </p:sldIdLst>
  <p:sldSz cx="9144000" cy="6858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9438"/>
    <p:restoredTop sz="94391"/>
  </p:normalViewPr>
  <p:slideViewPr>
    <p:cSldViewPr snapToGrid="0">
      <p:cViewPr>
        <p:scale>
          <a:sx n="122" d="100"/>
          <a:sy n="122" d="100"/>
        </p:scale>
        <p:origin x="2424" y="4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8AEEE7-D9AF-A048-81DD-E2F15BA80EF8}" type="datetimeFigureOut">
              <a:rPr lang="en-US" smtClean="0"/>
              <a:t>2/4/25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A2A3D3-9C51-8640-9A1E-35A39BC262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36610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DA2A3D3-9C51-8640-9A1E-35A39BC2625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08258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15346-8EFF-6747-8C32-FE893DD19623}" type="datetimeFigureOut">
              <a:rPr lang="en-US" smtClean="0"/>
              <a:t>2/4/25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8BA00-2134-0F4E-A7F5-CD60F63CF2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58436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15346-8EFF-6747-8C32-FE893DD19623}" type="datetimeFigureOut">
              <a:rPr lang="en-US" smtClean="0"/>
              <a:t>2/4/25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8BA00-2134-0F4E-A7F5-CD60F63CF2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23430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15346-8EFF-6747-8C32-FE893DD19623}" type="datetimeFigureOut">
              <a:rPr lang="en-US" smtClean="0"/>
              <a:t>2/4/25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8BA00-2134-0F4E-A7F5-CD60F63CF2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16300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15346-8EFF-6747-8C32-FE893DD19623}" type="datetimeFigureOut">
              <a:rPr lang="en-US" smtClean="0"/>
              <a:t>2/4/25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8BA00-2134-0F4E-A7F5-CD60F63CF2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08336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15346-8EFF-6747-8C32-FE893DD19623}" type="datetimeFigureOut">
              <a:rPr lang="en-US" smtClean="0"/>
              <a:t>2/4/25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8BA00-2134-0F4E-A7F5-CD60F63CF2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10696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15346-8EFF-6747-8C32-FE893DD19623}" type="datetimeFigureOut">
              <a:rPr lang="en-US" smtClean="0"/>
              <a:t>2/4/25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8BA00-2134-0F4E-A7F5-CD60F63CF2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68200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15346-8EFF-6747-8C32-FE893DD19623}" type="datetimeFigureOut">
              <a:rPr lang="en-US" smtClean="0"/>
              <a:t>2/4/25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8BA00-2134-0F4E-A7F5-CD60F63CF2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76341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15346-8EFF-6747-8C32-FE893DD19623}" type="datetimeFigureOut">
              <a:rPr lang="en-US" smtClean="0"/>
              <a:t>2/4/25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8BA00-2134-0F4E-A7F5-CD60F63CF2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67238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15346-8EFF-6747-8C32-FE893DD19623}" type="datetimeFigureOut">
              <a:rPr lang="en-US" smtClean="0"/>
              <a:t>2/4/25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8BA00-2134-0F4E-A7F5-CD60F63CF2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2309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15346-8EFF-6747-8C32-FE893DD19623}" type="datetimeFigureOut">
              <a:rPr lang="en-US" smtClean="0"/>
              <a:t>2/4/25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8BA00-2134-0F4E-A7F5-CD60F63CF2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11599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15346-8EFF-6747-8C32-FE893DD19623}" type="datetimeFigureOut">
              <a:rPr lang="en-US" smtClean="0"/>
              <a:t>2/4/25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8BA00-2134-0F4E-A7F5-CD60F63CF2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43104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E15346-8EFF-6747-8C32-FE893DD19623}" type="datetimeFigureOut">
              <a:rPr lang="en-US" smtClean="0"/>
              <a:t>2/4/25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B8BA00-2134-0F4E-A7F5-CD60F63CF2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91766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6E3283D6-DE5B-6578-6D3A-66D7A68C4BB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3912072"/>
              </p:ext>
            </p:extLst>
          </p:nvPr>
        </p:nvGraphicFramePr>
        <p:xfrm>
          <a:off x="187375" y="165092"/>
          <a:ext cx="8769250" cy="5744204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1753850">
                  <a:extLst>
                    <a:ext uri="{9D8B030D-6E8A-4147-A177-3AD203B41FA5}">
                      <a16:colId xmlns:a16="http://schemas.microsoft.com/office/drawing/2014/main" val="2809530226"/>
                    </a:ext>
                  </a:extLst>
                </a:gridCol>
                <a:gridCol w="1753850">
                  <a:extLst>
                    <a:ext uri="{9D8B030D-6E8A-4147-A177-3AD203B41FA5}">
                      <a16:colId xmlns:a16="http://schemas.microsoft.com/office/drawing/2014/main" val="4256403372"/>
                    </a:ext>
                  </a:extLst>
                </a:gridCol>
                <a:gridCol w="1753850">
                  <a:extLst>
                    <a:ext uri="{9D8B030D-6E8A-4147-A177-3AD203B41FA5}">
                      <a16:colId xmlns:a16="http://schemas.microsoft.com/office/drawing/2014/main" val="369185764"/>
                    </a:ext>
                  </a:extLst>
                </a:gridCol>
                <a:gridCol w="1753850">
                  <a:extLst>
                    <a:ext uri="{9D8B030D-6E8A-4147-A177-3AD203B41FA5}">
                      <a16:colId xmlns:a16="http://schemas.microsoft.com/office/drawing/2014/main" val="1844543680"/>
                    </a:ext>
                  </a:extLst>
                </a:gridCol>
                <a:gridCol w="1753850">
                  <a:extLst>
                    <a:ext uri="{9D8B030D-6E8A-4147-A177-3AD203B41FA5}">
                      <a16:colId xmlns:a16="http://schemas.microsoft.com/office/drawing/2014/main" val="861029628"/>
                    </a:ext>
                  </a:extLst>
                </a:gridCol>
              </a:tblGrid>
              <a:tr h="35580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solidFill>
                            <a:schemeClr val="bg1"/>
                          </a:solidFill>
                        </a:rPr>
                        <a:t>ELA 9 (De-streamed)</a:t>
                      </a:r>
                    </a:p>
                  </a:txBody>
                  <a:tcPr marL="50750" marR="50750" marT="0" marB="0" anchor="ctr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solidFill>
                            <a:schemeClr val="bg1"/>
                          </a:solidFill>
                        </a:rPr>
                        <a:t>Lake Superior High School</a:t>
                      </a:r>
                    </a:p>
                  </a:txBody>
                  <a:tcPr marL="50750" marR="50750" marT="0" marB="0" anchor="ctr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5890086"/>
                  </a:ext>
                </a:extLst>
              </a:tr>
              <a:tr h="437224">
                <a:tc>
                  <a:txBody>
                    <a:bodyPr/>
                    <a:lstStyle/>
                    <a:p>
                      <a:r>
                        <a:rPr lang="en-US" sz="1000" b="1" dirty="0">
                          <a:solidFill>
                            <a:schemeClr val="bg1"/>
                          </a:solidFill>
                        </a:rPr>
                        <a:t>Anchor Text: The Rule of Three by Eric Walters</a:t>
                      </a:r>
                    </a:p>
                  </a:txBody>
                  <a:tcPr marL="50750" marR="50750" marT="0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3"/>
                    </a:solidFill>
                  </a:tcPr>
                </a:tc>
                <a:tc gridSpan="4">
                  <a:txBody>
                    <a:bodyPr/>
                    <a:lstStyle/>
                    <a:p>
                      <a:r>
                        <a:rPr lang="en-US" sz="1000" b="1" dirty="0">
                          <a:solidFill>
                            <a:schemeClr val="bg1"/>
                          </a:solidFill>
                        </a:rPr>
                        <a:t>Unit Guiding Questions: </a:t>
                      </a:r>
                      <a:r>
                        <a:rPr lang="en-CA" sz="10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How does technology impact individuals and communities?</a:t>
                      </a:r>
                    </a:p>
                    <a:p>
                      <a:r>
                        <a:rPr lang="en-CA" sz="10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How does the role of technology impact human relationships, especially during a times of crisis?</a:t>
                      </a:r>
                    </a:p>
                    <a:p>
                      <a:r>
                        <a:rPr lang="en-CA" sz="10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How do individual roles in a community evolve, after and during crisis?</a:t>
                      </a:r>
                      <a:endParaRPr lang="en-US" sz="1000" dirty="0">
                        <a:solidFill>
                          <a:schemeClr val="bg1"/>
                        </a:solidFill>
                      </a:endParaRPr>
                    </a:p>
                  </a:txBody>
                  <a:tcPr marL="50750" marR="50750" marT="0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69728638"/>
                  </a:ext>
                </a:extLst>
              </a:tr>
              <a:tr h="328599">
                <a:tc>
                  <a:txBody>
                    <a:bodyPr/>
                    <a:lstStyle/>
                    <a:p>
                      <a:pPr algn="ctr"/>
                      <a:endParaRPr lang="en-CA" sz="10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750" marR="50750" marT="0" marB="0" anchor="ctr"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/>
                      <a:endParaRPr lang="en-CA" sz="10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en-CA" sz="10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750" marR="50750" marT="0" marB="0" anchor="ctr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CA" sz="12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667" marR="67667" marT="0" marB="0"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b="1" dirty="0"/>
                    </a:p>
                  </a:txBody>
                  <a:tcPr marL="67667" marR="67667" marT="0" marB="0" anchor="ctr"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b="1" dirty="0"/>
                    </a:p>
                  </a:txBody>
                  <a:tcPr marL="67667" marR="67667" marT="0" marB="0"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909395"/>
                  </a:ext>
                </a:extLst>
              </a:tr>
              <a:tr h="274623">
                <a:tc>
                  <a:txBody>
                    <a:bodyPr/>
                    <a:lstStyle/>
                    <a:p>
                      <a:pPr algn="ctr"/>
                      <a:r>
                        <a:rPr lang="en-CA" sz="10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Learning Standard</a:t>
                      </a:r>
                    </a:p>
                  </a:txBody>
                  <a:tcPr marL="50750" marR="50750" marT="0" marB="0" anchor="ctr"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>
                          <a:solidFill>
                            <a:schemeClr val="tx1"/>
                          </a:solidFill>
                          <a:effectLst/>
                        </a:rPr>
                        <a:t>Approaching</a:t>
                      </a:r>
                      <a:endParaRPr lang="en-CA" sz="10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750" marR="50750" marT="0" marB="0"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>
                          <a:solidFill>
                            <a:schemeClr val="tx1"/>
                          </a:solidFill>
                          <a:effectLst/>
                        </a:rPr>
                        <a:t>Developing</a:t>
                      </a:r>
                      <a:endParaRPr lang="en-CA" sz="10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750" marR="50750" marT="0" marB="0"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>
                          <a:solidFill>
                            <a:schemeClr val="tx1"/>
                          </a:solidFill>
                          <a:effectLst/>
                        </a:rPr>
                        <a:t>Confident</a:t>
                      </a:r>
                      <a:endParaRPr lang="en-US" sz="1000" b="1" dirty="0">
                        <a:solidFill>
                          <a:schemeClr val="tx1"/>
                        </a:solidFill>
                      </a:endParaRPr>
                    </a:p>
                  </a:txBody>
                  <a:tcPr marL="50750" marR="50750" marT="0" marB="0" anchor="ctr"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>
                          <a:solidFill>
                            <a:schemeClr val="tx1"/>
                          </a:solidFill>
                          <a:effectLst/>
                        </a:rPr>
                        <a:t>Extending</a:t>
                      </a:r>
                      <a:endParaRPr lang="en-US" sz="1000" b="1" dirty="0">
                        <a:solidFill>
                          <a:schemeClr val="tx1"/>
                        </a:solidFill>
                      </a:endParaRPr>
                    </a:p>
                  </a:txBody>
                  <a:tcPr marL="50750" marR="50750" marT="0" marB="0"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4934257"/>
                  </a:ext>
                </a:extLst>
              </a:tr>
              <a:tr h="145741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CA" sz="10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C2.3 Monitoring of Understanding: Making and Confirming Predictions </a:t>
                      </a:r>
                      <a:endParaRPr 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 marL="50750" marR="50750" marT="0" marB="0"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 panose="020B0604020202020204" pitchFamily="34" charset="0"/>
                        <a:buChar char="•"/>
                        <a:tabLst/>
                      </a:pPr>
                      <a:endParaRPr lang="en-CA" sz="1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750" marR="50750" marT="0" marB="0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CA" sz="10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 can make a prediction using one strategy (</a:t>
                      </a:r>
                      <a:r>
                        <a:rPr lang="en-CA" sz="10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using my background knowledge/textual information)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CA" sz="10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I can ask questions to confirm my predictions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CA" sz="10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I can adjust my understanding based on my predictions</a:t>
                      </a:r>
                      <a:endParaRPr lang="en-CA" sz="10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0750" marR="50750" marT="0" marB="0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CA" sz="10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 can make a prediction using both strategies (</a:t>
                      </a:r>
                      <a:r>
                        <a:rPr lang="en-CA" sz="10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using my background knowledge/textual information)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CA" sz="10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I can ask questions to dispute my predictions</a:t>
                      </a:r>
                    </a:p>
                  </a:txBody>
                  <a:tcPr marL="50750" marR="50750" marT="0" marB="0"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42875" indent="-142875" algn="l">
                        <a:buFont typeface="Arial" panose="020B0604020202020204" pitchFamily="34" charset="0"/>
                        <a:buChar char="•"/>
                        <a:tabLst/>
                      </a:pPr>
                      <a:endParaRPr lang="en-CA" sz="1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750" marR="50750" marT="0" marB="0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50234250"/>
                  </a:ext>
                </a:extLst>
              </a:tr>
              <a:tr h="93465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000" b="1" dirty="0">
                          <a:solidFill>
                            <a:schemeClr val="tx1"/>
                          </a:solidFill>
                        </a:rPr>
                        <a:t>C2.4 </a:t>
                      </a:r>
                      <a:r>
                        <a:rPr lang="en-CA" sz="10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Monitoring of Understanding: Comprehension Check</a:t>
                      </a:r>
                    </a:p>
                    <a:p>
                      <a:pPr marL="0" indent="0" algn="l">
                        <a:buFont typeface="Arial" panose="020B0604020202020204" pitchFamily="34" charset="0"/>
                        <a:buNone/>
                        <a:tabLst/>
                      </a:pPr>
                      <a:endParaRPr lang="en-CA" sz="1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750" marR="50750" marT="0" marB="0"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 panose="020B0604020202020204" pitchFamily="34" charset="0"/>
                        <a:buChar char="•"/>
                        <a:tabLst/>
                      </a:pPr>
                      <a:endParaRPr lang="en-CA" sz="1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750" marR="50750" marT="0" marB="0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CA" sz="10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 can use some strategies to get back on track (rereading, looking up words, using vocab, asking questions, other resources)</a:t>
                      </a:r>
                    </a:p>
                  </a:txBody>
                  <a:tcPr marL="50750" marR="50750" marT="0" marB="0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42875" indent="-142875" algn="l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CA" sz="10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 can use many strategies to get back on track</a:t>
                      </a:r>
                    </a:p>
                  </a:txBody>
                  <a:tcPr marL="50750" marR="50750" marT="0" marB="0"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42875" indent="-142875" algn="l">
                        <a:buFont typeface="Arial" panose="020B0604020202020204" pitchFamily="34" charset="0"/>
                        <a:buChar char="•"/>
                        <a:tabLst/>
                      </a:pPr>
                      <a:endParaRPr lang="en-CA" sz="1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750" marR="50750" marT="0" marB="0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2319043"/>
                  </a:ext>
                </a:extLst>
              </a:tr>
              <a:tr h="934658">
                <a:tc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1000" b="1" dirty="0">
                          <a:solidFill>
                            <a:schemeClr val="tx1"/>
                          </a:solidFill>
                        </a:rPr>
                        <a:t>C2.5 </a:t>
                      </a:r>
                      <a:r>
                        <a:rPr lang="en-CA" sz="10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Monitoring of Understanding:  Making Connections </a:t>
                      </a:r>
                      <a:endParaRPr lang="en-CA" sz="1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750" marR="50750" marT="0" marB="0"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 panose="020B0604020202020204" pitchFamily="34" charset="0"/>
                        <a:buChar char="•"/>
                        <a:tabLst/>
                      </a:pPr>
                      <a:endParaRPr lang="en-CA" sz="1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750" marR="50750" marT="0" marB="0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CA" sz="10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 can make a helpful connection (to my own life/lived experience, to other texts/resources, to events in the world)</a:t>
                      </a:r>
                    </a:p>
                  </a:txBody>
                  <a:tcPr marL="50750" marR="50750" marT="0" marB="0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42875" indent="-142875" algn="l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CA" sz="10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 can make many helpful connections</a:t>
                      </a:r>
                    </a:p>
                  </a:txBody>
                  <a:tcPr marL="50750" marR="50750" marT="0" marB="0"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42875" indent="-142875" algn="l">
                        <a:buFont typeface="Arial" panose="020B0604020202020204" pitchFamily="34" charset="0"/>
                        <a:buChar char="•"/>
                        <a:tabLst/>
                      </a:pPr>
                      <a:endParaRPr lang="en-CA" sz="1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750" marR="50750" marT="0" marB="0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95674112"/>
                  </a:ext>
                </a:extLst>
              </a:tr>
              <a:tr h="93465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CA" sz="1000" b="1" i="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C2.6Summarizing: Identifying Relevant information and Drawing Conclusions</a:t>
                      </a:r>
                    </a:p>
                    <a:p>
                      <a:pPr marL="0" indent="0" algn="l">
                        <a:buFont typeface="Arial" panose="020B0604020202020204" pitchFamily="34" charset="0"/>
                        <a:buNone/>
                        <a:tabLst/>
                      </a:pPr>
                      <a:endParaRPr lang="en-CA" sz="1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750" marR="50750" marT="0" marB="0"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 panose="020B0604020202020204" pitchFamily="34" charset="0"/>
                        <a:buChar char="•"/>
                        <a:tabLst/>
                      </a:pPr>
                      <a:endParaRPr lang="en-CA" sz="1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750" marR="50750" marT="0" marB="0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CA" sz="10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 can summarize important details and relevant information in text</a:t>
                      </a:r>
                    </a:p>
                  </a:txBody>
                  <a:tcPr marL="50750" marR="50750" marT="0" marB="0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42875" indent="-142875" algn="l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CA" sz="10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 can synthesize (draw conclusions) based information and my helpful connections</a:t>
                      </a:r>
                    </a:p>
                  </a:txBody>
                  <a:tcPr marL="50750" marR="50750" marT="0" marB="0"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42875" indent="-142875" algn="l">
                        <a:buFont typeface="Arial" panose="020B0604020202020204" pitchFamily="34" charset="0"/>
                        <a:buChar char="•"/>
                        <a:tabLst/>
                      </a:pPr>
                      <a:endParaRPr lang="en-CA" sz="1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750" marR="50750" marT="0" marB="0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86328128"/>
                  </a:ext>
                </a:extLst>
              </a:tr>
            </a:tbl>
          </a:graphicData>
        </a:graphic>
      </p:graphicFrame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CA49C90B-E569-D743-D7DC-3F79EF2280F0}"/>
              </a:ext>
            </a:extLst>
          </p:cNvPr>
          <p:cNvCxnSpPr>
            <a:cxnSpLocks/>
          </p:cNvCxnSpPr>
          <p:nvPr/>
        </p:nvCxnSpPr>
        <p:spPr>
          <a:xfrm>
            <a:off x="2039007" y="1140147"/>
            <a:ext cx="6720547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B66FD726-0BF2-E58A-38C7-F7F1D98B5808}"/>
              </a:ext>
            </a:extLst>
          </p:cNvPr>
          <p:cNvSpPr/>
          <p:nvPr/>
        </p:nvSpPr>
        <p:spPr>
          <a:xfrm>
            <a:off x="109197" y="6343650"/>
            <a:ext cx="292829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Four Point Learning Continuum Template</a:t>
            </a:r>
          </a:p>
          <a:p>
            <a:r>
              <a:rPr lang="en-US" sz="12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Dr. Shelley Moore, 2024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5098A7F-3A2C-8B27-1EB8-8ECE2F32968A}"/>
              </a:ext>
            </a:extLst>
          </p:cNvPr>
          <p:cNvSpPr txBox="1"/>
          <p:nvPr/>
        </p:nvSpPr>
        <p:spPr>
          <a:xfrm>
            <a:off x="0" y="6611481"/>
            <a:ext cx="350653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4-Point Learning Continuum– Ontario ELA Curriculum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3FE27D8-CBEA-78C0-3BD4-A26C6E7A7836}"/>
              </a:ext>
            </a:extLst>
          </p:cNvPr>
          <p:cNvSpPr txBox="1"/>
          <p:nvPr/>
        </p:nvSpPr>
        <p:spPr>
          <a:xfrm>
            <a:off x="7464566" y="6595977"/>
            <a:ext cx="167943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Dr. Shelley Moore, 2025</a:t>
            </a:r>
          </a:p>
        </p:txBody>
      </p:sp>
    </p:spTree>
    <p:extLst>
      <p:ext uri="{BB962C8B-B14F-4D97-AF65-F5344CB8AC3E}">
        <p14:creationId xmlns:p14="http://schemas.microsoft.com/office/powerpoint/2010/main" val="36610877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Theme">
  <a:themeElements>
    <a:clrScheme name="Shelley update">
      <a:dk1>
        <a:srgbClr val="000000"/>
      </a:dk1>
      <a:lt1>
        <a:srgbClr val="FFFFFF"/>
      </a:lt1>
      <a:dk2>
        <a:srgbClr val="BF4119"/>
      </a:dk2>
      <a:lt2>
        <a:srgbClr val="E7E6E6"/>
      </a:lt2>
      <a:accent1>
        <a:srgbClr val="ED6626"/>
      </a:accent1>
      <a:accent2>
        <a:srgbClr val="FF9917"/>
      </a:accent2>
      <a:accent3>
        <a:srgbClr val="00364F"/>
      </a:accent3>
      <a:accent4>
        <a:srgbClr val="038278"/>
      </a:accent4>
      <a:accent5>
        <a:srgbClr val="0387B8"/>
      </a:accent5>
      <a:accent6>
        <a:srgbClr val="E8C780"/>
      </a:accent6>
      <a:hlink>
        <a:srgbClr val="0387B8"/>
      </a:hlink>
      <a:folHlink>
        <a:srgbClr val="BF4119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61</TotalTime>
  <Words>275</Words>
  <Application>Microsoft Macintosh PowerPoint</Application>
  <PresentationFormat>Letter Paper (8.5x11 in)</PresentationFormat>
  <Paragraphs>31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Arial</vt:lpstr>
      <vt:lpstr>Calibri</vt:lpstr>
      <vt:lpstr>Calibri Light</vt:lpstr>
      <vt:lpstr>Office 2013 - 2022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Shelley Moore</dc:creator>
  <cp:lastModifiedBy>Shelley Moore</cp:lastModifiedBy>
  <cp:revision>5</cp:revision>
  <dcterms:created xsi:type="dcterms:W3CDTF">2024-06-12T20:58:56Z</dcterms:created>
  <dcterms:modified xsi:type="dcterms:W3CDTF">2025-02-04T19:46:34Z</dcterms:modified>
</cp:coreProperties>
</file>