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6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3" d="100"/>
          <a:sy n="103" d="100"/>
        </p:scale>
        <p:origin x="134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3DCAB-5FB3-4446-9049-3EF3F4FDB752}" type="datetimeFigureOut">
              <a:rPr lang="en-US" smtClean="0"/>
              <a:t>3/6/25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940C7-5E07-5D42-9A0D-BA8E986AF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20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E877C-7ED0-4E4F-8A4D-FF6F8C56BB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4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3A01E-AF92-7AB8-F1A1-F6711EF3A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AD3D9-3430-BBBD-1E6D-B8CBDB4F3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E1DFC-3429-129F-8838-C38767A7D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81C05-47E2-D973-4B2B-4897E7F07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A4021-69BD-AD00-3F1E-8E7BC74AB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66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E0E13-D8A0-EDA0-129A-6B6661D0F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826CF-E790-A5BF-9E0C-E5E2A2AEC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909D1-6953-3B6C-2835-40786D26F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01286-7C09-F6F6-5C44-EE88DA30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3185C-06BC-257C-20DF-CC6774A31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2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7B3E5-1CFD-668D-5886-FCDB26830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16289-6081-5ED7-EA87-78BE5A3EE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C7293-E2B5-852D-22AD-6C49BC56A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5D980-C8B5-A6BD-D213-E7BE1120F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2562C-FDA2-890F-5B8A-329E56F46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1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C5E06-3243-DE61-B4BA-FA0BF23B7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19DB0-61C5-B604-1A7C-1EF70951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B273C-569D-2CBF-5DF3-159C1B903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F5F98-0EE4-D618-5890-D2265A0A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4A59C-F66F-5F7C-C216-F4A00C34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8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1F958-6A6C-2959-1910-10D29C58F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65779-3C44-C2EE-6A37-B1F9A06E7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71D6D-AE86-F109-06DE-1F4ED2F80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F16EA-ECB9-92F1-1A7C-4412082DC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C35C1-38B0-7BAD-FDA1-9468A9B4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0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1754-2823-21DC-B64D-7DB6BAD23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5C4B6-E6F6-24F1-34C9-BC04D5FBD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9AA55-46DD-4346-4D70-1FC93D42C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CA823-4043-AF8D-7A04-8587A380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1593C-468D-4F82-F9AD-4B97B4CB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FCB41-977D-F375-F7D4-812FC553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6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F0B42-F591-A09C-0628-8439FC8E7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BE785-4BA8-A7F7-942A-216E3F9F6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1D2AA3-5E16-5A4A-D317-F8738EECB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1A9D77-EF29-BE20-8E2C-86C1049B9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23F64E-1701-34FA-7922-45FC005F2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8E1CD-6812-1CEC-3886-0C2329CD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D04770-244B-AEB3-8C59-409A47A0D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775DDE-26A9-D118-6745-842A5ECA3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51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DDBCE-EE37-7F05-DB78-20775481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A7B98-2C06-F85A-7187-7AF44FB0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75615-3927-CAE3-5BAB-9DEF5EF7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B737EA-A4E5-9824-5A6F-9299925A5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3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55081E-101C-CA4F-0D4C-E4BA832CD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9DFA17-85BC-D60C-D5EC-340F22E1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5DED8-F47F-BC5C-D90C-3CEF15946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3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E4F3-0A7A-2F17-21A9-A53217FC7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FAED5-047D-2DFC-6089-93D99D3CE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C63D0-C478-5091-5D6E-987A8D4E3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132C8-E6CA-A7C9-FD07-6B2731D8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38627-D190-6ADE-D33E-ACE37EF1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8EE33-3608-53A2-E507-257322A72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1ED6-B70D-C279-26D0-90225B681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83B557-BC0B-29FB-70EB-009A9396D2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2EE8D-B809-FA5F-D5A1-5C6E27CE4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56FAF-8615-8FC3-7437-68E9C9039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0E8CA-AB93-184D-64D2-857C1CD3E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9E43D7-CB2F-AD75-E65C-9E856E5A8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8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2BB57-55E3-0818-ADCF-5498BC4AE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FA95A-5725-596C-1F1F-13C13BEF4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F2220-4CB8-891F-F1A0-FFFF35B96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C25EF-24E0-E048-BEC4-D11446BB97D0}" type="datetimeFigureOut">
              <a:rPr lang="en-US" smtClean="0"/>
              <a:t>3/6/25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B8AA9-ACC4-AF59-EAE3-D22CB57DA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4C776-60B2-42C7-7C45-0B9662DED1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877B8-D443-A348-A84B-F2FA2A835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BB14FB-4277-EFFA-CABE-BEA1350E5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96610"/>
              </p:ext>
            </p:extLst>
          </p:nvPr>
        </p:nvGraphicFramePr>
        <p:xfrm>
          <a:off x="346363" y="220902"/>
          <a:ext cx="11499274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091">
                  <a:extLst>
                    <a:ext uri="{9D8B030D-6E8A-4147-A177-3AD203B41FA5}">
                      <a16:colId xmlns:a16="http://schemas.microsoft.com/office/drawing/2014/main" val="2743172437"/>
                    </a:ext>
                  </a:extLst>
                </a:gridCol>
                <a:gridCol w="4230255">
                  <a:extLst>
                    <a:ext uri="{9D8B030D-6E8A-4147-A177-3AD203B41FA5}">
                      <a16:colId xmlns:a16="http://schemas.microsoft.com/office/drawing/2014/main" val="89780524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115973016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45185806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142012440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731514806"/>
                    </a:ext>
                  </a:extLst>
                </a:gridCol>
              </a:tblGrid>
              <a:tr h="37112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Learning</a:t>
                      </a:r>
                      <a:r>
                        <a:rPr lang="en-US" baseline="0" dirty="0"/>
                        <a:t> Standards (LS)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Formative &amp; Summative Tasks</a:t>
                      </a:r>
                    </a:p>
                    <a:p>
                      <a:pPr algn="ctr"/>
                      <a:r>
                        <a:rPr lang="en-US" baseline="0" dirty="0"/>
                        <a:t>to Show Learning</a:t>
                      </a:r>
                    </a:p>
                    <a:p>
                      <a:pPr algn="ctr"/>
                      <a:r>
                        <a:rPr lang="en-US" sz="1800" dirty="0"/>
                        <a:t>“The Rule of Three”</a:t>
                      </a:r>
                      <a:endParaRPr lang="en-US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Differentiation of Evidence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630729"/>
                  </a:ext>
                </a:extLst>
              </a:tr>
              <a:tr h="48069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Written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Oral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Kinesthetic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Visual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5054848"/>
                  </a:ext>
                </a:extLst>
              </a:tr>
              <a:tr h="4266254">
                <a:tc row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CA" sz="1200" u="none" strike="noStrike" cap="none" dirty="0"/>
                        <a:t>C2.3 Monitoring of Understanding: Making and Confirming Predictions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I know what a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prediction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is and how to make one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can make and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confirm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predictions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to help me understand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stay on track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u="none" strike="noStrike" cap="none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CA" sz="1200" u="none" strike="noStrike" cap="none" dirty="0"/>
                        <a:t>C2.4 Monitoring of Understanding: Comprehension Check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know when I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lose track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of the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I am trying to understand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can keep track of my understanding and use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strategies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to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get back on track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CA" sz="1200" u="none" strike="noStrike" cap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CA" sz="1200" u="none" strike="noStrike" cap="none" dirty="0"/>
                        <a:t>C2.5 Monitoring of Understanding:  Making Connections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know what a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helpful connection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and how to make one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can make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helpful connections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to help me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understand text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stay on track</a:t>
                      </a: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CA" sz="1200" u="none" strike="noStrike" cap="none" dirty="0"/>
                        <a:t>C2.6 Summarizing: Identifying Relevant information and Drawing Conclusions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know how to find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important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relevant information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in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text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know how to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draw a conclusion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using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important relevant information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in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text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can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summarize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important and relevant information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 can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draw conclusions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using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important relevant information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in </a:t>
                      </a:r>
                      <a:r>
                        <a:rPr lang="en-US" sz="1200" b="0" i="1" dirty="0">
                          <a:solidFill>
                            <a:srgbClr val="FF0000"/>
                          </a:solidFill>
                        </a:rPr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dirty="0"/>
                        <a:t>Formative Task: Digging Deeper with New Vocabulary (Frayer Model)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 C2.3, C2.6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/>
                        <a:t>Formative Task: </a:t>
                      </a:r>
                      <a:r>
                        <a:rPr lang="en-US" sz="1200" b="0" dirty="0"/>
                        <a:t>Staying on Track!: Monitoring our understanding while we read (choice of summary)</a:t>
                      </a:r>
                      <a:endParaRPr lang="en-US" sz="1200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 C2.3, C2.4, C2.5, C2.6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Formative Task: Expressive Dialogue Reading (model with first chapter, highlight text, student recording of 2 minutes)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 C2.4, C2.6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Formative Task: Comprehension Questions (maybe include some acting out of chapters to pull in some kinesthetic learning)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LS: C2.6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X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X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X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621066"/>
                  </a:ext>
                </a:extLst>
              </a:tr>
              <a:tr h="1061826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Summative Task: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6639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50D7A6-A0F3-56A5-1AC0-7428CAAA0188}"/>
              </a:ext>
            </a:extLst>
          </p:cNvPr>
          <p:cNvSpPr txBox="1"/>
          <p:nvPr/>
        </p:nvSpPr>
        <p:spPr>
          <a:xfrm>
            <a:off x="0" y="6637097"/>
            <a:ext cx="221086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Differentiated Evidence of Learning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F0FF5F-B136-5180-EA79-3321FC89B388}"/>
              </a:ext>
            </a:extLst>
          </p:cNvPr>
          <p:cNvSpPr txBox="1"/>
          <p:nvPr/>
        </p:nvSpPr>
        <p:spPr>
          <a:xfrm>
            <a:off x="11141712" y="6612710"/>
            <a:ext cx="10502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S, Moore, 2025</a:t>
            </a:r>
          </a:p>
        </p:txBody>
      </p:sp>
    </p:spTree>
    <p:extLst>
      <p:ext uri="{BB962C8B-B14F-4D97-AF65-F5344CB8AC3E}">
        <p14:creationId xmlns:p14="http://schemas.microsoft.com/office/powerpoint/2010/main" val="3815022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Macintosh PowerPoint</Application>
  <PresentationFormat>Widescreen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2025-03-06T20:29:13Z</dcterms:created>
  <dcterms:modified xsi:type="dcterms:W3CDTF">2025-03-06T20:29:58Z</dcterms:modified>
</cp:coreProperties>
</file>