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2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03" d="100"/>
          <a:sy n="103" d="100"/>
        </p:scale>
        <p:origin x="134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37055-C260-884C-8B77-857441E6EBDC}" type="datetimeFigureOut">
              <a:rPr lang="en-US" smtClean="0"/>
              <a:t>3/6/25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7C4472-185C-624F-B741-39887271B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101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2A3D3-9C51-8640-9A1E-35A39BC262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825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8EAEE-93C8-878F-E744-5FF3B4E1A8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DF26AA-E485-67BC-A5DA-7DA505C5BC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EFEDE-F613-EF02-B2BD-C15B05C03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1428-B8B7-2A48-ADD7-4ACF56B38786}" type="datetimeFigureOut">
              <a:rPr lang="en-US" smtClean="0"/>
              <a:t>3/6/25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7888D-2BDF-A055-55BD-E9BCBED2D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D6DA5-D050-531A-D1C8-476CAA8E3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1BE0-EF76-2147-AB31-F5A3AEB79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588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29328-4B5C-575E-A461-41AF030F5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3B7F6C-E440-C0F0-2C3A-1E84F8CFA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444B3-E84B-EE56-754F-A5E7F86CC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1428-B8B7-2A48-ADD7-4ACF56B38786}" type="datetimeFigureOut">
              <a:rPr lang="en-US" smtClean="0"/>
              <a:t>3/6/25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1A135-2093-D0F0-DDF2-AB6E0091F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D46E5-72EA-922F-2E26-14D4C7E63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1BE0-EF76-2147-AB31-F5A3AEB79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969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B4D420-BC12-3198-B20C-3A15E9BF38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082CE5-B568-BBB2-7EE8-5876AE8947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E0962-4BBC-D4B0-2EE3-CD2F7EBBB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1428-B8B7-2A48-ADD7-4ACF56B38786}" type="datetimeFigureOut">
              <a:rPr lang="en-US" smtClean="0"/>
              <a:t>3/6/25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9ECEC-499D-9788-B578-25D677339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019C05-A544-D022-D6BD-742748973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1BE0-EF76-2147-AB31-F5A3AEB79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977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955AB-B6BB-3EAE-2235-7BEE513B0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53BD1-C130-F6F8-C6FE-2B7A752C05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46B87C-647A-6D5F-652B-3F076B468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1428-B8B7-2A48-ADD7-4ACF56B38786}" type="datetimeFigureOut">
              <a:rPr lang="en-US" smtClean="0"/>
              <a:t>3/6/25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8BDC21-7E00-2797-6970-669645818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AE30C-3997-ACE8-936C-D3877B09A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1BE0-EF76-2147-AB31-F5A3AEB79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66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0113D-851A-E2C5-66A0-1CCCE077A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C7B3CC-1582-4235-F0CB-A8B4B8760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0E81BB-12B5-D422-C4E8-424184B03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1428-B8B7-2A48-ADD7-4ACF56B38786}" type="datetimeFigureOut">
              <a:rPr lang="en-US" smtClean="0"/>
              <a:t>3/6/25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3E4F8-8A8B-A2F8-BBDD-3AA7919BF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38AA5-5A1A-A2B1-43A9-A9FB5EBD2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1BE0-EF76-2147-AB31-F5A3AEB79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77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A2AA3-3EDE-0732-185F-5FDC025DF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6D2C4-C32A-7B67-A9D3-665EA09C41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033A1B-CD21-AD33-5491-44B569A049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8ED5D8-238A-858D-2373-D2B0B3545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1428-B8B7-2A48-ADD7-4ACF56B38786}" type="datetimeFigureOut">
              <a:rPr lang="en-US" smtClean="0"/>
              <a:t>3/6/25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9395E5-4CB9-E4A5-B002-5FEF9C81F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D5B98E-841D-65A0-02C0-DFC5C8452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1BE0-EF76-2147-AB31-F5A3AEB79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876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440AB-26A4-B989-5B0F-179F418C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FFBA7E-C114-B35C-4DD5-01DC8F847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DB1761-26F7-4398-F24D-237A8EDF5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8BD4B7-38C2-B8E1-0DD1-1BF0118448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BC27FB-6B98-D330-67FB-576C2B1496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9115A4-3855-3C90-C4C6-3728FAE96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1428-B8B7-2A48-ADD7-4ACF56B38786}" type="datetimeFigureOut">
              <a:rPr lang="en-US" smtClean="0"/>
              <a:t>3/6/25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44A88F-4B51-A6B6-AE54-F61478B5F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D70FE2-378B-F3A8-C890-9DFBCE26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1BE0-EF76-2147-AB31-F5A3AEB79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46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F1929-B7A4-2DE6-AEF4-0D062BF85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45EB3F-13DF-D8C3-3A3D-A05E783FD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1428-B8B7-2A48-ADD7-4ACF56B38786}" type="datetimeFigureOut">
              <a:rPr lang="en-US" smtClean="0"/>
              <a:t>3/6/25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43CFCC-AB60-9BE2-B820-0A874A0A3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FBC73A-C054-1E09-0649-9AF53D767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1BE0-EF76-2147-AB31-F5A3AEB79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327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18EC70-E7AF-28FA-318F-FAF12E4AC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1428-B8B7-2A48-ADD7-4ACF56B38786}" type="datetimeFigureOut">
              <a:rPr lang="en-US" smtClean="0"/>
              <a:t>3/6/25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1CFCA2-DE2A-3CE3-5CD5-4EC6EA387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C0E81B-9276-36D7-7A0D-0AA3DB79E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1BE0-EF76-2147-AB31-F5A3AEB79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222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10459-9216-5B35-750E-A34B010D8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55A8D-F589-EAA1-9FF1-326B2A13E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291F83-015E-47C7-1200-0503033D45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21D441-1090-93AD-2E19-C46007FC1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1428-B8B7-2A48-ADD7-4ACF56B38786}" type="datetimeFigureOut">
              <a:rPr lang="en-US" smtClean="0"/>
              <a:t>3/6/25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6EC0B1-D33E-F6FC-5870-FBD050AB0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5C04B5-14A9-EAEC-E859-215A4FD90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1BE0-EF76-2147-AB31-F5A3AEB79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28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597FB-9DB6-A603-56E0-4F8DEB9C1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4E32D5-7C1E-5B5D-68D8-E2199AC008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52F70-6879-717E-7BF1-664147C170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937342-B4BA-24DC-5968-00071DDFC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41428-B8B7-2A48-ADD7-4ACF56B38786}" type="datetimeFigureOut">
              <a:rPr lang="en-US" smtClean="0"/>
              <a:t>3/6/25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4AE3A0-3123-B0CB-6F35-94F2536B8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2FA02A-CA1E-CAD3-1678-47FC440B5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1BE0-EF76-2147-AB31-F5A3AEB79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762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EBC6BA-D71B-C2BB-AEF9-FDFA1D73C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816616-60F5-13B3-7463-858E3CCFEC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793FB-674D-D304-7DAA-F1B8A6AE16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941428-B8B7-2A48-ADD7-4ACF56B38786}" type="datetimeFigureOut">
              <a:rPr lang="en-US" smtClean="0"/>
              <a:t>3/6/25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FCA3C-AABA-062C-55B4-45D5A8D342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B2FE2-4C8C-638D-DACA-3A222B6021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0D1BE0-EF76-2147-AB31-F5A3AEB79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475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E3283D6-DE5B-6578-6D3A-66D7A68C4B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8208566"/>
              </p:ext>
            </p:extLst>
          </p:nvPr>
        </p:nvGraphicFramePr>
        <p:xfrm>
          <a:off x="449282" y="644779"/>
          <a:ext cx="11293435" cy="564618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258687">
                  <a:extLst>
                    <a:ext uri="{9D8B030D-6E8A-4147-A177-3AD203B41FA5}">
                      <a16:colId xmlns:a16="http://schemas.microsoft.com/office/drawing/2014/main" val="2809530226"/>
                    </a:ext>
                  </a:extLst>
                </a:gridCol>
                <a:gridCol w="2258687">
                  <a:extLst>
                    <a:ext uri="{9D8B030D-6E8A-4147-A177-3AD203B41FA5}">
                      <a16:colId xmlns:a16="http://schemas.microsoft.com/office/drawing/2014/main" val="4256403372"/>
                    </a:ext>
                  </a:extLst>
                </a:gridCol>
                <a:gridCol w="2258687">
                  <a:extLst>
                    <a:ext uri="{9D8B030D-6E8A-4147-A177-3AD203B41FA5}">
                      <a16:colId xmlns:a16="http://schemas.microsoft.com/office/drawing/2014/main" val="369185764"/>
                    </a:ext>
                  </a:extLst>
                </a:gridCol>
                <a:gridCol w="2258687">
                  <a:extLst>
                    <a:ext uri="{9D8B030D-6E8A-4147-A177-3AD203B41FA5}">
                      <a16:colId xmlns:a16="http://schemas.microsoft.com/office/drawing/2014/main" val="1844543680"/>
                    </a:ext>
                  </a:extLst>
                </a:gridCol>
                <a:gridCol w="2258687">
                  <a:extLst>
                    <a:ext uri="{9D8B030D-6E8A-4147-A177-3AD203B41FA5}">
                      <a16:colId xmlns:a16="http://schemas.microsoft.com/office/drawing/2014/main" val="861029628"/>
                    </a:ext>
                  </a:extLst>
                </a:gridCol>
              </a:tblGrid>
              <a:tr h="3775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ELA 9 (De-streamed)</a:t>
                      </a:r>
                    </a:p>
                  </a:txBody>
                  <a:tcPr marL="50750" marR="5075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Lake Superior High School</a:t>
                      </a:r>
                    </a:p>
                  </a:txBody>
                  <a:tcPr marL="50750" marR="5075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890086"/>
                  </a:ext>
                </a:extLst>
              </a:tr>
              <a:tr h="485153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Anchor Text: The Rule of Three by Eric Walters</a:t>
                      </a:r>
                    </a:p>
                  </a:txBody>
                  <a:tcPr marL="50750" marR="5075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Unit Guiding Questions: </a:t>
                      </a:r>
                      <a:r>
                        <a:rPr lang="en-CA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does technology impact individuals and communities?</a:t>
                      </a:r>
                    </a:p>
                    <a:p>
                      <a:r>
                        <a:rPr lang="en-CA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does the role of technology impact human relationships, especially during a times of crisis?</a:t>
                      </a:r>
                    </a:p>
                    <a:p>
                      <a:r>
                        <a:rPr lang="en-CA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 individual roles in a community evolve, after and during crisis?</a:t>
                      </a:r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50750" marR="5075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728638"/>
                  </a:ext>
                </a:extLst>
              </a:tr>
              <a:tr h="348689">
                <a:tc>
                  <a:txBody>
                    <a:bodyPr/>
                    <a:lstStyle/>
                    <a:p>
                      <a:pPr algn="ctr"/>
                      <a:endParaRPr lang="en-CA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 anchor="ctr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CA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CA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CA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 marL="67667" marR="67667" marT="0" marB="0" anchor="ctr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09395"/>
                  </a:ext>
                </a:extLst>
              </a:tr>
              <a:tr h="291413">
                <a:tc>
                  <a:txBody>
                    <a:bodyPr/>
                    <a:lstStyle/>
                    <a:p>
                      <a:pPr algn="ctr"/>
                      <a:r>
                        <a:rPr lang="en-CA" sz="1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Learning Standard</a:t>
                      </a:r>
                    </a:p>
                  </a:txBody>
                  <a:tcPr marL="50750" marR="50750" marT="0" marB="0" anchor="ctr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Approaching (Access Point)</a:t>
                      </a:r>
                      <a:endParaRPr lang="en-CA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Essential</a:t>
                      </a:r>
                      <a:endParaRPr lang="en-CA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Confident</a:t>
                      </a: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50750" marR="50750" marT="0" marB="0" anchor="ctr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Extending</a:t>
                      </a: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50750" marR="5075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34257"/>
                  </a:ext>
                </a:extLst>
              </a:tr>
              <a:tr h="11679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C2.3 Monitoring of Understanding: Making and Confirming Predictions 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think about what I already know and make a guess about what will happen next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think about if my guess makes sense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change my guess as I understand more</a:t>
                      </a: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make a prediction using one strategy (</a:t>
                      </a: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using my background knowledge/textual information)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I can ask questions to confirm my predictions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I can adjust my understanding based on my predictions</a:t>
                      </a:r>
                      <a:endParaRPr lang="en-CA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make a prediction using both strategies (</a:t>
                      </a: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using my background knowledge/textual information)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I can ask questions to dispute my predictions</a:t>
                      </a: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anticipate possible outcomes by reflecting on multiple elements of the text and context clues</a:t>
                      </a:r>
                    </a:p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anticipate counter arguments to my questions and predictions</a:t>
                      </a: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0234250"/>
                  </a:ext>
                </a:extLst>
              </a:tr>
              <a:tr h="9918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C2.4 </a:t>
                      </a:r>
                      <a:r>
                        <a:rPr lang="en-CA" sz="1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Monitoring of Understanding: Comprehension Check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tell when I am not on track or not understanding text</a:t>
                      </a: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use some strategies to get back on track (rereading, looking up words, using vocab, asking questions, other resources)</a:t>
                      </a: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use many strategies to get back on track</a:t>
                      </a: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choose the most effective strategy for the context</a:t>
                      </a: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319043"/>
                  </a:ext>
                </a:extLst>
              </a:tr>
              <a:tr h="991801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C2.5 </a:t>
                      </a:r>
                      <a:r>
                        <a:rPr lang="en-CA" sz="1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Monitoring of Understanding:  Making Connections </a:t>
                      </a: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explain how the text reminds me of something else</a:t>
                      </a: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make a helpful connection (to my own life/lived experience/emotions, to other texts/resources, to events in the world)</a:t>
                      </a: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make many helpful connections</a:t>
                      </a: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make connections that reflect my own experience and challenge my thinking to consider other perspectives/lived experiences</a:t>
                      </a: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5674112"/>
                  </a:ext>
                </a:extLst>
              </a:tr>
              <a:tr h="9918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C2.6 Summarizing: Identifying Relevant information and Drawing Conclusions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share some details of a text that I think are important to an idea or theme</a:t>
                      </a: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summarize important details and relevant information in text</a:t>
                      </a: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synthesize (draw conclusions) based on information and my helpful connections</a:t>
                      </a: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synthesize ideas connected to (or uncovering) a theme or big idea</a:t>
                      </a: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6328128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A49C90B-E569-D743-D7DC-3F79EF2280F0}"/>
              </a:ext>
            </a:extLst>
          </p:cNvPr>
          <p:cNvCxnSpPr>
            <a:cxnSpLocks/>
          </p:cNvCxnSpPr>
          <p:nvPr/>
        </p:nvCxnSpPr>
        <p:spPr>
          <a:xfrm>
            <a:off x="3563008" y="1140147"/>
            <a:ext cx="672054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66FD726-0BF2-E58A-38C7-F7F1D98B5808}"/>
              </a:ext>
            </a:extLst>
          </p:cNvPr>
          <p:cNvSpPr/>
          <p:nvPr/>
        </p:nvSpPr>
        <p:spPr>
          <a:xfrm>
            <a:off x="1633198" y="6343651"/>
            <a:ext cx="29282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Four Point Learning Continuum Template</a:t>
            </a:r>
          </a:p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Dr. Shelley Moore, 2024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098A7F-3A2C-8B27-1EB8-8ECE2F32968A}"/>
              </a:ext>
            </a:extLst>
          </p:cNvPr>
          <p:cNvSpPr txBox="1"/>
          <p:nvPr/>
        </p:nvSpPr>
        <p:spPr>
          <a:xfrm>
            <a:off x="0" y="6581001"/>
            <a:ext cx="35065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4-Point Learning Continuum– Ontario ELA Curriculum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FE27D8-CBEA-78C0-3BD4-A26C6E7A7836}"/>
              </a:ext>
            </a:extLst>
          </p:cNvPr>
          <p:cNvSpPr txBox="1"/>
          <p:nvPr/>
        </p:nvSpPr>
        <p:spPr>
          <a:xfrm>
            <a:off x="10512566" y="6581001"/>
            <a:ext cx="1679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Dr. Shelley Moore, 2025</a:t>
            </a:r>
          </a:p>
        </p:txBody>
      </p:sp>
    </p:spTree>
    <p:extLst>
      <p:ext uri="{BB962C8B-B14F-4D97-AF65-F5344CB8AC3E}">
        <p14:creationId xmlns:p14="http://schemas.microsoft.com/office/powerpoint/2010/main" val="3661087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431</Words>
  <Application>Microsoft Macintosh PowerPoint</Application>
  <PresentationFormat>Widescreen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2025-03-06T20:28:20Z</dcterms:created>
  <dcterms:modified xsi:type="dcterms:W3CDTF">2025-03-06T20:28:50Z</dcterms:modified>
</cp:coreProperties>
</file>