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7" r:id="rId2"/>
    <p:sldId id="2325" r:id="rId3"/>
    <p:sldId id="2326" r:id="rId4"/>
    <p:sldId id="2327" r:id="rId5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70"/>
    <p:restoredTop sz="94733"/>
  </p:normalViewPr>
  <p:slideViewPr>
    <p:cSldViewPr snapToGrid="0">
      <p:cViewPr varScale="1">
        <p:scale>
          <a:sx n="88" d="100"/>
          <a:sy n="88" d="100"/>
        </p:scale>
        <p:origin x="184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CC112-C87F-534F-A950-45E5A24253ED}" type="datetimeFigureOut">
              <a:rPr lang="en-US" smtClean="0"/>
              <a:t>3/26/25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EACCE-3477-C64D-B4D2-02102668A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43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C03EE-B6C2-4E4E-A680-9F6C68FC74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2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A2A3D3-9C51-8640-9A1E-35A39BC262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2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6A589-DC41-FA36-208C-A656CC995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371D2C-8F7F-1613-EE0D-F18D42C97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B1E483-9659-F470-D4A0-F45E2D51A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BE862-E20E-DC89-500A-9D87E893A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A2A3D3-9C51-8640-9A1E-35A39BC262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16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BEF36-2B6F-16B4-E6C1-71CFF6749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D8F14-01A6-F1EC-5EB4-8DB66C792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6668C-EB1D-1435-00B4-2DD447DA9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B30E5-0E1E-8A2F-3E5B-44C12803E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A2A3D3-9C51-8640-9A1E-35A39BC262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49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29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5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9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4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0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07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53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20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33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7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0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9E7EB1-08CF-494D-8AB0-F281E2A3D493}" type="datetimeFigureOut">
              <a:rPr lang="en-US" smtClean="0"/>
              <a:t>3/26/25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3F2209-8EC5-0D4C-9F39-DC2E1BF82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7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891DF2A-2419-2D33-63B8-5EB0017AF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371330"/>
              </p:ext>
            </p:extLst>
          </p:nvPr>
        </p:nvGraphicFramePr>
        <p:xfrm>
          <a:off x="123206" y="208782"/>
          <a:ext cx="8897588" cy="5893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99">
                  <a:extLst>
                    <a:ext uri="{9D8B030D-6E8A-4147-A177-3AD203B41FA5}">
                      <a16:colId xmlns:a16="http://schemas.microsoft.com/office/drawing/2014/main" val="3903603185"/>
                    </a:ext>
                  </a:extLst>
                </a:gridCol>
                <a:gridCol w="464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74">
                  <a:extLst>
                    <a:ext uri="{9D8B030D-6E8A-4147-A177-3AD203B41FA5}">
                      <a16:colId xmlns:a16="http://schemas.microsoft.com/office/drawing/2014/main" val="3347928683"/>
                    </a:ext>
                  </a:extLst>
                </a:gridCol>
                <a:gridCol w="1898395">
                  <a:extLst>
                    <a:ext uri="{9D8B030D-6E8A-4147-A177-3AD203B41FA5}">
                      <a16:colId xmlns:a16="http://schemas.microsoft.com/office/drawing/2014/main" val="3599015421"/>
                    </a:ext>
                  </a:extLst>
                </a:gridCol>
                <a:gridCol w="4631674">
                  <a:extLst>
                    <a:ext uri="{9D8B030D-6E8A-4147-A177-3AD203B41FA5}">
                      <a16:colId xmlns:a16="http://schemas.microsoft.com/office/drawing/2014/main" val="1247584504"/>
                    </a:ext>
                  </a:extLst>
                </a:gridCol>
              </a:tblGrid>
              <a:tr h="315325">
                <a:tc gridSpan="3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Class: Gr 9 Westmore</a:t>
                      </a:r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67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Big Idea(s):  Powers are useful when expressing large number succinctly</a:t>
                      </a:r>
                    </a:p>
                  </a:txBody>
                  <a:tcPr marL="68580" marR="68580" marT="34290" marB="342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Guiding Question(s):  Why do we use exponents? Why is it useful to show the same number in multiple ways?  What patterns do we notice when work with powers?  </a:t>
                      </a:r>
                      <a:endParaRPr lang="en-US" sz="1100" b="0" baseline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47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Vocabulary to know and use (content): whole number, powers, bases, exponents, technology, zero, </a:t>
                      </a:r>
                    </a:p>
                  </a:txBody>
                  <a:tcPr marL="68580" marR="68580" marT="34290" marB="342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Vocabulary to know and use (skills &amp; competencies): concrete, pictorial, symbolic, evaluate, convert, solve problems, curious, strategies, showing my learning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752725"/>
                  </a:ext>
                </a:extLst>
              </a:tr>
              <a:tr h="211449">
                <a:tc gridSpan="2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Goals</a:t>
                      </a:r>
                    </a:p>
                  </a:txBody>
                  <a:tcPr marL="68580" marR="68580" marT="34290" marB="342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CA" sz="1100" b="1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Curricular Language</a:t>
                      </a:r>
                      <a:endParaRPr lang="en-US" sz="1100" b="1" dirty="0">
                        <a:solidFill>
                          <a:schemeClr val="bg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dirty="0"/>
                        <a:t>Curricular Language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Student friendly language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539396"/>
                  </a:ext>
                </a:extLst>
              </a:tr>
              <a:tr h="2125980"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Learning Standard</a:t>
                      </a:r>
                    </a:p>
                  </a:txBody>
                  <a:tcPr marL="68580" marR="68580" marT="34290" marB="34290" vert="vert27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N9.1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(</a:t>
                      </a:r>
                      <a:r>
                        <a:rPr lang="en-CA" sz="1100" b="0" i="0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concretely, pictorially, and symbolically</a:t>
                      </a: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understanding of </a:t>
                      </a:r>
                      <a:r>
                        <a:rPr lang="en-CA" sz="1100" b="0" i="0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powers </a:t>
                      </a: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integral </a:t>
                      </a:r>
                      <a:r>
                        <a:rPr lang="en-CA" sz="1100" b="0" i="0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bases</a:t>
                      </a: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(excluding base 0) and </a:t>
                      </a:r>
                      <a:r>
                        <a:rPr lang="en-CA" sz="1100" b="0" i="0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whole number exponents </a:t>
                      </a: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including </a:t>
                      </a:r>
                      <a:r>
                        <a:rPr lang="en-CA" sz="1100" b="0" i="0" dirty="0">
                          <a:latin typeface="+mn-lt"/>
                        </a:rPr>
                        <a:t>representing using powers, evaluating powers, powers with an exponent of zero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CA" sz="1100" b="0" i="0" dirty="0">
                        <a:latin typeface="+mn-lt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100" b="0" i="0" dirty="0">
                          <a:latin typeface="+mn-lt"/>
                        </a:rPr>
                        <a:t>solving situational questions </a:t>
                      </a: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[C, CN, PS, R, T]</a:t>
                      </a:r>
                      <a:endParaRPr lang="en-US" sz="1100" b="0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types of forces (2)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I know…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Powers, bases, whole numbers, exponents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, how to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evaluate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, how to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convert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, how to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solve problems 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using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powers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How to use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technology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 as a tool</a:t>
                      </a:r>
                    </a:p>
                    <a:p>
                      <a:endParaRPr lang="en-US" sz="1100" b="0" i="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100" b="0" i="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I can show my understanding of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 powers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bases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, and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whole number exponents 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by: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Using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powers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Evaluating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powers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Converting powers 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with an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exponent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of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zero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Solving problems 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that use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powers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 rowSpan="3">
                  <a:txBody>
                    <a:bodyPr/>
                    <a:lstStyle/>
                    <a:p>
                      <a:pPr algn="ctr"/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Targeted Skills</a:t>
                      </a:r>
                    </a:p>
                  </a:txBody>
                  <a:tcPr marL="68580" marR="68580" marT="34290" marB="34290" vert="vert27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1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endParaRPr lang="en-US" sz="1100" b="1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Reasoning: 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make sense of mathematic, confidence, reason and explain, think and develop a sense of wonder in math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Making: </a:t>
                      </a: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 a product using known procedures or through modelling of others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(2/3)</a:t>
                      </a:r>
                      <a:endParaRPr lang="en-CA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I can be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curious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math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86743"/>
                  </a:ext>
                </a:extLst>
              </a:tr>
              <a:tr h="48033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dirty="0">
                        <a:solidFill>
                          <a:schemeClr val="tx1"/>
                        </a:solidFill>
                        <a:latin typeface="DM Sans" pitchFamily="2" charset="77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</a:t>
                      </a:r>
                      <a:endParaRPr lang="en-US" sz="1100" b="1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b="1" i="0" dirty="0">
                          <a:latin typeface="+mn-lt"/>
                          <a:cs typeface="Calibri" panose="020F0502020204030204" pitchFamily="34" charset="0"/>
                        </a:rPr>
                        <a:t>Problem solving: 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learning through problem solving, strategies,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Safely manipulate materials to test ideas and predictions (2/3)</a:t>
                      </a:r>
                      <a:endParaRPr lang="en-US" sz="1200" b="0" dirty="0"/>
                    </a:p>
                    <a:p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I can use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strategies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 to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solve problems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114726"/>
                  </a:ext>
                </a:extLst>
              </a:tr>
              <a:tr h="617220">
                <a:tc vMerge="1">
                  <a:txBody>
                    <a:bodyPr/>
                    <a:lstStyle/>
                    <a:p>
                      <a:endParaRPr lang="en-US" sz="1000" b="1" i="0" dirty="0">
                        <a:solidFill>
                          <a:schemeClr val="tx1"/>
                        </a:solidFill>
                        <a:latin typeface="DM Sans" pitchFamily="2" charset="77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1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en-US" sz="1100" b="1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Communication: </a:t>
                      </a: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concretely, pictorially, and symbolically. </a:t>
                      </a:r>
                      <a:endParaRPr lang="en-US" sz="1100" b="0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 and create a variety of communication forms for different purposes and audiences (2/3)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I can </a:t>
                      </a:r>
                      <a:r>
                        <a:rPr lang="en-US" sz="1100" b="0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show my learning </a:t>
                      </a: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in many ways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5192642"/>
                  </a:ext>
                </a:extLst>
              </a:tr>
              <a:tr h="398811">
                <a:tc gridSpan="4">
                  <a:txBody>
                    <a:bodyPr/>
                    <a:lstStyle/>
                    <a:p>
                      <a:r>
                        <a:rPr lang="en-US" sz="1100" b="1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Targeted Competency: 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Collaboration</a:t>
                      </a:r>
                    </a:p>
                  </a:txBody>
                  <a:tcPr marL="68580" marR="68580" marT="34290" marB="3429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b="0" i="0" dirty="0">
                        <a:solidFill>
                          <a:schemeClr val="tx1"/>
                        </a:solidFill>
                        <a:latin typeface="DM Sans" pitchFamily="2" charset="77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000" b="0" i="0" dirty="0">
                        <a:latin typeface="DM Sans" pitchFamily="2" charset="77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200" b="1" dirty="0"/>
                        <a:t>Creative Thinking</a:t>
                      </a:r>
                      <a:r>
                        <a:rPr lang="en-CA" sz="1200" b="0" dirty="0"/>
                        <a:t>: </a:t>
                      </a:r>
                    </a:p>
                    <a:p>
                      <a:r>
                        <a:rPr lang="en-CA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ideas when I use my senses to explore. My play ideas are fun for me and make me happy. I make my ideas work or I change what I am doing.</a:t>
                      </a:r>
                      <a:endParaRPr lang="en-US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latin typeface="+mn-lt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CA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 collaborators that work together, respect different viewpoints, and contributing to group efforts.</a:t>
                      </a:r>
                      <a:endParaRPr lang="en-US" sz="1100" b="0" i="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420412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0104653-D7E4-B0E1-5CA2-E919AF9D0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377" y="6370234"/>
            <a:ext cx="9261566" cy="5138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DA7B80-2CEC-E15D-3A53-BB512FE8FC10}"/>
              </a:ext>
            </a:extLst>
          </p:cNvPr>
          <p:cNvSpPr/>
          <p:nvPr/>
        </p:nvSpPr>
        <p:spPr>
          <a:xfrm>
            <a:off x="0" y="6403579"/>
            <a:ext cx="3709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Backwards Design Unit Planning Template: Saskatchewan - Math</a:t>
            </a:r>
          </a:p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Shelley Moore, 2025</a:t>
            </a:r>
          </a:p>
        </p:txBody>
      </p:sp>
    </p:spTree>
    <p:extLst>
      <p:ext uri="{BB962C8B-B14F-4D97-AF65-F5344CB8AC3E}">
        <p14:creationId xmlns:p14="http://schemas.microsoft.com/office/powerpoint/2010/main" val="3159287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3283D6-DE5B-6578-6D3A-66D7A68C4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377707"/>
              </p:ext>
            </p:extLst>
          </p:nvPr>
        </p:nvGraphicFramePr>
        <p:xfrm>
          <a:off x="336962" y="120395"/>
          <a:ext cx="8470075" cy="61386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29938">
                  <a:extLst>
                    <a:ext uri="{9D8B030D-6E8A-4147-A177-3AD203B41FA5}">
                      <a16:colId xmlns:a16="http://schemas.microsoft.com/office/drawing/2014/main" val="280953022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256403372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91937839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69185764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84454368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1653203771"/>
                    </a:ext>
                  </a:extLst>
                </a:gridCol>
                <a:gridCol w="1568037">
                  <a:extLst>
                    <a:ext uri="{9D8B030D-6E8A-4147-A177-3AD203B41FA5}">
                      <a16:colId xmlns:a16="http://schemas.microsoft.com/office/drawing/2014/main" val="861029628"/>
                    </a:ext>
                  </a:extLst>
                </a:gridCol>
              </a:tblGrid>
              <a:tr h="283171"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Class: Gr 9 Westmore</a:t>
                      </a: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45890086"/>
                  </a:ext>
                </a:extLst>
              </a:tr>
              <a:tr h="3638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Big Idea(s):  Powers are useful when expressing large number succinctly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Guiding Question(s): 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Why do we use exponents? Why is it useful to show the same number in multiple ways?  What patterns do we notice when work with powers?  </a:t>
                      </a:r>
                      <a:endParaRPr lang="en-US" sz="1200" b="0" dirty="0">
                        <a:latin typeface="+mn-lt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Guiding Question(s):  Why do we use exponents? Why is it useful to show the same number in multiple ways?  What patterns do we notice when work with powers?  </a:t>
                      </a:r>
                      <a:endParaRPr lang="en-US" sz="1100" b="0" baseline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69728638"/>
                  </a:ext>
                </a:extLst>
              </a:tr>
              <a:tr h="261517">
                <a:tc>
                  <a:txBody>
                    <a:bodyPr/>
                    <a:lstStyle/>
                    <a:p>
                      <a:pPr algn="ctr"/>
                      <a:endParaRPr lang="en-C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8063" marR="380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632663"/>
                  </a:ext>
                </a:extLst>
              </a:tr>
              <a:tr h="607813">
                <a:tc>
                  <a:txBody>
                    <a:bodyPr/>
                    <a:lstStyle/>
                    <a:p>
                      <a:pPr algn="ctr"/>
                      <a:endParaRPr lang="en-C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CA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Learning Outcome(s)</a:t>
                      </a:r>
                    </a:p>
                    <a:p>
                      <a:pPr algn="ctr"/>
                      <a:endParaRPr lang="en-C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will </a:t>
                      </a:r>
                      <a:r>
                        <a:rPr lang="en-US" sz="1200" b="1" i="1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(concretely, pictorially, and symbolically) understanding of powers with integral bases (excluding base 0) and whole number exponents; </a:t>
                      </a:r>
                      <a:r>
                        <a:rPr lang="en-CA" sz="1200" b="1" i="0" dirty="0">
                          <a:latin typeface="+mn-lt"/>
                        </a:rPr>
                        <a:t>solving situational questions </a:t>
                      </a:r>
                      <a:r>
                        <a:rPr lang="en-CA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[C, CN, PS, R, T]</a:t>
                      </a:r>
                      <a:endParaRPr lang="en-US" sz="1200" b="1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8063" marR="38063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67" marR="67667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marL="67667" marR="67667" marT="0" marB="0" anchor="ctr"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marL="67667" marR="67667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09395"/>
                  </a:ext>
                </a:extLst>
              </a:tr>
              <a:tr h="357298">
                <a:tc rowSpan="2"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Student Friendly </a:t>
                      </a:r>
                    </a:p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Language</a:t>
                      </a: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Point</a:t>
                      </a: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Grade Level Complexity</a:t>
                      </a: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144422"/>
                  </a:ext>
                </a:extLst>
              </a:tr>
              <a:tr h="536885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Approaching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(Beginning)</a:t>
                      </a:r>
                      <a:endParaRPr lang="en-CA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Essential (2)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(Approaching)</a:t>
                      </a:r>
                      <a:endParaRPr lang="en-CA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Confident (3)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(Meeting)</a:t>
                      </a: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Extending (4)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934257"/>
                  </a:ext>
                </a:extLst>
              </a:tr>
              <a:tr h="9776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 am building my understanding of powers by:</a:t>
                      </a:r>
                      <a:endParaRPr lang="en-CA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knowing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 a power is a way to show how many times to multiply a number by itself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knowing that powers help us manage large numbers</a:t>
                      </a:r>
                      <a:endParaRPr lang="en-CA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knowing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examples in the worlds that use powers and exponents</a:t>
                      </a:r>
                      <a:r>
                        <a:rPr lang="en-CA" sz="1200" dirty="0">
                          <a:effectLst/>
                          <a:latin typeface="+mn-lt"/>
                        </a:rPr>
                        <a:t> </a:t>
                      </a:r>
                      <a:endParaRPr lang="en-C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knowing what an exponent is and what it represents in a power, such as </a:t>
                      </a:r>
                      <a:r>
                        <a:rPr lang="en-C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a-n meaning a multiplied by itself n times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knowing how to use technology as a tool to help solve problems using powers</a:t>
                      </a:r>
                      <a:r>
                        <a:rPr lang="en-C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33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knowing how to calculate values of powers with bases</a:t>
                      </a:r>
                      <a:endParaRPr lang="en-CA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33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knowing </a:t>
                      </a: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to apply exponent laws, such as multiplying powers with the same base to solve problems using powers</a:t>
                      </a:r>
                      <a:r>
                        <a:rPr lang="en-CA" sz="1200">
                          <a:effectLst/>
                          <a:latin typeface="+mn-lt"/>
                        </a:rPr>
                        <a:t> </a:t>
                      </a:r>
                      <a:endParaRPr lang="en-CA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knowing what zero exponents mean and how they apply to the real world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34250"/>
                  </a:ext>
                </a:extLst>
              </a:tr>
              <a:tr h="743851">
                <a:tc>
                  <a:txBody>
                    <a:bodyPr/>
                    <a:lstStyle/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show my understanding of powers, bases, and whole number exponents by:</a:t>
                      </a:r>
                      <a:r>
                        <a:rPr lang="en-CA" sz="1200" b="1" dirty="0">
                          <a:effectLst/>
                          <a:latin typeface="+mn-lt"/>
                        </a:rPr>
                        <a:t> </a:t>
                      </a:r>
                      <a:endParaRPr lang="en-C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showing what an exponent is</a:t>
                      </a:r>
                      <a:r>
                        <a:rPr lang="en-CA" sz="1200" dirty="0">
                          <a:effectLst/>
                          <a:latin typeface="+mn-lt"/>
                        </a:rPr>
                        <a:t> </a:t>
                      </a:r>
                      <a:endParaRPr lang="en-C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converting powers to repeated multiplication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technology to solve problems using powers</a:t>
                      </a:r>
                      <a:r>
                        <a:rPr lang="en-CA" sz="1200" dirty="0">
                          <a:effectLst/>
                          <a:latin typeface="+mn-lt"/>
                        </a:rPr>
                        <a:t> </a:t>
                      </a:r>
                      <a:endParaRPr lang="en-CA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lvl="0" indent="-1333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calculating values of powers with bases</a:t>
                      </a:r>
                      <a:endParaRPr lang="en-CA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333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exponent laws to solve problems using powers</a:t>
                      </a:r>
                      <a:r>
                        <a:rPr lang="en-CA" sz="1200">
                          <a:effectLst/>
                          <a:latin typeface="+mn-lt"/>
                        </a:rPr>
                        <a:t> </a:t>
                      </a:r>
                      <a:endParaRPr lang="en-C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42875" indent="-142875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evaluating powers with an exponent of 0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powers to understand a real-world event/ context</a:t>
                      </a:r>
                      <a:r>
                        <a:rPr lang="en-CA" sz="1200" dirty="0">
                          <a:effectLst/>
                          <a:latin typeface="+mn-lt"/>
                        </a:rPr>
                        <a:t> </a:t>
                      </a:r>
                      <a:endParaRPr lang="en-CA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19043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66FD726-0BF2-E58A-38C7-F7F1D98B5808}"/>
              </a:ext>
            </a:extLst>
          </p:cNvPr>
          <p:cNvSpPr/>
          <p:nvPr/>
        </p:nvSpPr>
        <p:spPr>
          <a:xfrm>
            <a:off x="500999" y="6488668"/>
            <a:ext cx="2196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 Point Learning Continuum Template</a:t>
            </a:r>
          </a:p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Shelley Moore,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0574D1-09EC-22E1-E765-C8007EBBF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377" y="6370234"/>
            <a:ext cx="9261566" cy="5138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046DDB-DC2E-0550-7BDB-9273A0B61612}"/>
              </a:ext>
            </a:extLst>
          </p:cNvPr>
          <p:cNvSpPr/>
          <p:nvPr/>
        </p:nvSpPr>
        <p:spPr>
          <a:xfrm>
            <a:off x="0" y="6403579"/>
            <a:ext cx="3709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Continuum Planning Template: Saskatchewan - Math</a:t>
            </a:r>
          </a:p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Shelley Moore, 2025</a:t>
            </a:r>
          </a:p>
        </p:txBody>
      </p:sp>
    </p:spTree>
    <p:extLst>
      <p:ext uri="{BB962C8B-B14F-4D97-AF65-F5344CB8AC3E}">
        <p14:creationId xmlns:p14="http://schemas.microsoft.com/office/powerpoint/2010/main" val="366108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C1A89-6204-4015-73D4-1DB94E0F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0FBB8B-3F21-44F2-5515-81A917E24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272051"/>
              </p:ext>
            </p:extLst>
          </p:nvPr>
        </p:nvGraphicFramePr>
        <p:xfrm>
          <a:off x="336962" y="540734"/>
          <a:ext cx="8470075" cy="487818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94015">
                  <a:extLst>
                    <a:ext uri="{9D8B030D-6E8A-4147-A177-3AD203B41FA5}">
                      <a16:colId xmlns:a16="http://schemas.microsoft.com/office/drawing/2014/main" val="2809530226"/>
                    </a:ext>
                  </a:extLst>
                </a:gridCol>
                <a:gridCol w="826523">
                  <a:extLst>
                    <a:ext uri="{9D8B030D-6E8A-4147-A177-3AD203B41FA5}">
                      <a16:colId xmlns:a16="http://schemas.microsoft.com/office/drawing/2014/main" val="4256403372"/>
                    </a:ext>
                  </a:extLst>
                </a:gridCol>
                <a:gridCol w="867492">
                  <a:extLst>
                    <a:ext uri="{9D8B030D-6E8A-4147-A177-3AD203B41FA5}">
                      <a16:colId xmlns:a16="http://schemas.microsoft.com/office/drawing/2014/main" val="2919378395"/>
                    </a:ext>
                  </a:extLst>
                </a:gridCol>
                <a:gridCol w="1694015">
                  <a:extLst>
                    <a:ext uri="{9D8B030D-6E8A-4147-A177-3AD203B41FA5}">
                      <a16:colId xmlns:a16="http://schemas.microsoft.com/office/drawing/2014/main" val="369185764"/>
                    </a:ext>
                  </a:extLst>
                </a:gridCol>
                <a:gridCol w="880193">
                  <a:extLst>
                    <a:ext uri="{9D8B030D-6E8A-4147-A177-3AD203B41FA5}">
                      <a16:colId xmlns:a16="http://schemas.microsoft.com/office/drawing/2014/main" val="1844543680"/>
                    </a:ext>
                  </a:extLst>
                </a:gridCol>
                <a:gridCol w="813822">
                  <a:extLst>
                    <a:ext uri="{9D8B030D-6E8A-4147-A177-3AD203B41FA5}">
                      <a16:colId xmlns:a16="http://schemas.microsoft.com/office/drawing/2014/main" val="1653203771"/>
                    </a:ext>
                  </a:extLst>
                </a:gridCol>
                <a:gridCol w="1694015">
                  <a:extLst>
                    <a:ext uri="{9D8B030D-6E8A-4147-A177-3AD203B41FA5}">
                      <a16:colId xmlns:a16="http://schemas.microsoft.com/office/drawing/2014/main" val="861029628"/>
                    </a:ext>
                  </a:extLst>
                </a:gridCol>
              </a:tblGrid>
              <a:tr h="283171"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Class: Gr 9 Westmore</a:t>
                      </a: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0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45890086"/>
                  </a:ext>
                </a:extLst>
              </a:tr>
              <a:tr h="3638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Big Idea(s):  Powers are useful when expressing large number succinctly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Guiding Question(s):  Why do we use exponents? Why is it useful to show the same number in multiple ways?  What patterns do we notice when work with powers?  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Guiding Question(s):  Why do we use exponents? Why is it useful to show the same number in multiple ways?  What patterns do we notice when work with powers?  </a:t>
                      </a:r>
                      <a:endParaRPr lang="en-US" sz="1100" b="0" baseline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69728638"/>
                  </a:ext>
                </a:extLst>
              </a:tr>
              <a:tr h="261517">
                <a:tc>
                  <a:txBody>
                    <a:bodyPr/>
                    <a:lstStyle/>
                    <a:p>
                      <a:pPr algn="ctr"/>
                      <a:endParaRPr lang="en-CA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8063" marR="38063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632663"/>
                  </a:ext>
                </a:extLst>
              </a:tr>
              <a:tr h="607813">
                <a:tc>
                  <a:txBody>
                    <a:bodyPr/>
                    <a:lstStyle/>
                    <a:p>
                      <a:pPr algn="ctr"/>
                      <a:endParaRPr lang="en-CA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CA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Mathematical </a:t>
                      </a:r>
                    </a:p>
                    <a:p>
                      <a:pPr algn="ctr"/>
                      <a:r>
                        <a:rPr lang="en-CA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Processes</a:t>
                      </a:r>
                    </a:p>
                    <a:p>
                      <a:pPr algn="ctr"/>
                      <a:endParaRPr lang="en-CA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can reason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can problem solve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Students can communicate</a:t>
                      </a: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8063" marR="38063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C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67" marR="67667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marL="67667" marR="67667" marT="0" marB="0" anchor="ctr"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marL="67667" marR="67667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09395"/>
                  </a:ext>
                </a:extLst>
              </a:tr>
              <a:tr h="357298">
                <a:tc rowSpan="2">
                  <a:txBody>
                    <a:bodyPr/>
                    <a:lstStyle/>
                    <a:p>
                      <a:pPr algn="ctr"/>
                      <a:r>
                        <a:rPr lang="en-CA" sz="1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Student Friendly </a:t>
                      </a:r>
                    </a:p>
                    <a:p>
                      <a:pPr algn="ctr"/>
                      <a:r>
                        <a:rPr lang="en-CA" sz="1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Language</a:t>
                      </a: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Point</a:t>
                      </a: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CA" sz="1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 Complexity</a:t>
                      </a: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144422"/>
                  </a:ext>
                </a:extLst>
              </a:tr>
              <a:tr h="35729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Approaching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(Beginning)</a:t>
                      </a:r>
                      <a:endParaRPr lang="en-CA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Essential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(Approaching)</a:t>
                      </a:r>
                      <a:endParaRPr lang="en-CA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Confident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(Meeting)</a:t>
                      </a: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Extending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8063" marR="380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934257"/>
                  </a:ext>
                </a:extLst>
              </a:tr>
              <a:tr h="977666">
                <a:tc>
                  <a:txBody>
                    <a:bodyPr/>
                    <a:lstStyle/>
                    <a:p>
                      <a:r>
                        <a:rPr lang="en-US" sz="1000" b="1" i="0" dirty="0">
                          <a:latin typeface="+mn-lt"/>
                          <a:cs typeface="Calibri" panose="020F0502020204030204" pitchFamily="34" charset="0"/>
                        </a:rPr>
                        <a:t>I can be </a:t>
                      </a:r>
                      <a:r>
                        <a:rPr lang="en-US" sz="1000" b="1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curious</a:t>
                      </a:r>
                      <a:r>
                        <a:rPr lang="en-US" sz="1000" b="1" i="0" dirty="0">
                          <a:latin typeface="+mn-lt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n-US" sz="1000" b="1" i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math by:</a:t>
                      </a:r>
                    </a:p>
                  </a:txBody>
                  <a:tcPr marL="114300" marR="1143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>
                        <a:latin typeface="+mn-lt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33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34250"/>
                  </a:ext>
                </a:extLst>
              </a:tr>
              <a:tr h="743851">
                <a:tc>
                  <a:txBody>
                    <a:bodyPr/>
                    <a:lstStyle/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dirty="0">
                          <a:latin typeface="+mn-lt"/>
                          <a:cs typeface="Calibri" panose="020F0502020204030204" pitchFamily="34" charset="0"/>
                        </a:rPr>
                        <a:t>I can use </a:t>
                      </a:r>
                      <a:r>
                        <a:rPr lang="en-US" sz="1000" b="1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strategies</a:t>
                      </a:r>
                      <a:r>
                        <a:rPr lang="en-US" sz="1000" b="1" i="0" dirty="0">
                          <a:latin typeface="+mn-lt"/>
                          <a:cs typeface="Calibri" panose="020F0502020204030204" pitchFamily="34" charset="0"/>
                        </a:rPr>
                        <a:t> to </a:t>
                      </a:r>
                      <a:r>
                        <a:rPr lang="en-US" sz="1000" b="1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solve problems by:</a:t>
                      </a: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lvl="0" indent="-1333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42875" indent="-142875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endParaRPr lang="en-CA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19043"/>
                  </a:ext>
                </a:extLst>
              </a:tr>
              <a:tr h="743851">
                <a:tc>
                  <a:txBody>
                    <a:bodyPr/>
                    <a:lstStyle/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dirty="0">
                          <a:latin typeface="+mn-lt"/>
                          <a:cs typeface="Calibri" panose="020F0502020204030204" pitchFamily="34" charset="0"/>
                        </a:rPr>
                        <a:t>I can </a:t>
                      </a:r>
                      <a:r>
                        <a:rPr lang="en-US" sz="1000" b="1" i="0" dirty="0">
                          <a:solidFill>
                            <a:schemeClr val="accent5"/>
                          </a:solidFill>
                          <a:latin typeface="+mn-lt"/>
                          <a:cs typeface="Calibri" panose="020F0502020204030204" pitchFamily="34" charset="0"/>
                        </a:rPr>
                        <a:t>show my learning </a:t>
                      </a:r>
                      <a:r>
                        <a:rPr lang="en-US" sz="1000" b="1" i="0" dirty="0">
                          <a:latin typeface="+mn-lt"/>
                          <a:cs typeface="Calibri" panose="020F0502020204030204" pitchFamily="34" charset="0"/>
                        </a:rPr>
                        <a:t>in many ways by: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dirty="0">
                        <a:solidFill>
                          <a:schemeClr val="accent5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8063" marR="3806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following a model to show my understanding of powers</a:t>
                      </a:r>
                      <a:endParaRPr lang="en-CA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showing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my understanding of powers in one way (concrete, pictorial, symbolically)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33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showing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my understanding of powers in two ways (concrete, pictorial, symbolically)</a:t>
                      </a:r>
                      <a:endParaRPr lang="en-CA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33350" algn="l">
                        <a:buFont typeface="Arial" panose="020B0604020202020204" pitchFamily="34" charset="0"/>
                        <a:buChar char="•"/>
                        <a:tabLst/>
                      </a:pPr>
                      <a:endParaRPr lang="en-CA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63" marR="3806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showing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my understanding of powers in all ways (concrete, pictorial, symbolically)</a:t>
                      </a:r>
                      <a:endParaRPr lang="en-CA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endParaRPr lang="en-CA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71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24363FE4-321A-4B9D-1554-FA79786D4E11}"/>
              </a:ext>
            </a:extLst>
          </p:cNvPr>
          <p:cNvSpPr/>
          <p:nvPr/>
        </p:nvSpPr>
        <p:spPr>
          <a:xfrm>
            <a:off x="500999" y="6488668"/>
            <a:ext cx="2196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 Point Learning Continuum Template</a:t>
            </a:r>
          </a:p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Shelley Moore,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D2B602-2BD3-84AF-6829-D79BE4BC7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377" y="6370234"/>
            <a:ext cx="9261566" cy="5138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2396B2-6864-FD7C-97E8-725B86C9C519}"/>
              </a:ext>
            </a:extLst>
          </p:cNvPr>
          <p:cNvSpPr/>
          <p:nvPr/>
        </p:nvSpPr>
        <p:spPr>
          <a:xfrm>
            <a:off x="0" y="6403579"/>
            <a:ext cx="3709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Continuum Planning Template: Saskatchewan - Math</a:t>
            </a:r>
          </a:p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Shelley Moore, 2025</a:t>
            </a:r>
          </a:p>
        </p:txBody>
      </p:sp>
    </p:spTree>
    <p:extLst>
      <p:ext uri="{BB962C8B-B14F-4D97-AF65-F5344CB8AC3E}">
        <p14:creationId xmlns:p14="http://schemas.microsoft.com/office/powerpoint/2010/main" val="3031864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3DF2E-3F9B-8AB9-9F43-D3EB20EF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EE3D0C3-27B8-5A4B-49C7-AFD7A726A051}"/>
              </a:ext>
            </a:extLst>
          </p:cNvPr>
          <p:cNvSpPr/>
          <p:nvPr/>
        </p:nvSpPr>
        <p:spPr>
          <a:xfrm>
            <a:off x="500999" y="6488668"/>
            <a:ext cx="2196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 Point Learning Continuum Template</a:t>
            </a:r>
          </a:p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Shelley Moore,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A07C70-535B-D8EC-66F5-CD8680389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377" y="6370234"/>
            <a:ext cx="9261566" cy="5138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AC554E-39DA-C79A-4BFF-40FDEDB11C72}"/>
              </a:ext>
            </a:extLst>
          </p:cNvPr>
          <p:cNvSpPr/>
          <p:nvPr/>
        </p:nvSpPr>
        <p:spPr>
          <a:xfrm>
            <a:off x="0" y="6403579"/>
            <a:ext cx="3709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Continuum Planning Template: Saskatchewan - Math</a:t>
            </a:r>
          </a:p>
          <a:p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Shelley Moore, 2025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519236-CFAF-09D7-AFE9-188E61F13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785594"/>
              </p:ext>
            </p:extLst>
          </p:nvPr>
        </p:nvGraphicFramePr>
        <p:xfrm>
          <a:off x="259771" y="355271"/>
          <a:ext cx="8624460" cy="5903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115">
                  <a:extLst>
                    <a:ext uri="{9D8B030D-6E8A-4147-A177-3AD203B41FA5}">
                      <a16:colId xmlns:a16="http://schemas.microsoft.com/office/drawing/2014/main" val="2743172437"/>
                    </a:ext>
                  </a:extLst>
                </a:gridCol>
                <a:gridCol w="3207657">
                  <a:extLst>
                    <a:ext uri="{9D8B030D-6E8A-4147-A177-3AD203B41FA5}">
                      <a16:colId xmlns:a16="http://schemas.microsoft.com/office/drawing/2014/main" val="89780524"/>
                    </a:ext>
                  </a:extLst>
                </a:gridCol>
                <a:gridCol w="686172">
                  <a:extLst>
                    <a:ext uri="{9D8B030D-6E8A-4147-A177-3AD203B41FA5}">
                      <a16:colId xmlns:a16="http://schemas.microsoft.com/office/drawing/2014/main" val="2115973016"/>
                    </a:ext>
                  </a:extLst>
                </a:gridCol>
                <a:gridCol w="686172">
                  <a:extLst>
                    <a:ext uri="{9D8B030D-6E8A-4147-A177-3AD203B41FA5}">
                      <a16:colId xmlns:a16="http://schemas.microsoft.com/office/drawing/2014/main" val="2451858061"/>
                    </a:ext>
                  </a:extLst>
                </a:gridCol>
                <a:gridCol w="686172">
                  <a:extLst>
                    <a:ext uri="{9D8B030D-6E8A-4147-A177-3AD203B41FA5}">
                      <a16:colId xmlns:a16="http://schemas.microsoft.com/office/drawing/2014/main" val="1420124401"/>
                    </a:ext>
                  </a:extLst>
                </a:gridCol>
                <a:gridCol w="686172">
                  <a:extLst>
                    <a:ext uri="{9D8B030D-6E8A-4147-A177-3AD203B41FA5}">
                      <a16:colId xmlns:a16="http://schemas.microsoft.com/office/drawing/2014/main" val="731514806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Class: Gr 9 Westmore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Subject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Area(s): Math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Planning Team: Shella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3871410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Big Idea(s):  Powers are useful when expressing large number succinctly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Guiding Question(s):  Why do we use exponents? Why is it useful to show the same number in multiple ways?  What patterns do we notice when work with powers? 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Unit Guiding Question(s):  Why do we use exponents? Why is it useful to show the same number in multiple ways?  What patterns do we notice when work with powers?  </a:t>
                      </a:r>
                      <a:endParaRPr lang="en-US" sz="1100" b="0" baseline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52588313"/>
                  </a:ext>
                </a:extLst>
              </a:tr>
              <a:tr h="278130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Unit Goals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Tasks</a:t>
                      </a:r>
                      <a:r>
                        <a:rPr lang="en-US" sz="1200" b="1" baseline="0" dirty="0">
                          <a:solidFill>
                            <a:schemeClr val="bg1"/>
                          </a:solidFill>
                        </a:rPr>
                        <a:t> and Activities to capture Learning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Differentiation of Evidence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630729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Symbolic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Pictorial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Concrete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Oral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054848"/>
                  </a:ext>
                </a:extLst>
              </a:tr>
              <a:tr h="590516">
                <a:tc rowSpan="3"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CA" sz="1200" b="1" u="none" strike="noStrike" cap="none" dirty="0">
                          <a:latin typeface="+mn-lt"/>
                        </a:rPr>
                        <a:t>Learning Outcome(s): </a:t>
                      </a:r>
                      <a:r>
                        <a:rPr lang="en-CA" sz="12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will </a:t>
                      </a:r>
                      <a:r>
                        <a:rPr lang="en-US" sz="1200" b="0" i="1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(concretely, pictorially, and symbolically) understanding of powers with integral bases and whole number exponents; </a:t>
                      </a:r>
                      <a:r>
                        <a:rPr lang="en-CA" sz="1200" b="0" i="0" dirty="0">
                          <a:latin typeface="+mn-lt"/>
                        </a:rPr>
                        <a:t>solving situational questions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CA" sz="1200" b="0" i="0" u="none" strike="noStrike" cap="none" dirty="0">
                        <a:latin typeface="+mn-lt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CA" sz="1200" b="1" u="none" strike="noStrike" cap="none" dirty="0">
                          <a:latin typeface="+mn-lt"/>
                        </a:rPr>
                        <a:t>Targeted Skill(s):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CA" sz="1200" b="0" u="none" strike="noStrike" cap="none" dirty="0">
                          <a:latin typeface="+mn-lt"/>
                        </a:rPr>
                        <a:t>Reasoning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CA" sz="1200" b="0" u="none" strike="noStrike" cap="none" dirty="0">
                          <a:latin typeface="+mn-lt"/>
                        </a:rPr>
                        <a:t>Problem Solving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CA" sz="1200" b="0" u="none" strike="noStrike" cap="none" dirty="0">
                          <a:latin typeface="+mn-lt"/>
                        </a:rPr>
                        <a:t>Communicating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200" b="0" u="none" strike="noStrike" cap="none" dirty="0">
                        <a:latin typeface="+mn-lt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CA" sz="1200" b="1" u="none" strike="noStrike" cap="none" dirty="0">
                          <a:latin typeface="+mn-lt"/>
                        </a:rPr>
                        <a:t>Targeted Competency: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CA" sz="1200" b="0" u="none" strike="noStrike" cap="none" dirty="0">
                          <a:latin typeface="+mn-lt"/>
                        </a:rPr>
                        <a:t>Collaboration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200" b="0" u="none" strike="noStrike" cap="none" dirty="0"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200" b="0" u="none" strike="noStrike" cap="none" dirty="0">
                        <a:latin typeface="+mn-lt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CA" sz="1200" b="0" u="none" strike="noStrike" cap="none" dirty="0">
                        <a:latin typeface="+mn-lt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CA" sz="1200" b="0" u="none" strike="noStrike" cap="none" dirty="0">
                        <a:latin typeface="+mn-lt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Assessment for learning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621066"/>
                  </a:ext>
                </a:extLst>
              </a:tr>
              <a:tr h="28480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Assessment as learning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189930"/>
                  </a:ext>
                </a:extLst>
              </a:tr>
              <a:tr h="803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Assessment of learning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633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314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1599</TotalTime>
  <Words>1055</Words>
  <Application>Microsoft Macintosh PowerPoint</Application>
  <PresentationFormat>Letter Paper (8.5x11 in)</PresentationFormat>
  <Paragraphs>147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6</cp:revision>
  <dcterms:created xsi:type="dcterms:W3CDTF">2025-03-21T20:05:03Z</dcterms:created>
  <dcterms:modified xsi:type="dcterms:W3CDTF">2025-03-28T02:00:29Z</dcterms:modified>
</cp:coreProperties>
</file>