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21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105"/>
    <p:restoredTop sz="96327"/>
  </p:normalViewPr>
  <p:slideViewPr>
    <p:cSldViewPr snapToGrid="0">
      <p:cViewPr varScale="1">
        <p:scale>
          <a:sx n="110" d="100"/>
          <a:sy n="110" d="100"/>
        </p:scale>
        <p:origin x="13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76D78-6EF1-1DFB-E271-825B742D9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DE957F-EDBA-6055-865B-6BD237D53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94FCF-1BD3-669C-2F1E-5631356F5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8EA48-E999-60BF-3507-F10B41C62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00C92-EF22-A35C-FC1D-88A8D2DA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27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598B5-790B-4F79-42E7-6B1B92B82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DFF5E-D5BF-6E6C-9E68-D1F0AA799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BB02B-CA24-C690-ABE1-4B1FA353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9F508-27E9-85EB-A0B8-99D2DE436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0ACC5-535D-E4A9-1256-AC86B018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3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F98AA-5BFC-EE5D-B625-0BBF32476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A5FD8-77AD-D50A-2E9F-AAC042720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3F3F3-2B2C-C50C-4230-E335CA7F1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04E7D-C663-B420-3A99-49563D17D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19C04-3B51-38ED-995A-16555C3B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85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4CD57-98A6-B633-FDCF-A18195C50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C5F48-333A-1F2D-535E-873E3C1E60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624BD-AF41-6DA8-46A7-45B7C4AB6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4513FA-95A6-1785-E187-B4D530574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A9F622-12F1-7DAD-C837-4F4BC8E61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76F2C-B560-193C-336B-BDC15D394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FBDC9-07CC-DE39-6F13-4CADA194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779F8-428F-0D87-1EC2-6CD336D67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619EF-6870-ED8B-AF5A-3C43D20CD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2E02C-2F6E-F7AD-0314-7C40CCFA67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E5E771-30A0-D504-CF45-A382388934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4839D3-F25B-0B37-8D5C-52EF4DBC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13ACEE-38C1-E5D9-9BE4-0F497E6D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F781CA-3B35-820B-BA6D-750162202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48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DE7B9-81AC-289E-4EC6-677A85315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C14CBF-75EA-DA87-A54A-0D3D3079A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79068-2052-1845-14CF-8BFB5EED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8FCAC-DF97-D626-8EE9-E108FD67B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4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8F0F97-1DEE-7566-65D6-AF7EE6D05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5DE3A2-9250-25B5-9031-C612E432A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6038A-0137-5F8C-D136-BD35DDD29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0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65DE7-35ED-7FAE-9F66-717919705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FD370-0211-4604-699D-4B55600A0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62297-B7FA-6F3E-37CF-1DCAA825A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4BED4-89EC-7BE7-FAB5-DD5493D2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CFDF31-B76E-7D1A-FA4B-620FB1DE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F02E5E-D2FB-95B9-1931-8281577A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86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A4476-A9A0-3A75-982D-C3B49975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5D112-5446-07C2-3C37-3218C1658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41CD6-0967-5AF4-8D97-AE4D216D45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7E11E-C6CD-3E6E-C71C-E5BA1605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2E9A1-6460-9EC2-D121-030B236A5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E9E54-E4AA-8FF6-6C4C-B431C8BF3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85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52B30-E0DA-46D5-B17F-8C3B6A594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CB74D-26B4-A94B-73C5-4A866E67D0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3E604-C874-B031-CBA1-34B968478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D591B-168B-480B-1341-55B00F466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88F61-90B5-B8B1-6554-1057EBDE9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63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E2E723-80BB-F9AE-39FF-EB63C93B1C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051A3-74EF-5B25-AC6A-89C5AAE6A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D608A-E86D-2957-0C62-72F5FBABA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FA472-4617-BE4F-6C41-7B5009AFA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62AEA-21ED-EC12-05DC-9442B928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5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678400-BE09-704C-6B7F-C42270F3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2BD2D-62AC-557C-5530-57D19B7DA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3AA80-2765-C24C-591B-AE9904A9A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81D98-DB46-9743-BCFF-04D6A6A5801E}" type="datetimeFigureOut">
              <a:rPr lang="en-US" smtClean="0"/>
              <a:t>3/31/25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68ACA-C096-9E85-2D22-8F163AC79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62152-2E1C-6EBA-9F6A-4A3E49108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6EEFD-4D46-CA41-A159-C4B4E910D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7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62BCC6A8-AB14-2A3C-5868-589F88630291}"/>
              </a:ext>
            </a:extLst>
          </p:cNvPr>
          <p:cNvSpPr/>
          <p:nvPr/>
        </p:nvSpPr>
        <p:spPr>
          <a:xfrm>
            <a:off x="437322" y="1152248"/>
            <a:ext cx="6175513" cy="5340626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F8FB8E-0BB0-5202-245A-3D8FCE51CAD1}"/>
              </a:ext>
            </a:extLst>
          </p:cNvPr>
          <p:cNvCxnSpPr>
            <a:cxnSpLocks/>
          </p:cNvCxnSpPr>
          <p:nvPr/>
        </p:nvCxnSpPr>
        <p:spPr>
          <a:xfrm>
            <a:off x="1616765" y="4426226"/>
            <a:ext cx="380337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DA54C0-8FA5-E27D-80D4-E96FDF3FF695}"/>
              </a:ext>
            </a:extLst>
          </p:cNvPr>
          <p:cNvCxnSpPr>
            <a:cxnSpLocks/>
          </p:cNvCxnSpPr>
          <p:nvPr/>
        </p:nvCxnSpPr>
        <p:spPr>
          <a:xfrm>
            <a:off x="2564296" y="2789582"/>
            <a:ext cx="190168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D1BF5830-A146-7EC3-0B2F-6667FD30234A}"/>
              </a:ext>
            </a:extLst>
          </p:cNvPr>
          <p:cNvSpPr txBox="1">
            <a:spLocks/>
          </p:cNvSpPr>
          <p:nvPr/>
        </p:nvSpPr>
        <p:spPr>
          <a:xfrm rot="18049630">
            <a:off x="-897811" y="3303207"/>
            <a:ext cx="4919871" cy="655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/>
              <a:t>Students in Mind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22CD2E8-AE56-F86F-DF8E-3F8AF878A928}"/>
              </a:ext>
            </a:extLst>
          </p:cNvPr>
          <p:cNvSpPr txBox="1">
            <a:spLocks/>
          </p:cNvSpPr>
          <p:nvPr/>
        </p:nvSpPr>
        <p:spPr>
          <a:xfrm>
            <a:off x="2345634" y="623218"/>
            <a:ext cx="4919871" cy="655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Who needs the MOST support?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A5DE540-9282-4907-6937-6724CE5438B0}"/>
              </a:ext>
            </a:extLst>
          </p:cNvPr>
          <p:cNvSpPr txBox="1">
            <a:spLocks/>
          </p:cNvSpPr>
          <p:nvPr/>
        </p:nvSpPr>
        <p:spPr>
          <a:xfrm>
            <a:off x="2019299" y="6328257"/>
            <a:ext cx="4919871" cy="655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Who needs the MOST challenge?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6740CD-E03F-67D7-C33A-75633665B1D4}"/>
              </a:ext>
            </a:extLst>
          </p:cNvPr>
          <p:cNvCxnSpPr>
            <a:cxnSpLocks/>
          </p:cNvCxnSpPr>
          <p:nvPr/>
        </p:nvCxnSpPr>
        <p:spPr>
          <a:xfrm flipH="1">
            <a:off x="110987" y="1152248"/>
            <a:ext cx="3149048" cy="53406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DED2DEDD-103F-B44A-557A-421DA3F6A2CC}"/>
              </a:ext>
            </a:extLst>
          </p:cNvPr>
          <p:cNvSpPr txBox="1">
            <a:spLocks/>
          </p:cNvSpPr>
          <p:nvPr/>
        </p:nvSpPr>
        <p:spPr>
          <a:xfrm>
            <a:off x="6626086" y="4540610"/>
            <a:ext cx="5454927" cy="231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What supports &amp; strategies are useful for MOST/ALL?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Relationships/connection/attachment with TWO adults in the school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Consistent routine (and an anticipated plan when routine gets disrupted/crisis/trauma provoking event (e.g. holidays, fire season etc.)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Responsive listening (calm, regulated, intentional, non-reactive)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Acknowledging emotions and crisis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Adult consistency on support processes, language etc.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Multi modal learning opportunities (visual, oral, written, kinesthetic)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Flexible seating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Organized, calm, warm classroom environment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High expectations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Circle, meetings etc. for student to connect with each other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meet basic needs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Read and respond to students’ verbal and no verbal communication/triggers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Connect learning to multi general learning/learners</a:t>
            </a:r>
          </a:p>
          <a:p>
            <a:pPr marL="285750" indent="-285750">
              <a:buFontTx/>
              <a:buChar char="-"/>
            </a:pPr>
            <a:endParaRPr lang="en-US" sz="1600" b="1" dirty="0"/>
          </a:p>
          <a:p>
            <a:pPr marL="285750" indent="-285750">
              <a:buFontTx/>
              <a:buChar char="-"/>
            </a:pPr>
            <a:endParaRPr lang="en-US" sz="1600" b="1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DBBA75A-141D-C944-838F-7C9F5D91B3B2}"/>
              </a:ext>
            </a:extLst>
          </p:cNvPr>
          <p:cNvSpPr txBox="1">
            <a:spLocks/>
          </p:cNvSpPr>
          <p:nvPr/>
        </p:nvSpPr>
        <p:spPr>
          <a:xfrm>
            <a:off x="6626086" y="2837213"/>
            <a:ext cx="5565914" cy="164620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What supports &amp; strategies are useful for SOME? (Choice for ALL)</a:t>
            </a:r>
          </a:p>
          <a:p>
            <a:pPr marL="285750" indent="-285750">
              <a:buFontTx/>
              <a:buChar char="-"/>
            </a:pPr>
            <a:r>
              <a:rPr lang="en-US" sz="1200" b="1" dirty="0"/>
              <a:t>Intentional connection with an adult</a:t>
            </a:r>
          </a:p>
          <a:p>
            <a:pPr marL="285750" indent="-285750">
              <a:buFontTx/>
              <a:buChar char="-"/>
            </a:pPr>
            <a:r>
              <a:rPr lang="en-US" sz="1200" b="1" dirty="0"/>
              <a:t>Paraphrasing</a:t>
            </a:r>
          </a:p>
          <a:p>
            <a:pPr marL="285750" indent="-285750">
              <a:buFontTx/>
              <a:buChar char="-"/>
            </a:pPr>
            <a:r>
              <a:rPr lang="en-US" sz="1200" b="1" dirty="0"/>
              <a:t>Classroom sound field</a:t>
            </a:r>
          </a:p>
          <a:p>
            <a:pPr marL="285750" indent="-285750">
              <a:buFontTx/>
              <a:buChar char="-"/>
            </a:pPr>
            <a:r>
              <a:rPr lang="en-US" sz="1200" b="1" dirty="0"/>
              <a:t>Visuals for routine/time</a:t>
            </a:r>
          </a:p>
          <a:p>
            <a:pPr marL="285750" indent="-285750">
              <a:buFontTx/>
              <a:buChar char="-"/>
            </a:pPr>
            <a:r>
              <a:rPr lang="en-US" sz="1200" b="1" dirty="0"/>
              <a:t>Soft starts, flexible timing structures</a:t>
            </a:r>
          </a:p>
          <a:p>
            <a:pPr marL="285750" indent="-285750">
              <a:buFontTx/>
              <a:buChar char="-"/>
            </a:pPr>
            <a:r>
              <a:rPr lang="en-US" sz="1200" b="1" dirty="0"/>
              <a:t>Give space, reduce input in crisis</a:t>
            </a:r>
          </a:p>
          <a:p>
            <a:pPr marL="285750" indent="-285750">
              <a:buFontTx/>
              <a:buChar char="-"/>
            </a:pPr>
            <a:r>
              <a:rPr lang="en-US" sz="1200" b="1" dirty="0"/>
              <a:t>Offer a place (actual or conceptual) to hold crisis/trauma</a:t>
            </a:r>
          </a:p>
          <a:p>
            <a:pPr marL="285750" indent="-285750">
              <a:buFontTx/>
              <a:buChar char="-"/>
            </a:pPr>
            <a:endParaRPr lang="en-US" sz="1200" b="1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8A517CB-0E3C-4544-4411-29FEBBB07335}"/>
              </a:ext>
            </a:extLst>
          </p:cNvPr>
          <p:cNvSpPr txBox="1">
            <a:spLocks/>
          </p:cNvSpPr>
          <p:nvPr/>
        </p:nvSpPr>
        <p:spPr>
          <a:xfrm>
            <a:off x="6626086" y="880935"/>
            <a:ext cx="5454927" cy="194852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What supports &amp; strategies are useful for ONE? (Individualized)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Intentional connection with a student (2x10 strategy)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Updating/following up CT about student check ins</a:t>
            </a:r>
          </a:p>
          <a:p>
            <a:endParaRPr lang="en-US" sz="1400" b="1" dirty="0"/>
          </a:p>
          <a:p>
            <a:endParaRPr lang="en-US" sz="1400" b="1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809CF71-C7C1-8E59-80A9-EE3CC19901B6}"/>
              </a:ext>
            </a:extLst>
          </p:cNvPr>
          <p:cNvCxnSpPr/>
          <p:nvPr/>
        </p:nvCxnSpPr>
        <p:spPr>
          <a:xfrm>
            <a:off x="4479234" y="2789582"/>
            <a:ext cx="745766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DF0CA77-1A13-637D-EA66-F9E407665690}"/>
              </a:ext>
            </a:extLst>
          </p:cNvPr>
          <p:cNvCxnSpPr>
            <a:cxnSpLocks/>
          </p:cNvCxnSpPr>
          <p:nvPr/>
        </p:nvCxnSpPr>
        <p:spPr>
          <a:xfrm>
            <a:off x="5420139" y="4426226"/>
            <a:ext cx="651675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03E5CF-8A25-60B2-287D-12E5497ED09E}"/>
              </a:ext>
            </a:extLst>
          </p:cNvPr>
          <p:cNvCxnSpPr>
            <a:cxnSpLocks/>
          </p:cNvCxnSpPr>
          <p:nvPr/>
        </p:nvCxnSpPr>
        <p:spPr>
          <a:xfrm>
            <a:off x="4015409" y="2014330"/>
            <a:ext cx="2358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599B589-429B-172E-D454-7C209A7EEEA9}"/>
              </a:ext>
            </a:extLst>
          </p:cNvPr>
          <p:cNvCxnSpPr>
            <a:cxnSpLocks/>
          </p:cNvCxnSpPr>
          <p:nvPr/>
        </p:nvCxnSpPr>
        <p:spPr>
          <a:xfrm>
            <a:off x="4969565" y="3643863"/>
            <a:ext cx="14047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C724A-5057-4C5C-9288-8BCBCB5E6145}"/>
              </a:ext>
            </a:extLst>
          </p:cNvPr>
          <p:cNvCxnSpPr>
            <a:cxnSpLocks/>
          </p:cNvCxnSpPr>
          <p:nvPr/>
        </p:nvCxnSpPr>
        <p:spPr>
          <a:xfrm>
            <a:off x="6143211" y="5704818"/>
            <a:ext cx="2642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itle 1">
            <a:extLst>
              <a:ext uri="{FF2B5EF4-FFF2-40B4-BE49-F238E27FC236}">
                <a16:creationId xmlns:a16="http://schemas.microsoft.com/office/drawing/2014/main" id="{88171139-606F-5203-7DF1-FA1D18A5C9C9}"/>
              </a:ext>
            </a:extLst>
          </p:cNvPr>
          <p:cNvSpPr txBox="1">
            <a:spLocks/>
          </p:cNvSpPr>
          <p:nvPr/>
        </p:nvSpPr>
        <p:spPr>
          <a:xfrm>
            <a:off x="2960204" y="5033600"/>
            <a:ext cx="1092478" cy="655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chemeClr val="accent6"/>
                </a:solidFill>
              </a:rPr>
              <a:t>Universal</a:t>
            </a: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81357835-AB5D-DA31-BB60-294065819B65}"/>
              </a:ext>
            </a:extLst>
          </p:cNvPr>
          <p:cNvSpPr txBox="1">
            <a:spLocks/>
          </p:cNvSpPr>
          <p:nvPr/>
        </p:nvSpPr>
        <p:spPr>
          <a:xfrm>
            <a:off x="2987536" y="3362759"/>
            <a:ext cx="1055206" cy="655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chemeClr val="accent5"/>
                </a:solidFill>
              </a:rPr>
              <a:t>Targeted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710A130B-0A71-F0EE-F7BB-40DF1289F31E}"/>
              </a:ext>
            </a:extLst>
          </p:cNvPr>
          <p:cNvSpPr txBox="1">
            <a:spLocks/>
          </p:cNvSpPr>
          <p:nvPr/>
        </p:nvSpPr>
        <p:spPr>
          <a:xfrm>
            <a:off x="2997475" y="2128811"/>
            <a:ext cx="1055206" cy="655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chemeClr val="accent2"/>
                </a:solidFill>
              </a:rPr>
              <a:t>Essential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A27C9E98-DF19-1F4B-716C-C9B216EBA9C9}"/>
              </a:ext>
            </a:extLst>
          </p:cNvPr>
          <p:cNvSpPr txBox="1">
            <a:spLocks/>
          </p:cNvSpPr>
          <p:nvPr/>
        </p:nvSpPr>
        <p:spPr>
          <a:xfrm>
            <a:off x="108501" y="-41789"/>
            <a:ext cx="12083499" cy="655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/>
              <a:t>Need: Trauma			      Students in Mind: Gr 6</a:t>
            </a:r>
            <a:endParaRPr lang="en-US" sz="1400" b="0" u="none" dirty="0">
              <a:solidFill>
                <a:schemeClr val="accent6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EF9BED1B-1A1A-2D5E-055B-BC107EC4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8328" y="6459712"/>
            <a:ext cx="4114800" cy="365125"/>
          </a:xfrm>
        </p:spPr>
        <p:txBody>
          <a:bodyPr/>
          <a:lstStyle/>
          <a:p>
            <a:pPr algn="l"/>
            <a:r>
              <a:rPr lang="en-CA" dirty="0"/>
              <a:t>Moore, 2023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2C2E3C0-72C1-582B-3F4E-139F2317FF92}"/>
              </a:ext>
            </a:extLst>
          </p:cNvPr>
          <p:cNvSpPr txBox="1">
            <a:spLocks/>
          </p:cNvSpPr>
          <p:nvPr/>
        </p:nvSpPr>
        <p:spPr>
          <a:xfrm>
            <a:off x="7838874" y="64597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CA" dirty="0"/>
              <a:t>Module 3</a:t>
            </a:r>
          </a:p>
        </p:txBody>
      </p:sp>
    </p:spTree>
    <p:extLst>
      <p:ext uri="{BB962C8B-B14F-4D97-AF65-F5344CB8AC3E}">
        <p14:creationId xmlns:p14="http://schemas.microsoft.com/office/powerpoint/2010/main" val="3517504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254</Words>
  <Application>Microsoft Macintosh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 Condensed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Shelley Moore</dc:creator>
  <cp:lastModifiedBy>Shelley Moore</cp:lastModifiedBy>
  <cp:revision>4</cp:revision>
  <dcterms:created xsi:type="dcterms:W3CDTF">2024-02-12T17:25:28Z</dcterms:created>
  <dcterms:modified xsi:type="dcterms:W3CDTF">2025-03-31T17:31:04Z</dcterms:modified>
</cp:coreProperties>
</file>