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71" r:id="rId2"/>
    <p:sldId id="4539" r:id="rId3"/>
    <p:sldId id="4451" r:id="rId4"/>
    <p:sldId id="49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7"/>
    <p:restoredTop sz="94723"/>
  </p:normalViewPr>
  <p:slideViewPr>
    <p:cSldViewPr snapToGrid="0">
      <p:cViewPr varScale="1">
        <p:scale>
          <a:sx n="103" d="100"/>
          <a:sy n="103" d="100"/>
        </p:scale>
        <p:origin x="16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CE40-9AFF-E18B-A393-E9EED38E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63DF4-31A3-8393-2B0A-0865D08A1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1E89B-FB76-FBA7-E5C3-DCF1733FE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5DA83-432D-8CC8-A7AF-3E39E7F8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8DC5A-C1D9-CF13-C939-FA1B0C7C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79833-1F11-3630-5D7B-DA392A2CA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0EED5-7766-A157-D6C4-90492E29B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1AB35-7C6B-4268-7283-F3A11AB1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6107A-61CF-CC63-DBE8-845B16E9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A4C2B-0A01-0806-2315-11965E7B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0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99BD17-E817-FA9E-F175-D0E0FEB5E7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57E9DD-EB7B-323B-59E8-6243EB417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18782-C830-A7B0-58CC-670AEB7C4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3A180-813D-8D3D-F9A3-167B8E6F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1ABCA-D7BE-A5A0-967B-F0154A0E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DBDD-AED4-5FE1-7631-F1EEDA0CE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A3395-0D7E-86C5-B42F-C082CFDFF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27050-BA96-D4D9-129D-2AE33B12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0C3AC-5C3C-6EFB-013F-0549B2FF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896BF-4126-E124-6CE5-1F56CD4F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7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4357A-8943-4D25-A467-B718A8DE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F6B69-9DC0-79E0-8FAE-C4449DD95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83768-B213-FCF8-53EB-F3EA8185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8E42D-C28C-7E75-A421-F73942F4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BE4D0-A140-0D76-3608-414752C6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7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031B2-FC24-8898-A2DA-3656F1B61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277E0-D004-547F-7D1B-F67674910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57B99-6049-383A-38D3-4D0A0CA6C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6D9B3-8A09-A1D0-D966-0532D2F9E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501B9-3F2C-4915-F4D0-9E8A0DA72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7B616-897E-498C-58A7-1A83CD7B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7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2F47-F604-DE3B-7485-49D5B448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C3BA6-4EBF-3FDE-A8B5-5956F4D63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DCEDD-8DE5-CF87-F27F-1103F981A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5CE68D-2721-D6F1-18A3-98260B86D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03C3B-21B1-79A3-4138-362050E2DC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C04CF4-AFBA-3B08-4DE6-2CB759AE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49CE6-243A-A439-C118-03D78F57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87A421-D139-6808-A5D2-93691724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1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4DDB-9543-8890-3F80-AC9F792E1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03D20E-D6B1-F346-F31A-8F7FCB9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9D210-CB25-3659-7EDA-258FE1E42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5C4D1-B14B-CBEF-96C7-E395C17DC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2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3BDB1F-9431-47A5-0EA7-2DF451B5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DF18D-1F24-4CDF-7D98-876D89D14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16EBF-E2DC-3F49-ED09-71DB5A643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C452-29E1-5C4A-6541-E8BCEBC59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D05A0-27ED-5FFF-6459-1C355907F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E8F2EC-778F-226A-6BD9-DF84CB2AB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8D227-74AE-799A-4033-499CEA88F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6E8D5-4CAD-8CE6-6847-35B229C0F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9F871-5C4F-C8A4-4558-B128AD709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7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4929-E770-9A3F-0C8F-C517A15C2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9F7BC-91A2-267A-F8CD-BF42EAE2B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DA436-4266-8B33-E781-ED73FD2EE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F9BB2-4ED2-C209-3C08-C9C10E80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2450C-2CD0-7CCE-1B17-BA517DDD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2CD97-73F4-2D09-0F70-4721B7648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32055-2054-876A-C7C6-B3CC7BEE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B192D-8814-AB6D-B084-CB57D102A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AD7F0-BA6C-F749-90AC-F64E43C88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4E785C-B02B-2646-BB52-F7277B5C6DE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06185-BB00-8211-EE55-47CFCD5C0D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31B56-F98F-D687-E7E8-24E8AB7F8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62E5A7-2CE3-AA48-9577-4FA9B86F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2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D7025-FC4D-AA0E-0C66-2203F9360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350497-C7A6-8C6E-CD6E-5DD92D391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088798"/>
              </p:ext>
            </p:extLst>
          </p:nvPr>
        </p:nvGraphicFramePr>
        <p:xfrm>
          <a:off x="503382" y="748086"/>
          <a:ext cx="11185235" cy="5331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586">
                  <a:extLst>
                    <a:ext uri="{9D8B030D-6E8A-4147-A177-3AD203B41FA5}">
                      <a16:colId xmlns:a16="http://schemas.microsoft.com/office/drawing/2014/main" val="455103893"/>
                    </a:ext>
                  </a:extLst>
                </a:gridCol>
                <a:gridCol w="4257058">
                  <a:extLst>
                    <a:ext uri="{9D8B030D-6E8A-4147-A177-3AD203B41FA5}">
                      <a16:colId xmlns:a16="http://schemas.microsoft.com/office/drawing/2014/main" val="870050464"/>
                    </a:ext>
                  </a:extLst>
                </a:gridCol>
                <a:gridCol w="2782957">
                  <a:extLst>
                    <a:ext uri="{9D8B030D-6E8A-4147-A177-3AD203B41FA5}">
                      <a16:colId xmlns:a16="http://schemas.microsoft.com/office/drawing/2014/main" val="3446490552"/>
                    </a:ext>
                  </a:extLst>
                </a:gridCol>
                <a:gridCol w="2650634">
                  <a:extLst>
                    <a:ext uri="{9D8B030D-6E8A-4147-A177-3AD203B41FA5}">
                      <a16:colId xmlns:a16="http://schemas.microsoft.com/office/drawing/2014/main" val="73508473"/>
                    </a:ext>
                  </a:extLst>
                </a:gridCol>
              </a:tblGrid>
              <a:tr h="1532759">
                <a:tc>
                  <a:txBody>
                    <a:bodyPr/>
                    <a:lstStyle/>
                    <a:p>
                      <a:r>
                        <a:rPr lang="en-US" sz="1600" dirty="0"/>
                        <a:t>Priority Need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Universal Design for Learning </a:t>
                      </a:r>
                    </a:p>
                    <a:p>
                      <a:r>
                        <a:rPr lang="en-US" sz="1600" dirty="0"/>
                        <a:t>Indicators that will reduce barriers</a:t>
                      </a:r>
                    </a:p>
                    <a:p>
                      <a:r>
                        <a:rPr lang="en-US" sz="1600" b="0" dirty="0"/>
                        <a:t>(Teach to All; Useful to 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Specific &amp; Targeted Supports &amp; Strategies that will increase agency</a:t>
                      </a:r>
                    </a:p>
                    <a:p>
                      <a:r>
                        <a:rPr lang="en-US" sz="1600" b="0" dirty="0"/>
                        <a:t>(Teach to All; Useful to Some)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Individualized Supports &amp; Strategies that will increase access</a:t>
                      </a:r>
                    </a:p>
                    <a:p>
                      <a:r>
                        <a:rPr lang="en-US" sz="1600" b="0" dirty="0"/>
                        <a:t>(Teach to All; Useful for One)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142685"/>
                  </a:ext>
                </a:extLst>
              </a:tr>
              <a:tr h="1104906">
                <a:tc>
                  <a:txBody>
                    <a:bodyPr/>
                    <a:lstStyle/>
                    <a:p>
                      <a:r>
                        <a:rPr lang="en-US" sz="1400" dirty="0"/>
                        <a:t>What individual need are we targeting?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What 3-5 UDL indicators could we focus on that would reduce barriers for all students who have this need?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specific supports (tools) and strategies (actions) could we teach to all students to increase their agency when managing this need?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 individualized supports (tools) and strategies (actions) would increase access for the student we are designing for?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887587"/>
                  </a:ext>
                </a:extLst>
              </a:tr>
              <a:tr h="264076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24329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1A9FE0B-EECB-6D35-E70D-6B3052191A2B}"/>
              </a:ext>
            </a:extLst>
          </p:cNvPr>
          <p:cNvSpPr txBox="1">
            <a:spLocks/>
          </p:cNvSpPr>
          <p:nvPr/>
        </p:nvSpPr>
        <p:spPr>
          <a:xfrm>
            <a:off x="503382" y="-53009"/>
            <a:ext cx="11185234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+mn-lt"/>
              </a:rPr>
              <a:t>Student: ________________  							 Class: ________________ </a:t>
            </a:r>
            <a:endParaRPr lang="en-US" sz="1800" b="1" dirty="0">
              <a:solidFill>
                <a:srgbClr val="0387B9"/>
              </a:solidFill>
              <a:latin typeface="+mn-l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DF9FF20-0498-585B-22EE-5623FC82EF30}"/>
              </a:ext>
            </a:extLst>
          </p:cNvPr>
          <p:cNvSpPr txBox="1">
            <a:spLocks/>
          </p:cNvSpPr>
          <p:nvPr/>
        </p:nvSpPr>
        <p:spPr>
          <a:xfrm>
            <a:off x="0" y="6276140"/>
            <a:ext cx="11185234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+mn-lt"/>
              </a:rPr>
              <a:t>Universalizing &amp; Anchoring Individual Supports &amp; Strategies</a:t>
            </a:r>
            <a:endParaRPr lang="en-US" sz="1200" dirty="0">
              <a:solidFill>
                <a:srgbClr val="0387B9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8E875D0-E22E-5572-B49B-116D985F15E2}"/>
              </a:ext>
            </a:extLst>
          </p:cNvPr>
          <p:cNvSpPr txBox="1">
            <a:spLocks/>
          </p:cNvSpPr>
          <p:nvPr/>
        </p:nvSpPr>
        <p:spPr>
          <a:xfrm>
            <a:off x="10416745" y="6276140"/>
            <a:ext cx="3070964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+mn-lt"/>
              </a:rPr>
              <a:t>Dr. Shelley Moore, 2025</a:t>
            </a:r>
            <a:endParaRPr lang="en-US" sz="1200" dirty="0">
              <a:solidFill>
                <a:srgbClr val="0387B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583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table of reflection with text&#10;&#10;AI-generated content may be incorrect.">
            <a:extLst>
              <a:ext uri="{FF2B5EF4-FFF2-40B4-BE49-F238E27FC236}">
                <a16:creationId xmlns:a16="http://schemas.microsoft.com/office/drawing/2014/main" id="{B7DB1F76-F161-39B1-066A-6530D6230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911" y="209810"/>
            <a:ext cx="9048177" cy="643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8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table&#10;&#10;AI-generated content may be incorrect.">
            <a:extLst>
              <a:ext uri="{FF2B5EF4-FFF2-40B4-BE49-F238E27FC236}">
                <a16:creationId xmlns:a16="http://schemas.microsoft.com/office/drawing/2014/main" id="{77FB3A3D-A525-DFAA-E068-97A0AE7A8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50" y="340621"/>
            <a:ext cx="8993636" cy="355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63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design&#10;&#10;AI-generated content may be incorrect.">
            <a:extLst>
              <a:ext uri="{FF2B5EF4-FFF2-40B4-BE49-F238E27FC236}">
                <a16:creationId xmlns:a16="http://schemas.microsoft.com/office/drawing/2014/main" id="{CC36A68F-62DF-3F04-D5BE-E5D9CF0AE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799" y="462104"/>
            <a:ext cx="9570507" cy="6253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33B668-1ACB-3F9B-C5E1-69E8C907E34F}"/>
              </a:ext>
            </a:extLst>
          </p:cNvPr>
          <p:cNvSpPr txBox="1"/>
          <p:nvPr/>
        </p:nvSpPr>
        <p:spPr>
          <a:xfrm>
            <a:off x="2007412" y="92772"/>
            <a:ext cx="117354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What universal supports &amp; strategies can be taught to reduce barriers for everyone?</a:t>
            </a:r>
          </a:p>
        </p:txBody>
      </p:sp>
    </p:spTree>
    <p:extLst>
      <p:ext uri="{BB962C8B-B14F-4D97-AF65-F5344CB8AC3E}">
        <p14:creationId xmlns:p14="http://schemas.microsoft.com/office/powerpoint/2010/main" val="198032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173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2</cp:revision>
  <dcterms:created xsi:type="dcterms:W3CDTF">2025-10-10T19:33:28Z</dcterms:created>
  <dcterms:modified xsi:type="dcterms:W3CDTF">2025-10-10T19:38:32Z</dcterms:modified>
</cp:coreProperties>
</file>