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4656" r:id="rId2"/>
  </p:sldIdLst>
  <p:sldSz cx="9144000" cy="6858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94694"/>
  </p:normalViewPr>
  <p:slideViewPr>
    <p:cSldViewPr snapToGrid="0">
      <p:cViewPr varScale="1">
        <p:scale>
          <a:sx n="103" d="100"/>
          <a:sy n="103" d="100"/>
        </p:scale>
        <p:origin x="2024" y="472"/>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B6A279-E77E-0C49-9EC4-C0001AB7A3BE}" type="datetimeFigureOut">
              <a:rPr lang="en-US" smtClean="0"/>
              <a:t>11/17/25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8DB8B6-D6FC-3A44-9803-E222A5EF6A01}" type="slidenum">
              <a:rPr lang="en-US" smtClean="0"/>
              <a:t>‹#›</a:t>
            </a:fld>
            <a:endParaRPr lang="en-US"/>
          </a:p>
        </p:txBody>
      </p:sp>
    </p:spTree>
    <p:extLst>
      <p:ext uri="{BB962C8B-B14F-4D97-AF65-F5344CB8AC3E}">
        <p14:creationId xmlns:p14="http://schemas.microsoft.com/office/powerpoint/2010/main" val="1382053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FE9B72-F413-B260-4D07-225DE44D0F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6BE902-EE52-F830-6BA3-2EE737A214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7D7932-2006-5107-8DC0-8E6E3FBFD359}"/>
              </a:ext>
            </a:extLst>
          </p:cNvPr>
          <p:cNvSpPr>
            <a:spLocks noGrp="1"/>
          </p:cNvSpPr>
          <p:nvPr>
            <p:ph type="body" idx="1"/>
          </p:nvPr>
        </p:nvSpPr>
        <p:spPr/>
        <p:txBody>
          <a:bodyPr/>
          <a:lstStyle/>
          <a:p>
            <a:r>
              <a:rPr lang="en-US" dirty="0"/>
              <a:t>Like formatting of this one, but need some of the content from the other one</a:t>
            </a:r>
          </a:p>
        </p:txBody>
      </p:sp>
      <p:sp>
        <p:nvSpPr>
          <p:cNvPr id="4" name="Slide Number Placeholder 3">
            <a:extLst>
              <a:ext uri="{FF2B5EF4-FFF2-40B4-BE49-F238E27FC236}">
                <a16:creationId xmlns:a16="http://schemas.microsoft.com/office/drawing/2014/main" id="{3B1368FB-73E5-C13B-550A-612895D629C8}"/>
              </a:ext>
            </a:extLst>
          </p:cNvPr>
          <p:cNvSpPr>
            <a:spLocks noGrp="1"/>
          </p:cNvSpPr>
          <p:nvPr>
            <p:ph type="sldNum" sz="quarter" idx="5"/>
          </p:nvPr>
        </p:nvSpPr>
        <p:spPr/>
        <p:txBody>
          <a:bodyPr/>
          <a:lstStyle/>
          <a:p>
            <a:fld id="{36BC03EE-B6C2-4E4E-A680-9F6C68FC749B}" type="slidenum">
              <a:rPr lang="en-US" smtClean="0"/>
              <a:t>1</a:t>
            </a:fld>
            <a:endParaRPr lang="en-US"/>
          </a:p>
        </p:txBody>
      </p:sp>
    </p:spTree>
    <p:extLst>
      <p:ext uri="{BB962C8B-B14F-4D97-AF65-F5344CB8AC3E}">
        <p14:creationId xmlns:p14="http://schemas.microsoft.com/office/powerpoint/2010/main" val="2776029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A37862E-B000-2442-85DD-EA170AE2FDF2}" type="datetimeFigureOut">
              <a:rPr lang="en-US" smtClean="0"/>
              <a:t>11/17/25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8AE23-2316-FC44-B63B-D55181BB818B}" type="slidenum">
              <a:rPr lang="en-US" smtClean="0"/>
              <a:t>‹#›</a:t>
            </a:fld>
            <a:endParaRPr lang="en-US"/>
          </a:p>
        </p:txBody>
      </p:sp>
    </p:spTree>
    <p:extLst>
      <p:ext uri="{BB962C8B-B14F-4D97-AF65-F5344CB8AC3E}">
        <p14:creationId xmlns:p14="http://schemas.microsoft.com/office/powerpoint/2010/main" val="3299180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37862E-B000-2442-85DD-EA170AE2FDF2}" type="datetimeFigureOut">
              <a:rPr lang="en-US" smtClean="0"/>
              <a:t>11/17/25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8AE23-2316-FC44-B63B-D55181BB818B}" type="slidenum">
              <a:rPr lang="en-US" smtClean="0"/>
              <a:t>‹#›</a:t>
            </a:fld>
            <a:endParaRPr lang="en-US"/>
          </a:p>
        </p:txBody>
      </p:sp>
    </p:spTree>
    <p:extLst>
      <p:ext uri="{BB962C8B-B14F-4D97-AF65-F5344CB8AC3E}">
        <p14:creationId xmlns:p14="http://schemas.microsoft.com/office/powerpoint/2010/main" val="2065303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37862E-B000-2442-85DD-EA170AE2FDF2}" type="datetimeFigureOut">
              <a:rPr lang="en-US" smtClean="0"/>
              <a:t>11/17/25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8AE23-2316-FC44-B63B-D55181BB818B}" type="slidenum">
              <a:rPr lang="en-US" smtClean="0"/>
              <a:t>‹#›</a:t>
            </a:fld>
            <a:endParaRPr lang="en-US"/>
          </a:p>
        </p:txBody>
      </p:sp>
    </p:spTree>
    <p:extLst>
      <p:ext uri="{BB962C8B-B14F-4D97-AF65-F5344CB8AC3E}">
        <p14:creationId xmlns:p14="http://schemas.microsoft.com/office/powerpoint/2010/main" val="4134019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37862E-B000-2442-85DD-EA170AE2FDF2}" type="datetimeFigureOut">
              <a:rPr lang="en-US" smtClean="0"/>
              <a:t>11/17/25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8AE23-2316-FC44-B63B-D55181BB818B}" type="slidenum">
              <a:rPr lang="en-US" smtClean="0"/>
              <a:t>‹#›</a:t>
            </a:fld>
            <a:endParaRPr lang="en-US"/>
          </a:p>
        </p:txBody>
      </p:sp>
    </p:spTree>
    <p:extLst>
      <p:ext uri="{BB962C8B-B14F-4D97-AF65-F5344CB8AC3E}">
        <p14:creationId xmlns:p14="http://schemas.microsoft.com/office/powerpoint/2010/main" val="2879191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37862E-B000-2442-85DD-EA170AE2FDF2}" type="datetimeFigureOut">
              <a:rPr lang="en-US" smtClean="0"/>
              <a:t>11/17/25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8AE23-2316-FC44-B63B-D55181BB818B}" type="slidenum">
              <a:rPr lang="en-US" smtClean="0"/>
              <a:t>‹#›</a:t>
            </a:fld>
            <a:endParaRPr lang="en-US"/>
          </a:p>
        </p:txBody>
      </p:sp>
    </p:spTree>
    <p:extLst>
      <p:ext uri="{BB962C8B-B14F-4D97-AF65-F5344CB8AC3E}">
        <p14:creationId xmlns:p14="http://schemas.microsoft.com/office/powerpoint/2010/main" val="461235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37862E-B000-2442-85DD-EA170AE2FDF2}" type="datetimeFigureOut">
              <a:rPr lang="en-US" smtClean="0"/>
              <a:t>11/17/25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E8AE23-2316-FC44-B63B-D55181BB818B}" type="slidenum">
              <a:rPr lang="en-US" smtClean="0"/>
              <a:t>‹#›</a:t>
            </a:fld>
            <a:endParaRPr lang="en-US"/>
          </a:p>
        </p:txBody>
      </p:sp>
    </p:spTree>
    <p:extLst>
      <p:ext uri="{BB962C8B-B14F-4D97-AF65-F5344CB8AC3E}">
        <p14:creationId xmlns:p14="http://schemas.microsoft.com/office/powerpoint/2010/main" val="1961422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37862E-B000-2442-85DD-EA170AE2FDF2}" type="datetimeFigureOut">
              <a:rPr lang="en-US" smtClean="0"/>
              <a:t>11/17/25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E8AE23-2316-FC44-B63B-D55181BB818B}" type="slidenum">
              <a:rPr lang="en-US" smtClean="0"/>
              <a:t>‹#›</a:t>
            </a:fld>
            <a:endParaRPr lang="en-US"/>
          </a:p>
        </p:txBody>
      </p:sp>
    </p:spTree>
    <p:extLst>
      <p:ext uri="{BB962C8B-B14F-4D97-AF65-F5344CB8AC3E}">
        <p14:creationId xmlns:p14="http://schemas.microsoft.com/office/powerpoint/2010/main" val="1988328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37862E-B000-2442-85DD-EA170AE2FDF2}" type="datetimeFigureOut">
              <a:rPr lang="en-US" smtClean="0"/>
              <a:t>11/17/25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E8AE23-2316-FC44-B63B-D55181BB818B}" type="slidenum">
              <a:rPr lang="en-US" smtClean="0"/>
              <a:t>‹#›</a:t>
            </a:fld>
            <a:endParaRPr lang="en-US"/>
          </a:p>
        </p:txBody>
      </p:sp>
    </p:spTree>
    <p:extLst>
      <p:ext uri="{BB962C8B-B14F-4D97-AF65-F5344CB8AC3E}">
        <p14:creationId xmlns:p14="http://schemas.microsoft.com/office/powerpoint/2010/main" val="3543374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37862E-B000-2442-85DD-EA170AE2FDF2}" type="datetimeFigureOut">
              <a:rPr lang="en-US" smtClean="0"/>
              <a:t>11/17/25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E8AE23-2316-FC44-B63B-D55181BB818B}" type="slidenum">
              <a:rPr lang="en-US" smtClean="0"/>
              <a:t>‹#›</a:t>
            </a:fld>
            <a:endParaRPr lang="en-US"/>
          </a:p>
        </p:txBody>
      </p:sp>
    </p:spTree>
    <p:extLst>
      <p:ext uri="{BB962C8B-B14F-4D97-AF65-F5344CB8AC3E}">
        <p14:creationId xmlns:p14="http://schemas.microsoft.com/office/powerpoint/2010/main" val="152614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37862E-B000-2442-85DD-EA170AE2FDF2}" type="datetimeFigureOut">
              <a:rPr lang="en-US" smtClean="0"/>
              <a:t>11/17/25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E8AE23-2316-FC44-B63B-D55181BB818B}" type="slidenum">
              <a:rPr lang="en-US" smtClean="0"/>
              <a:t>‹#›</a:t>
            </a:fld>
            <a:endParaRPr lang="en-US"/>
          </a:p>
        </p:txBody>
      </p:sp>
    </p:spTree>
    <p:extLst>
      <p:ext uri="{BB962C8B-B14F-4D97-AF65-F5344CB8AC3E}">
        <p14:creationId xmlns:p14="http://schemas.microsoft.com/office/powerpoint/2010/main" val="1624685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37862E-B000-2442-85DD-EA170AE2FDF2}" type="datetimeFigureOut">
              <a:rPr lang="en-US" smtClean="0"/>
              <a:t>11/17/25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E8AE23-2316-FC44-B63B-D55181BB818B}" type="slidenum">
              <a:rPr lang="en-US" smtClean="0"/>
              <a:t>‹#›</a:t>
            </a:fld>
            <a:endParaRPr lang="en-US"/>
          </a:p>
        </p:txBody>
      </p:sp>
    </p:spTree>
    <p:extLst>
      <p:ext uri="{BB962C8B-B14F-4D97-AF65-F5344CB8AC3E}">
        <p14:creationId xmlns:p14="http://schemas.microsoft.com/office/powerpoint/2010/main" val="951330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A37862E-B000-2442-85DD-EA170AE2FDF2}" type="datetimeFigureOut">
              <a:rPr lang="en-US" smtClean="0"/>
              <a:t>11/17/25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2E8AE23-2316-FC44-B63B-D55181BB818B}" type="slidenum">
              <a:rPr lang="en-US" smtClean="0"/>
              <a:t>‹#›</a:t>
            </a:fld>
            <a:endParaRPr lang="en-US"/>
          </a:p>
        </p:txBody>
      </p:sp>
    </p:spTree>
    <p:extLst>
      <p:ext uri="{BB962C8B-B14F-4D97-AF65-F5344CB8AC3E}">
        <p14:creationId xmlns:p14="http://schemas.microsoft.com/office/powerpoint/2010/main" val="3242828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2FD13-1A4C-6887-5B0F-03DEA3A93B55}"/>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B5BFD40C-07A8-7334-CA25-34EE36773D6F}"/>
              </a:ext>
            </a:extLst>
          </p:cNvPr>
          <p:cNvGraphicFramePr>
            <a:graphicFrameLocks noGrp="1"/>
          </p:cNvGraphicFramePr>
          <p:nvPr>
            <p:extLst>
              <p:ext uri="{D42A27DB-BD31-4B8C-83A1-F6EECF244321}">
                <p14:modId xmlns:p14="http://schemas.microsoft.com/office/powerpoint/2010/main" val="3846790755"/>
              </p:ext>
            </p:extLst>
          </p:nvPr>
        </p:nvGraphicFramePr>
        <p:xfrm>
          <a:off x="88900" y="98301"/>
          <a:ext cx="8966200" cy="6276509"/>
        </p:xfrm>
        <a:graphic>
          <a:graphicData uri="http://schemas.openxmlformats.org/drawingml/2006/table">
            <a:tbl>
              <a:tblPr firstRow="1" bandRow="1">
                <a:tableStyleId>{5C22544A-7EE6-4342-B048-85BDC9FD1C3A}</a:tableStyleId>
              </a:tblPr>
              <a:tblGrid>
                <a:gridCol w="1634791">
                  <a:extLst>
                    <a:ext uri="{9D8B030D-6E8A-4147-A177-3AD203B41FA5}">
                      <a16:colId xmlns:a16="http://schemas.microsoft.com/office/drawing/2014/main" val="20000"/>
                    </a:ext>
                  </a:extLst>
                </a:gridCol>
                <a:gridCol w="3369419">
                  <a:extLst>
                    <a:ext uri="{9D8B030D-6E8A-4147-A177-3AD203B41FA5}">
                      <a16:colId xmlns:a16="http://schemas.microsoft.com/office/drawing/2014/main" val="3347928683"/>
                    </a:ext>
                  </a:extLst>
                </a:gridCol>
                <a:gridCol w="3961990">
                  <a:extLst>
                    <a:ext uri="{9D8B030D-6E8A-4147-A177-3AD203B41FA5}">
                      <a16:colId xmlns:a16="http://schemas.microsoft.com/office/drawing/2014/main" val="1695835366"/>
                    </a:ext>
                  </a:extLst>
                </a:gridCol>
              </a:tblGrid>
              <a:tr h="207792">
                <a:tc>
                  <a:txBody>
                    <a:bodyPr/>
                    <a:lstStyle/>
                    <a:p>
                      <a:r>
                        <a:rPr lang="en-US" sz="1000" b="1" i="0" dirty="0">
                          <a:solidFill>
                            <a:schemeClr val="tx1"/>
                          </a:solidFill>
                          <a:latin typeface="+mn-lt"/>
                          <a:cs typeface="Arial" panose="020B0604020202020204" pitchFamily="34" charset="0"/>
                        </a:rPr>
                        <a:t>Class: Grade 8</a:t>
                      </a:r>
                    </a:p>
                  </a:txBody>
                  <a:tcPr marL="68580" marR="68580" marT="34290" marB="34290">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00" b="1" i="0" dirty="0">
                          <a:solidFill>
                            <a:schemeClr val="tx1"/>
                          </a:solidFill>
                          <a:latin typeface="+mn-lt"/>
                          <a:cs typeface="Arial" panose="020B0604020202020204" pitchFamily="34" charset="0"/>
                        </a:rPr>
                        <a:t>Subject</a:t>
                      </a:r>
                      <a:r>
                        <a:rPr lang="en-US" sz="1000" b="1" i="0" baseline="0" dirty="0">
                          <a:solidFill>
                            <a:schemeClr val="tx1"/>
                          </a:solidFill>
                          <a:latin typeface="+mn-lt"/>
                          <a:cs typeface="Arial" panose="020B0604020202020204" pitchFamily="34" charset="0"/>
                        </a:rPr>
                        <a:t> Area(s): Science</a:t>
                      </a:r>
                      <a:endParaRPr lang="en-US" sz="1200" b="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00" b="1" i="0">
                          <a:solidFill>
                            <a:schemeClr val="tx1"/>
                          </a:solidFill>
                          <a:latin typeface="+mn-lt"/>
                          <a:cs typeface="Arial" panose="020B0604020202020204" pitchFamily="34" charset="0"/>
                        </a:rPr>
                        <a:t>Planning Team: STMC</a:t>
                      </a:r>
                      <a:endParaRPr lang="en-US" sz="1000" b="1" i="0" dirty="0">
                        <a:solidFill>
                          <a:schemeClr val="tx1"/>
                        </a:solidFill>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51096">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i="0" u="none" dirty="0">
                          <a:solidFill>
                            <a:schemeClr val="tx1"/>
                          </a:solidFill>
                          <a:latin typeface="+mn-lt"/>
                          <a:cs typeface="Arial" panose="020B0604020202020204" pitchFamily="34" charset="0"/>
                        </a:rPr>
                        <a:t>Big Idea(s):  </a:t>
                      </a:r>
                      <a:r>
                        <a:rPr lang="en-CA" sz="1000" b="0" i="0" u="none" kern="1200" dirty="0">
                          <a:solidFill>
                            <a:schemeClr val="dk1"/>
                          </a:solidFill>
                          <a:effectLst/>
                          <a:latin typeface="+mn-lt"/>
                          <a:ea typeface="+mn-ea"/>
                          <a:cs typeface="Arial" panose="020B0604020202020204" pitchFamily="34" charset="0"/>
                        </a:rPr>
                        <a:t>Energy can be transferred as both a particle and a wave</a:t>
                      </a:r>
                      <a:r>
                        <a:rPr lang="en-CA" sz="1000" b="0" i="0" u="none" strike="noStrike" kern="1200" dirty="0">
                          <a:solidFill>
                            <a:schemeClr val="dk1"/>
                          </a:solidFill>
                          <a:effectLst/>
                          <a:latin typeface="+mn-lt"/>
                          <a:ea typeface="+mn-ea"/>
                          <a:cs typeface="Arial" panose="020B0604020202020204" pitchFamily="34" charset="0"/>
                        </a:rPr>
                        <a:t>.</a:t>
                      </a:r>
                      <a:endParaRPr lang="en-US" sz="1000" b="0" i="0" u="none" dirty="0">
                        <a:solidFill>
                          <a:schemeClr val="tx1"/>
                        </a:solidFill>
                        <a:latin typeface="+mn-lt"/>
                        <a:cs typeface="Arial" panose="020B0604020202020204" pitchFamily="34" charset="0"/>
                      </a:endParaRPr>
                    </a:p>
                  </a:txBody>
                  <a:tcPr marL="68580" marR="68580" marT="34290" marB="34290">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i="0" dirty="0">
                          <a:solidFill>
                            <a:schemeClr val="tx1"/>
                          </a:solidFill>
                          <a:latin typeface="+mn-lt"/>
                          <a:cs typeface="Arial" panose="020B0604020202020204" pitchFamily="34" charset="0"/>
                        </a:rPr>
                        <a:t>Unit Guiding Question(s): </a:t>
                      </a:r>
                      <a:r>
                        <a:rPr lang="en-US" sz="1000" b="0" i="0" dirty="0">
                          <a:solidFill>
                            <a:schemeClr val="tx1"/>
                          </a:solidFill>
                          <a:latin typeface="+mn-lt"/>
                          <a:cs typeface="Arial" panose="020B0604020202020204" pitchFamily="34" charset="0"/>
                        </a:rPr>
                        <a:t>How does light behave? How do we know, if we can only see a small part of it?</a:t>
                      </a:r>
                      <a:endParaRPr lang="en-US" sz="1000" b="0" i="0" u="none" dirty="0">
                        <a:solidFill>
                          <a:schemeClr val="tx1"/>
                        </a:solidFill>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781010">
                <a:tc gridSpan="3">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000" b="1" i="0" u="none" strike="noStrike" kern="1200" dirty="0">
                          <a:solidFill>
                            <a:schemeClr val="tx1"/>
                          </a:solidFill>
                          <a:effectLst/>
                          <a:latin typeface="+mn-lt"/>
                          <a:ea typeface="+mn-ea"/>
                          <a:cs typeface="Arial" panose="020B0604020202020204" pitchFamily="34" charset="0"/>
                        </a:rPr>
                        <a:t>Vocabulary to know and use (content): </a:t>
                      </a:r>
                      <a:r>
                        <a:rPr lang="en-US" sz="1000" b="0" i="0" dirty="0">
                          <a:solidFill>
                            <a:srgbClr val="FF0000"/>
                          </a:solidFill>
                          <a:latin typeface="+mn-lt"/>
                          <a:cs typeface="Arial" panose="020B0604020202020204" pitchFamily="34" charset="0"/>
                        </a:rPr>
                        <a:t>light, electromagnetic radiation, properties of light, behaviors of light, sensing light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000" b="1" i="0" u="none" strike="noStrike" kern="1200" dirty="0">
                          <a:solidFill>
                            <a:schemeClr val="tx1"/>
                          </a:solidFill>
                          <a:effectLst/>
                          <a:latin typeface="+mn-lt"/>
                          <a:ea typeface="+mn-ea"/>
                          <a:cs typeface="Arial" panose="020B0604020202020204" pitchFamily="34" charset="0"/>
                        </a:rPr>
                        <a:t>Vocabulary to know and use (skills &amp; competencies): </a:t>
                      </a:r>
                      <a:r>
                        <a:rPr lang="en-US" sz="1000" b="0" i="0" dirty="0">
                          <a:solidFill>
                            <a:srgbClr val="FF0000"/>
                          </a:solidFill>
                          <a:latin typeface="+mn-lt"/>
                          <a:cs typeface="Arial" panose="020B0604020202020204" pitchFamily="34" charset="0"/>
                        </a:rPr>
                        <a:t>observe, measure, record data, equipment, accuracy, precision, test, fairly, controlling variables, patterns, connections, data, investigations, collect, secondary sources, scientific understandings, relationships, draw conclusions, communicate, ideas, findings, solutions, problems, scientific language, scientific representations, communicators, purpose, information, clarifying, extending, questions, specific, task, clearly, synthesize, sources, analysis</a:t>
                      </a:r>
                    </a:p>
                  </a:txBody>
                  <a:tcPr marL="68580" marR="68580" marT="34290" marB="3429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hMerge="1">
                  <a:txBody>
                    <a:bodyPr/>
                    <a:lstStyle/>
                    <a:p>
                      <a:endParaRPr 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00" b="0" i="0" dirty="0">
                        <a:solidFill>
                          <a:srgbClr val="FF0000"/>
                        </a:solidFill>
                        <a:latin typeface="+mn-lt"/>
                        <a:cs typeface="Arial" panose="020B0604020202020204" pitchFamily="34" charset="0"/>
                      </a:endParaRPr>
                    </a:p>
                  </a:txBody>
                  <a:tcPr marL="68580" marR="68580" marT="34290" marB="3429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2752725"/>
                  </a:ext>
                </a:extLst>
              </a:tr>
              <a:tr h="207792">
                <a:tc>
                  <a:txBody>
                    <a:bodyPr/>
                    <a:lstStyle/>
                    <a:p>
                      <a:r>
                        <a:rPr lang="en-US" sz="1000" b="1" i="0" dirty="0">
                          <a:solidFill>
                            <a:schemeClr val="bg1"/>
                          </a:solidFill>
                          <a:latin typeface="+mn-lt"/>
                          <a:cs typeface="Arial" panose="020B0604020202020204" pitchFamily="34" charset="0"/>
                        </a:rPr>
                        <a:t>Unit Goals</a:t>
                      </a:r>
                    </a:p>
                  </a:txBody>
                  <a:tcPr marL="68580" marR="68580" marT="34290" marB="34290">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2"/>
                    </a:solidFill>
                  </a:tcPr>
                </a:tc>
                <a:tc>
                  <a:txBody>
                    <a:bodyPr/>
                    <a:lstStyle/>
                    <a:p>
                      <a:r>
                        <a:rPr lang="en-CA" sz="1000" b="1" i="0" dirty="0">
                          <a:solidFill>
                            <a:schemeClr val="bg1"/>
                          </a:solidFill>
                          <a:latin typeface="+mn-lt"/>
                          <a:cs typeface="Arial" panose="020B0604020202020204" pitchFamily="34" charset="0"/>
                        </a:rPr>
                        <a:t>Curricular Language</a:t>
                      </a:r>
                      <a:endParaRPr lang="en-US" sz="1000" b="1" i="0" dirty="0">
                        <a:solidFill>
                          <a:schemeClr val="bg1"/>
                        </a:solidFill>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2"/>
                    </a:solidFill>
                  </a:tcPr>
                </a:tc>
                <a:tc>
                  <a:txBody>
                    <a:bodyPr/>
                    <a:lstStyle/>
                    <a:p>
                      <a:r>
                        <a:rPr lang="en-US" sz="1000" b="1" i="0">
                          <a:solidFill>
                            <a:schemeClr val="bg1"/>
                          </a:solidFill>
                          <a:latin typeface="+mn-lt"/>
                          <a:cs typeface="Arial" panose="020B0604020202020204" pitchFamily="34" charset="0"/>
                        </a:rPr>
                        <a:t>Student friendly language</a:t>
                      </a:r>
                      <a:endParaRPr lang="en-US" sz="1000" b="1" i="0" dirty="0">
                        <a:solidFill>
                          <a:schemeClr val="bg1"/>
                        </a:solidFill>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3809539396"/>
                  </a:ext>
                </a:extLst>
              </a:tr>
              <a:tr h="351096">
                <a:tc>
                  <a:txBody>
                    <a:bodyPr/>
                    <a:lstStyle/>
                    <a:p>
                      <a:r>
                        <a:rPr lang="en-US" sz="1000" b="1" i="0" dirty="0">
                          <a:solidFill>
                            <a:schemeClr val="tx1"/>
                          </a:solidFill>
                          <a:latin typeface="+mn-lt"/>
                          <a:cs typeface="Arial" panose="020B0604020202020204" pitchFamily="34" charset="0"/>
                        </a:rPr>
                        <a:t>Content Goal</a:t>
                      </a:r>
                    </a:p>
                  </a:txBody>
                  <a:tcPr marL="68580" marR="68580" marT="34290" marB="3429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CA" sz="900" b="0" i="0" u="none" kern="1200" dirty="0">
                          <a:solidFill>
                            <a:schemeClr val="dk1"/>
                          </a:solidFill>
                          <a:effectLst/>
                          <a:latin typeface="+mn-lt"/>
                          <a:ea typeface="+mn-ea"/>
                          <a:cs typeface="Arial" panose="020B0604020202020204" pitchFamily="34" charset="0"/>
                        </a:rPr>
                        <a:t>types</a:t>
                      </a:r>
                      <a:r>
                        <a:rPr lang="en-CA" sz="900" b="0" i="0" u="none" strike="noStrike" kern="1200" dirty="0">
                          <a:solidFill>
                            <a:schemeClr val="dk1"/>
                          </a:solidFill>
                          <a:effectLst/>
                          <a:latin typeface="+mn-lt"/>
                          <a:ea typeface="+mn-ea"/>
                          <a:cs typeface="Arial" panose="020B0604020202020204" pitchFamily="34" charset="0"/>
                        </a:rPr>
                        <a:t> and </a:t>
                      </a:r>
                      <a:r>
                        <a:rPr lang="en-CA" sz="900" b="0" i="0" u="none" kern="1200" dirty="0">
                          <a:solidFill>
                            <a:schemeClr val="dk1"/>
                          </a:solidFill>
                          <a:effectLst/>
                          <a:latin typeface="+mn-lt"/>
                          <a:ea typeface="+mn-ea"/>
                          <a:cs typeface="Arial" panose="020B0604020202020204" pitchFamily="34" charset="0"/>
                        </a:rPr>
                        <a:t>effects</a:t>
                      </a:r>
                      <a:r>
                        <a:rPr lang="en-CA" sz="900" b="0" i="0" u="none" strike="noStrike" kern="1200" dirty="0">
                          <a:solidFill>
                            <a:schemeClr val="dk1"/>
                          </a:solidFill>
                          <a:effectLst/>
                          <a:latin typeface="+mn-lt"/>
                          <a:ea typeface="+mn-ea"/>
                          <a:cs typeface="Arial" panose="020B0604020202020204" pitchFamily="34" charset="0"/>
                        </a:rPr>
                        <a:t> of electromagnetic radiation</a:t>
                      </a:r>
                      <a:endParaRPr lang="en-US" sz="900" b="0" i="0" u="none" dirty="0">
                        <a:solidFill>
                          <a:schemeClr val="tx1"/>
                        </a:solidFill>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900" b="0" i="0">
                          <a:latin typeface="+mn-lt"/>
                          <a:cs typeface="Arial" panose="020B0604020202020204" pitchFamily="34" charset="0"/>
                        </a:rPr>
                        <a:t>I know different kinds of </a:t>
                      </a:r>
                      <a:r>
                        <a:rPr lang="en-US" sz="900" b="0" i="0">
                          <a:solidFill>
                            <a:srgbClr val="FF0000"/>
                          </a:solidFill>
                          <a:latin typeface="+mn-lt"/>
                          <a:cs typeface="Arial" panose="020B0604020202020204" pitchFamily="34" charset="0"/>
                        </a:rPr>
                        <a:t>light</a:t>
                      </a:r>
                    </a:p>
                    <a:p>
                      <a:r>
                        <a:rPr lang="en-US" sz="900" b="0" i="0">
                          <a:latin typeface="+mn-lt"/>
                          <a:cs typeface="Arial" panose="020B0604020202020204" pitchFamily="34" charset="0"/>
                        </a:rPr>
                        <a:t>I know what </a:t>
                      </a:r>
                      <a:r>
                        <a:rPr lang="en-US" sz="900" b="0" i="0">
                          <a:solidFill>
                            <a:srgbClr val="FF0000"/>
                          </a:solidFill>
                          <a:latin typeface="+mn-lt"/>
                          <a:cs typeface="Arial" panose="020B0604020202020204" pitchFamily="34" charset="0"/>
                        </a:rPr>
                        <a:t>electromagnetic radiation </a:t>
                      </a:r>
                      <a:r>
                        <a:rPr lang="en-US" sz="900" b="0" i="0">
                          <a:latin typeface="+mn-lt"/>
                          <a:cs typeface="Arial" panose="020B0604020202020204" pitchFamily="34" charset="0"/>
                        </a:rPr>
                        <a:t>is</a:t>
                      </a:r>
                      <a:endParaRPr lang="en-US" sz="1000" b="0" i="0" u="none" dirty="0">
                        <a:solidFill>
                          <a:schemeClr val="tx1"/>
                        </a:solidFill>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494401">
                <a:tc>
                  <a:txBody>
                    <a:bodyPr/>
                    <a:lstStyle/>
                    <a:p>
                      <a:r>
                        <a:rPr lang="en-US" sz="1000" b="1" i="0" dirty="0">
                          <a:solidFill>
                            <a:schemeClr val="tx1"/>
                          </a:solidFill>
                          <a:latin typeface="+mn-lt"/>
                          <a:cs typeface="Arial" panose="020B0604020202020204" pitchFamily="34" charset="0"/>
                        </a:rPr>
                        <a:t>Content Goal</a:t>
                      </a:r>
                    </a:p>
                  </a:txBody>
                  <a:tcPr marL="68580" marR="68580" marT="34290" marB="3429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CA" sz="900" b="0" i="0" u="none" strike="noStrike" kern="1200" dirty="0">
                          <a:solidFill>
                            <a:schemeClr val="dk1"/>
                          </a:solidFill>
                          <a:effectLst/>
                          <a:latin typeface="+mn-lt"/>
                          <a:ea typeface="+mn-ea"/>
                          <a:cs typeface="Arial" panose="020B0604020202020204" pitchFamily="34" charset="0"/>
                        </a:rPr>
                        <a:t>Light: properties, behaviours, ways of sensing</a:t>
                      </a:r>
                    </a:p>
                    <a:p>
                      <a:endParaRPr lang="en-US" sz="900" b="0" i="0" u="none" dirty="0">
                        <a:solidFill>
                          <a:schemeClr val="tx1"/>
                        </a:solidFill>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900" b="0" i="0">
                          <a:latin typeface="+mn-lt"/>
                          <a:cs typeface="Arial" panose="020B0604020202020204" pitchFamily="34" charset="0"/>
                        </a:rPr>
                        <a:t>I know the </a:t>
                      </a:r>
                      <a:r>
                        <a:rPr lang="en-US" sz="900" b="0" i="0">
                          <a:solidFill>
                            <a:srgbClr val="FF0000"/>
                          </a:solidFill>
                          <a:latin typeface="+mn-lt"/>
                          <a:cs typeface="Arial" panose="020B0604020202020204" pitchFamily="34" charset="0"/>
                        </a:rPr>
                        <a:t>properties of light</a:t>
                      </a:r>
                    </a:p>
                    <a:p>
                      <a:r>
                        <a:rPr lang="en-US" sz="900" b="0" i="0">
                          <a:latin typeface="+mn-lt"/>
                          <a:cs typeface="Arial" panose="020B0604020202020204" pitchFamily="34" charset="0"/>
                        </a:rPr>
                        <a:t>I know the </a:t>
                      </a:r>
                      <a:r>
                        <a:rPr lang="en-US" sz="900" b="0" i="0">
                          <a:solidFill>
                            <a:srgbClr val="FF0000"/>
                          </a:solidFill>
                          <a:latin typeface="+mn-lt"/>
                          <a:cs typeface="Arial" panose="020B0604020202020204" pitchFamily="34" charset="0"/>
                        </a:rPr>
                        <a:t>behaviors of light</a:t>
                      </a:r>
                    </a:p>
                    <a:p>
                      <a:r>
                        <a:rPr lang="en-US" sz="900" b="0" i="0">
                          <a:latin typeface="+mn-lt"/>
                          <a:cs typeface="Arial" panose="020B0604020202020204" pitchFamily="34" charset="0"/>
                        </a:rPr>
                        <a:t>I know the different ways of </a:t>
                      </a:r>
                      <a:r>
                        <a:rPr lang="en-US" sz="900" b="0" i="0">
                          <a:solidFill>
                            <a:srgbClr val="FF0000"/>
                          </a:solidFill>
                          <a:latin typeface="+mn-lt"/>
                          <a:cs typeface="Arial" panose="020B0604020202020204" pitchFamily="34" charset="0"/>
                        </a:rPr>
                        <a:t>sensing light</a:t>
                      </a:r>
                      <a:endParaRPr lang="en-US" sz="1000" b="0" i="0" u="none" dirty="0">
                        <a:solidFill>
                          <a:schemeClr val="tx1"/>
                        </a:solidFill>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07848804"/>
                  </a:ext>
                </a:extLst>
              </a:tr>
              <a:tr h="571826">
                <a:tc>
                  <a:txBody>
                    <a:bodyPr/>
                    <a:lstStyle/>
                    <a:p>
                      <a:r>
                        <a:rPr lang="en-US" sz="1000" b="1" i="0" dirty="0">
                          <a:solidFill>
                            <a:schemeClr val="tx1"/>
                          </a:solidFill>
                          <a:latin typeface="+mn-lt"/>
                          <a:cs typeface="Arial" panose="020B0604020202020204" pitchFamily="34" charset="0"/>
                        </a:rPr>
                        <a:t>Curricular Competency Goal: </a:t>
                      </a:r>
                      <a:r>
                        <a:rPr lang="en-US" sz="1000" b="0" i="0" dirty="0">
                          <a:solidFill>
                            <a:schemeClr val="tx1"/>
                          </a:solidFill>
                          <a:latin typeface="+mn-lt"/>
                          <a:cs typeface="Arial" panose="020B0604020202020204" pitchFamily="34" charset="0"/>
                        </a:rPr>
                        <a:t>P &amp; C</a:t>
                      </a:r>
                    </a:p>
                  </a:txBody>
                  <a:tcPr marL="68580" marR="68580" marT="34290" marB="3429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CA" sz="900" b="0" i="0" u="none" strike="noStrike" kern="1200" dirty="0">
                          <a:solidFill>
                            <a:schemeClr val="dk1"/>
                          </a:solidFill>
                          <a:effectLst/>
                          <a:latin typeface="+mn-lt"/>
                          <a:ea typeface="+mn-ea"/>
                          <a:cs typeface="Arial" panose="020B0604020202020204" pitchFamily="34" charset="0"/>
                        </a:rPr>
                        <a:t>Observe, measure, and record data (</a:t>
                      </a:r>
                      <a:r>
                        <a:rPr lang="en-CA" sz="900" b="0" i="0" u="none" kern="1200" dirty="0">
                          <a:solidFill>
                            <a:schemeClr val="dk1"/>
                          </a:solidFill>
                          <a:effectLst/>
                          <a:latin typeface="+mn-lt"/>
                          <a:ea typeface="+mn-ea"/>
                          <a:cs typeface="Arial" panose="020B0604020202020204" pitchFamily="34" charset="0"/>
                        </a:rPr>
                        <a:t>qualitative</a:t>
                      </a:r>
                      <a:r>
                        <a:rPr lang="en-CA" sz="900" b="0" i="0" u="none" strike="noStrike" kern="1200" dirty="0">
                          <a:solidFill>
                            <a:schemeClr val="dk1"/>
                          </a:solidFill>
                          <a:effectLst/>
                          <a:latin typeface="+mn-lt"/>
                          <a:ea typeface="+mn-ea"/>
                          <a:cs typeface="Arial" panose="020B0604020202020204" pitchFamily="34" charset="0"/>
                        </a:rPr>
                        <a:t> and </a:t>
                      </a:r>
                      <a:r>
                        <a:rPr lang="en-CA" sz="900" b="0" i="0" u="none" kern="1200" dirty="0">
                          <a:solidFill>
                            <a:schemeClr val="dk1"/>
                          </a:solidFill>
                          <a:effectLst/>
                          <a:latin typeface="+mn-lt"/>
                          <a:ea typeface="+mn-ea"/>
                          <a:cs typeface="Arial" panose="020B0604020202020204" pitchFamily="34" charset="0"/>
                        </a:rPr>
                        <a:t>quantitative</a:t>
                      </a:r>
                      <a:r>
                        <a:rPr lang="en-CA" sz="900" b="0" i="0" u="none" strike="noStrike" kern="1200" dirty="0">
                          <a:solidFill>
                            <a:schemeClr val="dk1"/>
                          </a:solidFill>
                          <a:effectLst/>
                          <a:latin typeface="+mn-lt"/>
                          <a:ea typeface="+mn-ea"/>
                          <a:cs typeface="Arial" panose="020B0604020202020204" pitchFamily="34" charset="0"/>
                        </a:rPr>
                        <a:t>), using equipment, including digital technologies, with accuracy and precision</a:t>
                      </a:r>
                      <a:endParaRPr lang="en-US" sz="900" b="0" i="0" u="none" dirty="0">
                        <a:solidFill>
                          <a:schemeClr val="tx1"/>
                        </a:solidFill>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900" b="0" i="0">
                          <a:latin typeface="+mn-lt"/>
                          <a:cs typeface="Arial" panose="020B0604020202020204" pitchFamily="34" charset="0"/>
                        </a:rPr>
                        <a:t>I can </a:t>
                      </a:r>
                      <a:r>
                        <a:rPr lang="en-US" sz="900" b="0" i="0">
                          <a:solidFill>
                            <a:srgbClr val="FF0000"/>
                          </a:solidFill>
                          <a:latin typeface="+mn-lt"/>
                          <a:cs typeface="Arial" panose="020B0604020202020204" pitchFamily="34" charset="0"/>
                        </a:rPr>
                        <a:t>observe</a:t>
                      </a:r>
                      <a:r>
                        <a:rPr lang="en-US" sz="900" b="0" i="0">
                          <a:latin typeface="+mn-lt"/>
                          <a:cs typeface="Arial" panose="020B0604020202020204" pitchFamily="34" charset="0"/>
                        </a:rPr>
                        <a:t>, </a:t>
                      </a:r>
                      <a:r>
                        <a:rPr lang="en-US" sz="900" b="0" i="0">
                          <a:solidFill>
                            <a:srgbClr val="FF0000"/>
                          </a:solidFill>
                          <a:latin typeface="+mn-lt"/>
                          <a:cs typeface="Arial" panose="020B0604020202020204" pitchFamily="34" charset="0"/>
                        </a:rPr>
                        <a:t>measure</a:t>
                      </a:r>
                      <a:r>
                        <a:rPr lang="en-US" sz="900" b="0" i="0">
                          <a:latin typeface="+mn-lt"/>
                          <a:cs typeface="Arial" panose="020B0604020202020204" pitchFamily="34" charset="0"/>
                        </a:rPr>
                        <a:t> and </a:t>
                      </a:r>
                      <a:r>
                        <a:rPr lang="en-US" sz="900" b="0" i="0">
                          <a:solidFill>
                            <a:srgbClr val="FF0000"/>
                          </a:solidFill>
                          <a:latin typeface="+mn-lt"/>
                          <a:cs typeface="Arial" panose="020B0604020202020204" pitchFamily="34" charset="0"/>
                        </a:rPr>
                        <a:t>record data </a:t>
                      </a:r>
                    </a:p>
                    <a:p>
                      <a:r>
                        <a:rPr lang="en-US" sz="900" b="0" i="0">
                          <a:latin typeface="+mn-lt"/>
                          <a:cs typeface="Arial" panose="020B0604020202020204" pitchFamily="34" charset="0"/>
                        </a:rPr>
                        <a:t>I can </a:t>
                      </a:r>
                      <a:r>
                        <a:rPr lang="en-US" sz="900" b="0" i="0">
                          <a:solidFill>
                            <a:srgbClr val="FF0000"/>
                          </a:solidFill>
                          <a:latin typeface="+mn-lt"/>
                          <a:cs typeface="Arial" panose="020B0604020202020204" pitchFamily="34" charset="0"/>
                        </a:rPr>
                        <a:t>observe</a:t>
                      </a:r>
                      <a:r>
                        <a:rPr lang="en-US" sz="900" b="0" i="0">
                          <a:latin typeface="+mn-lt"/>
                          <a:cs typeface="Arial" panose="020B0604020202020204" pitchFamily="34" charset="0"/>
                        </a:rPr>
                        <a:t> and </a:t>
                      </a:r>
                      <a:r>
                        <a:rPr lang="en-US" sz="900" b="0" i="0">
                          <a:solidFill>
                            <a:srgbClr val="FF0000"/>
                          </a:solidFill>
                          <a:latin typeface="+mn-lt"/>
                          <a:cs typeface="Arial" panose="020B0604020202020204" pitchFamily="34" charset="0"/>
                        </a:rPr>
                        <a:t>measure</a:t>
                      </a:r>
                      <a:r>
                        <a:rPr lang="en-US" sz="900" b="0" i="0">
                          <a:latin typeface="+mn-lt"/>
                          <a:cs typeface="Arial" panose="020B0604020202020204" pitchFamily="34" charset="0"/>
                        </a:rPr>
                        <a:t> </a:t>
                      </a:r>
                      <a:r>
                        <a:rPr lang="en-US" sz="900" b="0" i="0">
                          <a:solidFill>
                            <a:srgbClr val="FF0000"/>
                          </a:solidFill>
                          <a:latin typeface="+mn-lt"/>
                          <a:cs typeface="Arial" panose="020B0604020202020204" pitchFamily="34" charset="0"/>
                        </a:rPr>
                        <a:t>data</a:t>
                      </a:r>
                      <a:r>
                        <a:rPr lang="en-US" sz="900" b="0" i="0">
                          <a:latin typeface="+mn-lt"/>
                          <a:cs typeface="Arial" panose="020B0604020202020204" pitchFamily="34" charset="0"/>
                        </a:rPr>
                        <a:t> using different kinds of </a:t>
                      </a:r>
                      <a:r>
                        <a:rPr lang="en-US" sz="900" b="0" i="0">
                          <a:solidFill>
                            <a:srgbClr val="FF0000"/>
                          </a:solidFill>
                          <a:latin typeface="+mn-lt"/>
                          <a:cs typeface="Arial" panose="020B0604020202020204" pitchFamily="34" charset="0"/>
                        </a:rPr>
                        <a:t>equipment </a:t>
                      </a:r>
                    </a:p>
                    <a:p>
                      <a:r>
                        <a:rPr lang="en-US" sz="900" b="0" i="0">
                          <a:latin typeface="+mn-lt"/>
                          <a:cs typeface="Arial" panose="020B0604020202020204" pitchFamily="34" charset="0"/>
                        </a:rPr>
                        <a:t>I can </a:t>
                      </a:r>
                      <a:r>
                        <a:rPr lang="en-US" sz="900" b="0" i="0">
                          <a:solidFill>
                            <a:srgbClr val="FF0000"/>
                          </a:solidFill>
                          <a:latin typeface="+mn-lt"/>
                          <a:cs typeface="Arial" panose="020B0604020202020204" pitchFamily="34" charset="0"/>
                        </a:rPr>
                        <a:t>observe</a:t>
                      </a:r>
                      <a:r>
                        <a:rPr lang="en-US" sz="900" b="0" i="0">
                          <a:latin typeface="+mn-lt"/>
                          <a:cs typeface="Arial" panose="020B0604020202020204" pitchFamily="34" charset="0"/>
                        </a:rPr>
                        <a:t> and </a:t>
                      </a:r>
                      <a:r>
                        <a:rPr lang="en-US" sz="900" b="0" i="0">
                          <a:solidFill>
                            <a:srgbClr val="FF0000"/>
                          </a:solidFill>
                          <a:latin typeface="+mn-lt"/>
                          <a:cs typeface="Arial" panose="020B0604020202020204" pitchFamily="34" charset="0"/>
                        </a:rPr>
                        <a:t>measure data </a:t>
                      </a:r>
                      <a:r>
                        <a:rPr lang="en-US" sz="900" b="0" i="0">
                          <a:latin typeface="+mn-lt"/>
                          <a:cs typeface="Arial" panose="020B0604020202020204" pitchFamily="34" charset="0"/>
                        </a:rPr>
                        <a:t>with </a:t>
                      </a:r>
                      <a:r>
                        <a:rPr lang="en-US" sz="900" b="0" i="0">
                          <a:solidFill>
                            <a:srgbClr val="FF0000"/>
                          </a:solidFill>
                          <a:latin typeface="+mn-lt"/>
                          <a:cs typeface="Arial" panose="020B0604020202020204" pitchFamily="34" charset="0"/>
                        </a:rPr>
                        <a:t>accuracy</a:t>
                      </a:r>
                      <a:r>
                        <a:rPr lang="en-US" sz="900" b="0" i="0">
                          <a:latin typeface="+mn-lt"/>
                          <a:cs typeface="Arial" panose="020B0604020202020204" pitchFamily="34" charset="0"/>
                        </a:rPr>
                        <a:t> and </a:t>
                      </a:r>
                      <a:r>
                        <a:rPr lang="en-US" sz="900" b="0" i="0">
                          <a:solidFill>
                            <a:srgbClr val="FF0000"/>
                          </a:solidFill>
                          <a:latin typeface="+mn-lt"/>
                          <a:cs typeface="Arial" panose="020B0604020202020204" pitchFamily="34" charset="0"/>
                        </a:rPr>
                        <a:t>precision</a:t>
                      </a:r>
                      <a:endParaRPr lang="en-US" sz="1000" b="0" i="0" u="none" dirty="0">
                        <a:solidFill>
                          <a:schemeClr val="tx1"/>
                        </a:solidFill>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6986743"/>
                  </a:ext>
                </a:extLst>
              </a:tr>
              <a:tr h="3510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i="0" dirty="0">
                          <a:solidFill>
                            <a:schemeClr val="tx1"/>
                          </a:solidFill>
                          <a:latin typeface="+mn-lt"/>
                          <a:cs typeface="Arial" panose="020B0604020202020204" pitchFamily="34" charset="0"/>
                        </a:rPr>
                        <a:t>Curricular Competency Goal: </a:t>
                      </a:r>
                      <a:r>
                        <a:rPr lang="en-US" sz="1000" b="0" i="0" dirty="0">
                          <a:solidFill>
                            <a:schemeClr val="tx1"/>
                          </a:solidFill>
                          <a:latin typeface="+mn-lt"/>
                          <a:cs typeface="Arial" panose="020B0604020202020204" pitchFamily="34" charset="0"/>
                        </a:rPr>
                        <a:t>P &amp; C</a:t>
                      </a:r>
                    </a:p>
                  </a:txBody>
                  <a:tcPr marL="68580" marR="68580" marT="34290" marB="3429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900" b="0" i="0" u="none" strike="noStrike" kern="1200" dirty="0">
                          <a:solidFill>
                            <a:schemeClr val="dk1"/>
                          </a:solidFill>
                          <a:effectLst/>
                          <a:latin typeface="+mn-lt"/>
                          <a:ea typeface="+mn-ea"/>
                          <a:cs typeface="Arial" panose="020B0604020202020204" pitchFamily="34" charset="0"/>
                        </a:rPr>
                        <a:t>Measure and control variables (dependent and independent) through fair tests</a:t>
                      </a:r>
                      <a:endParaRPr lang="en-US" sz="900" b="0" i="0" u="none" dirty="0">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i="0" dirty="0">
                          <a:latin typeface="+mn-lt"/>
                          <a:cs typeface="Arial" panose="020B0604020202020204" pitchFamily="34" charset="0"/>
                        </a:rPr>
                        <a:t>I can </a:t>
                      </a:r>
                      <a:r>
                        <a:rPr lang="en-US" sz="900" b="0" i="0" dirty="0">
                          <a:solidFill>
                            <a:srgbClr val="FF0000"/>
                          </a:solidFill>
                          <a:latin typeface="+mn-lt"/>
                          <a:cs typeface="Arial" panose="020B0604020202020204" pitchFamily="34" charset="0"/>
                        </a:rPr>
                        <a:t>test fairly </a:t>
                      </a:r>
                      <a:r>
                        <a:rPr lang="en-US" sz="900" b="0" i="0" dirty="0">
                          <a:latin typeface="+mn-lt"/>
                          <a:cs typeface="Arial" panose="020B0604020202020204" pitchFamily="34" charset="0"/>
                        </a:rPr>
                        <a:t>by </a:t>
                      </a:r>
                      <a:r>
                        <a:rPr lang="en-US" sz="900" b="0" i="0" dirty="0">
                          <a:solidFill>
                            <a:srgbClr val="FF0000"/>
                          </a:solidFill>
                          <a:latin typeface="+mn-lt"/>
                          <a:cs typeface="Arial" panose="020B0604020202020204" pitchFamily="34" charset="0"/>
                        </a:rPr>
                        <a:t>measuring</a:t>
                      </a:r>
                      <a:r>
                        <a:rPr lang="en-US" sz="900" b="0" i="0" dirty="0">
                          <a:latin typeface="+mn-lt"/>
                          <a:cs typeface="Arial" panose="020B0604020202020204" pitchFamily="34" charset="0"/>
                        </a:rPr>
                        <a:t> and</a:t>
                      </a:r>
                      <a:r>
                        <a:rPr lang="en-US" sz="900" b="0" i="0" dirty="0">
                          <a:solidFill>
                            <a:srgbClr val="FF0000"/>
                          </a:solidFill>
                          <a:latin typeface="+mn-lt"/>
                          <a:cs typeface="Arial" panose="020B0604020202020204" pitchFamily="34" charset="0"/>
                        </a:rPr>
                        <a:t> controlling variables</a:t>
                      </a:r>
                      <a:endParaRPr lang="en-US" sz="1000" b="0" i="0" u="none" dirty="0">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7114726"/>
                  </a:ext>
                </a:extLst>
              </a:tr>
              <a:tr h="637706">
                <a:tc>
                  <a:txBody>
                    <a:bodyPr/>
                    <a:lstStyle/>
                    <a:p>
                      <a:r>
                        <a:rPr lang="en-US" sz="1000" b="1" i="0" dirty="0">
                          <a:solidFill>
                            <a:schemeClr val="tx1"/>
                          </a:solidFill>
                          <a:latin typeface="+mn-lt"/>
                          <a:cs typeface="Arial" panose="020B0604020202020204" pitchFamily="34" charset="0"/>
                        </a:rPr>
                        <a:t>Curricular Competency Goal: </a:t>
                      </a:r>
                      <a:r>
                        <a:rPr lang="en-US" sz="1000" b="0" i="0" dirty="0">
                          <a:solidFill>
                            <a:schemeClr val="tx1"/>
                          </a:solidFill>
                          <a:latin typeface="+mn-lt"/>
                          <a:cs typeface="Arial" panose="020B0604020202020204" pitchFamily="34" charset="0"/>
                        </a:rPr>
                        <a:t>P &amp; AD &amp; I</a:t>
                      </a:r>
                    </a:p>
                  </a:txBody>
                  <a:tcPr marL="68580" marR="68580" marT="34290" marB="3429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CA" sz="900" b="0" i="0" u="none" strike="noStrike" kern="1200" dirty="0">
                          <a:solidFill>
                            <a:schemeClr val="dk1"/>
                          </a:solidFill>
                          <a:effectLst/>
                          <a:latin typeface="+mn-lt"/>
                          <a:ea typeface="+mn-ea"/>
                          <a:cs typeface="Arial" panose="020B0604020202020204" pitchFamily="34" charset="0"/>
                        </a:rPr>
                        <a:t>Seek patterns and connections in data from their own investigations and secondary sources</a:t>
                      </a:r>
                      <a:endParaRPr lang="en-US" sz="900" b="0" i="0" u="none" dirty="0">
                        <a:solidFill>
                          <a:schemeClr val="tx1"/>
                        </a:solidFill>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i="0">
                          <a:latin typeface="+mn-lt"/>
                          <a:cs typeface="Arial" panose="020B0604020202020204" pitchFamily="34" charset="0"/>
                        </a:rPr>
                        <a:t>I can find </a:t>
                      </a:r>
                      <a:r>
                        <a:rPr lang="en-US" sz="900" b="0" i="0">
                          <a:solidFill>
                            <a:srgbClr val="FF0000"/>
                          </a:solidFill>
                          <a:latin typeface="+mn-lt"/>
                          <a:cs typeface="Arial" panose="020B0604020202020204" pitchFamily="34" charset="0"/>
                        </a:rPr>
                        <a:t>patterns</a:t>
                      </a:r>
                      <a:r>
                        <a:rPr lang="en-US" sz="900" b="0" i="0">
                          <a:latin typeface="+mn-lt"/>
                          <a:cs typeface="Arial" panose="020B0604020202020204" pitchFamily="34" charset="0"/>
                        </a:rPr>
                        <a:t> and make </a:t>
                      </a:r>
                      <a:r>
                        <a:rPr lang="en-US" sz="900" b="0" i="0">
                          <a:solidFill>
                            <a:srgbClr val="FF0000"/>
                          </a:solidFill>
                          <a:latin typeface="+mn-lt"/>
                          <a:cs typeface="Arial" panose="020B0604020202020204" pitchFamily="34" charset="0"/>
                        </a:rPr>
                        <a:t>connections</a:t>
                      </a:r>
                      <a:r>
                        <a:rPr lang="en-US" sz="900" b="0" i="0">
                          <a:latin typeface="+mn-lt"/>
                          <a:cs typeface="Arial" panose="020B0604020202020204" pitchFamily="34" charset="0"/>
                        </a:rPr>
                        <a:t> in </a:t>
                      </a:r>
                      <a:r>
                        <a:rPr lang="en-US" sz="900" b="0" i="0">
                          <a:solidFill>
                            <a:srgbClr val="FF0000"/>
                          </a:solidFill>
                          <a:latin typeface="+mn-lt"/>
                          <a:cs typeface="Arial" panose="020B0604020202020204" pitchFamily="34" charset="0"/>
                        </a:rPr>
                        <a:t>data</a:t>
                      </a:r>
                      <a:r>
                        <a:rPr lang="en-US" sz="900" b="0" i="0">
                          <a:latin typeface="+mn-lt"/>
                          <a:cs typeface="Arial" panose="020B0604020202020204" pitchFamily="34" charset="0"/>
                        </a:rPr>
                        <a:t> that I </a:t>
                      </a:r>
                      <a:r>
                        <a:rPr lang="en-US" sz="900" b="0" i="0">
                          <a:solidFill>
                            <a:srgbClr val="FF0000"/>
                          </a:solidFill>
                          <a:latin typeface="+mn-lt"/>
                          <a:cs typeface="Arial" panose="020B0604020202020204" pitchFamily="34" charset="0"/>
                        </a:rPr>
                        <a:t>collect</a:t>
                      </a:r>
                      <a:r>
                        <a:rPr lang="en-US" sz="900" b="0" i="0">
                          <a:latin typeface="+mn-lt"/>
                          <a:cs typeface="Arial" panose="020B0604020202020204" pitchFamily="34" charset="0"/>
                        </a:rPr>
                        <a:t> in my own </a:t>
                      </a:r>
                      <a:r>
                        <a:rPr lang="en-US" sz="900" b="0" i="0">
                          <a:solidFill>
                            <a:srgbClr val="FF0000"/>
                          </a:solidFill>
                          <a:latin typeface="+mn-lt"/>
                          <a:cs typeface="Arial" panose="020B0604020202020204" pitchFamily="34" charset="0"/>
                        </a:rPr>
                        <a:t>investigations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i="0">
                          <a:latin typeface="+mn-lt"/>
                          <a:cs typeface="Arial" panose="020B0604020202020204" pitchFamily="34" charset="0"/>
                        </a:rPr>
                        <a:t>I can find </a:t>
                      </a:r>
                      <a:r>
                        <a:rPr lang="en-US" sz="900" b="0" i="0">
                          <a:solidFill>
                            <a:srgbClr val="FF0000"/>
                          </a:solidFill>
                          <a:latin typeface="+mn-lt"/>
                          <a:cs typeface="Arial" panose="020B0604020202020204" pitchFamily="34" charset="0"/>
                        </a:rPr>
                        <a:t>patterns</a:t>
                      </a:r>
                      <a:r>
                        <a:rPr lang="en-US" sz="900" b="0" i="0">
                          <a:latin typeface="+mn-lt"/>
                          <a:cs typeface="Arial" panose="020B0604020202020204" pitchFamily="34" charset="0"/>
                        </a:rPr>
                        <a:t> and make </a:t>
                      </a:r>
                      <a:r>
                        <a:rPr lang="en-US" sz="900" b="0" i="0">
                          <a:solidFill>
                            <a:srgbClr val="FF0000"/>
                          </a:solidFill>
                          <a:latin typeface="+mn-lt"/>
                          <a:cs typeface="Arial" panose="020B0604020202020204" pitchFamily="34" charset="0"/>
                        </a:rPr>
                        <a:t>connections</a:t>
                      </a:r>
                      <a:r>
                        <a:rPr lang="en-US" sz="900" b="0" i="0">
                          <a:latin typeface="+mn-lt"/>
                          <a:cs typeface="Arial" panose="020B0604020202020204" pitchFamily="34" charset="0"/>
                        </a:rPr>
                        <a:t> in </a:t>
                      </a:r>
                      <a:r>
                        <a:rPr lang="en-US" sz="900" b="0" i="0">
                          <a:solidFill>
                            <a:srgbClr val="FF0000"/>
                          </a:solidFill>
                          <a:latin typeface="+mn-lt"/>
                          <a:cs typeface="Arial" panose="020B0604020202020204" pitchFamily="34" charset="0"/>
                        </a:rPr>
                        <a:t>data</a:t>
                      </a:r>
                      <a:r>
                        <a:rPr lang="en-US" sz="900" b="0" i="0">
                          <a:latin typeface="+mn-lt"/>
                          <a:cs typeface="Arial" panose="020B0604020202020204" pitchFamily="34" charset="0"/>
                        </a:rPr>
                        <a:t> from </a:t>
                      </a:r>
                      <a:r>
                        <a:rPr lang="en-US" sz="900" b="0" i="0">
                          <a:solidFill>
                            <a:srgbClr val="FF0000"/>
                          </a:solidFill>
                          <a:latin typeface="+mn-lt"/>
                          <a:cs typeface="Arial" panose="020B0604020202020204" pitchFamily="34" charset="0"/>
                        </a:rPr>
                        <a:t>secondary sources</a:t>
                      </a:r>
                      <a:endParaRPr lang="en-US" sz="1000" b="0" i="0" u="none" dirty="0">
                        <a:solidFill>
                          <a:schemeClr val="tx1"/>
                        </a:solidFill>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15192642"/>
                  </a:ext>
                </a:extLst>
              </a:tr>
              <a:tr h="351096">
                <a:tc>
                  <a:txBody>
                    <a:bodyPr/>
                    <a:lstStyle/>
                    <a:p>
                      <a:r>
                        <a:rPr lang="en-US" sz="1000" b="1" i="0" dirty="0">
                          <a:solidFill>
                            <a:schemeClr val="tx1"/>
                          </a:solidFill>
                          <a:latin typeface="+mn-lt"/>
                          <a:cs typeface="Arial" panose="020B0604020202020204" pitchFamily="34" charset="0"/>
                        </a:rPr>
                        <a:t>Curricular Competency Goal: </a:t>
                      </a:r>
                      <a:r>
                        <a:rPr lang="en-US" sz="1000" b="0" i="0" dirty="0">
                          <a:solidFill>
                            <a:schemeClr val="tx1"/>
                          </a:solidFill>
                          <a:latin typeface="+mn-lt"/>
                          <a:cs typeface="Arial" panose="020B0604020202020204" pitchFamily="34" charset="0"/>
                        </a:rPr>
                        <a:t>P &amp; AD &amp; I</a:t>
                      </a:r>
                    </a:p>
                  </a:txBody>
                  <a:tcPr marL="68580" marR="68580" marT="34290" marB="3429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CA" sz="900" b="0" i="0" u="none" strike="noStrike" kern="1200" dirty="0">
                          <a:solidFill>
                            <a:schemeClr val="dk1"/>
                          </a:solidFill>
                          <a:effectLst/>
                          <a:latin typeface="+mn-lt"/>
                          <a:ea typeface="+mn-ea"/>
                          <a:cs typeface="Arial" panose="020B0604020202020204" pitchFamily="34" charset="0"/>
                        </a:rPr>
                        <a:t>Use scientific understandings to identify relationships and draw conclusions</a:t>
                      </a:r>
                      <a:endParaRPr lang="en-US" sz="900" b="0" i="0" dirty="0">
                        <a:solidFill>
                          <a:schemeClr val="tx1"/>
                        </a:solidFill>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900" b="0" i="0">
                          <a:latin typeface="+mn-lt"/>
                          <a:cs typeface="Arial" panose="020B0604020202020204" pitchFamily="34" charset="0"/>
                        </a:rPr>
                        <a:t>I can use </a:t>
                      </a:r>
                      <a:r>
                        <a:rPr lang="en-US" sz="900" b="0" i="0">
                          <a:solidFill>
                            <a:srgbClr val="FF0000"/>
                          </a:solidFill>
                          <a:latin typeface="+mn-lt"/>
                          <a:cs typeface="Arial" panose="020B0604020202020204" pitchFamily="34" charset="0"/>
                        </a:rPr>
                        <a:t>scientific understandings </a:t>
                      </a:r>
                      <a:r>
                        <a:rPr lang="en-US" sz="900" b="0" i="0">
                          <a:latin typeface="+mn-lt"/>
                          <a:cs typeface="Arial" panose="020B0604020202020204" pitchFamily="34" charset="0"/>
                        </a:rPr>
                        <a:t>to find </a:t>
                      </a:r>
                      <a:r>
                        <a:rPr lang="en-US" sz="900" b="0" i="0">
                          <a:solidFill>
                            <a:srgbClr val="FF0000"/>
                          </a:solidFill>
                          <a:latin typeface="+mn-lt"/>
                          <a:cs typeface="Arial" panose="020B0604020202020204" pitchFamily="34" charset="0"/>
                        </a:rPr>
                        <a:t>relationships</a:t>
                      </a:r>
                      <a:r>
                        <a:rPr lang="en-US" sz="900" b="0" i="0">
                          <a:latin typeface="+mn-lt"/>
                          <a:cs typeface="Arial" panose="020B0604020202020204" pitchFamily="34" charset="0"/>
                        </a:rPr>
                        <a:t> and </a:t>
                      </a:r>
                      <a:r>
                        <a:rPr lang="en-US" sz="900" b="0" i="0">
                          <a:solidFill>
                            <a:srgbClr val="FF0000"/>
                          </a:solidFill>
                          <a:latin typeface="+mn-lt"/>
                          <a:cs typeface="Arial" panose="020B0604020202020204" pitchFamily="34" charset="0"/>
                        </a:rPr>
                        <a:t>draw conclusions</a:t>
                      </a:r>
                      <a:endParaRPr lang="en-US" sz="1000" b="0" i="0" dirty="0">
                        <a:solidFill>
                          <a:schemeClr val="tx1"/>
                        </a:solidFill>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8218775"/>
                  </a:ext>
                </a:extLst>
              </a:tr>
              <a:tr h="4944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i="0" dirty="0">
                          <a:solidFill>
                            <a:schemeClr val="tx1"/>
                          </a:solidFill>
                          <a:latin typeface="+mn-lt"/>
                          <a:cs typeface="Arial" panose="020B0604020202020204" pitchFamily="34" charset="0"/>
                        </a:rPr>
                        <a:t>Curricular Competency Goal: </a:t>
                      </a:r>
                      <a:r>
                        <a:rPr lang="en-US" sz="1000" b="0" i="0" dirty="0">
                          <a:solidFill>
                            <a:schemeClr val="tx1"/>
                          </a:solidFill>
                          <a:latin typeface="+mn-lt"/>
                          <a:cs typeface="Arial" panose="020B0604020202020204" pitchFamily="34" charset="0"/>
                        </a:rPr>
                        <a:t>C</a:t>
                      </a:r>
                    </a:p>
                    <a:p>
                      <a:endParaRPr lang="en-US" sz="1000" b="0" i="0" dirty="0">
                        <a:solidFill>
                          <a:schemeClr val="tx1"/>
                        </a:solidFill>
                        <a:latin typeface="+mn-lt"/>
                        <a:cs typeface="Arial" panose="020B0604020202020204" pitchFamily="34" charset="0"/>
                      </a:endParaRPr>
                    </a:p>
                  </a:txBody>
                  <a:tcPr marL="68580" marR="68580" marT="34290" marB="3429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CA" sz="900" b="0" i="0" u="none" strike="noStrike" kern="1200" dirty="0">
                          <a:solidFill>
                            <a:schemeClr val="dk1"/>
                          </a:solidFill>
                          <a:effectLst/>
                          <a:latin typeface="+mn-lt"/>
                          <a:ea typeface="+mn-ea"/>
                          <a:cs typeface="Arial" panose="020B0604020202020204" pitchFamily="34" charset="0"/>
                        </a:rPr>
                        <a:t>Communicate ideas, findings, and solutions to problems, using scientific language, representations, and digital technologies as appropriate</a:t>
                      </a:r>
                      <a:endParaRPr lang="en-US" sz="900" b="0" i="0" dirty="0">
                        <a:solidFill>
                          <a:schemeClr val="tx1"/>
                        </a:solidFill>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i="0">
                          <a:latin typeface="+mn-lt"/>
                          <a:cs typeface="Arial" panose="020B0604020202020204" pitchFamily="34" charset="0"/>
                        </a:rPr>
                        <a:t>I can </a:t>
                      </a:r>
                      <a:r>
                        <a:rPr lang="en-US" sz="900" b="0" i="0">
                          <a:solidFill>
                            <a:srgbClr val="FF0000"/>
                          </a:solidFill>
                          <a:latin typeface="+mn-lt"/>
                          <a:cs typeface="Arial" panose="020B0604020202020204" pitchFamily="34" charset="0"/>
                        </a:rPr>
                        <a:t>communicate ideas</a:t>
                      </a:r>
                      <a:r>
                        <a:rPr lang="en-US" sz="900" b="0" i="0">
                          <a:latin typeface="+mn-lt"/>
                          <a:cs typeface="Arial" panose="020B0604020202020204" pitchFamily="34" charset="0"/>
                        </a:rPr>
                        <a:t>, </a:t>
                      </a:r>
                      <a:r>
                        <a:rPr lang="en-US" sz="900" b="0" i="0">
                          <a:solidFill>
                            <a:srgbClr val="FF0000"/>
                          </a:solidFill>
                          <a:latin typeface="+mn-lt"/>
                          <a:cs typeface="Arial" panose="020B0604020202020204" pitchFamily="34" charset="0"/>
                        </a:rPr>
                        <a:t>findings</a:t>
                      </a:r>
                      <a:r>
                        <a:rPr lang="en-US" sz="900" b="0" i="0">
                          <a:latin typeface="+mn-lt"/>
                          <a:cs typeface="Arial" panose="020B0604020202020204" pitchFamily="34" charset="0"/>
                        </a:rPr>
                        <a:t> and </a:t>
                      </a:r>
                      <a:r>
                        <a:rPr lang="en-US" sz="900" b="0" i="0">
                          <a:solidFill>
                            <a:srgbClr val="FF0000"/>
                          </a:solidFill>
                          <a:latin typeface="+mn-lt"/>
                          <a:cs typeface="Arial" panose="020B0604020202020204" pitchFamily="34" charset="0"/>
                        </a:rPr>
                        <a:t>solutions</a:t>
                      </a:r>
                      <a:r>
                        <a:rPr lang="en-US" sz="900" b="0" i="0">
                          <a:latin typeface="+mn-lt"/>
                          <a:cs typeface="Arial" panose="020B0604020202020204" pitchFamily="34" charset="0"/>
                        </a:rPr>
                        <a:t> to </a:t>
                      </a:r>
                      <a:r>
                        <a:rPr lang="en-US" sz="900" b="0" i="0">
                          <a:solidFill>
                            <a:srgbClr val="FF0000"/>
                          </a:solidFill>
                          <a:latin typeface="+mn-lt"/>
                          <a:cs typeface="Arial" panose="020B0604020202020204" pitchFamily="34" charset="0"/>
                        </a:rPr>
                        <a:t>problems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i="0">
                          <a:latin typeface="+mn-lt"/>
                          <a:cs typeface="Arial" panose="020B0604020202020204" pitchFamily="34" charset="0"/>
                        </a:rPr>
                        <a:t>I can use </a:t>
                      </a:r>
                      <a:r>
                        <a:rPr lang="en-US" sz="900" b="0" i="0">
                          <a:solidFill>
                            <a:srgbClr val="FF0000"/>
                          </a:solidFill>
                          <a:latin typeface="+mn-lt"/>
                          <a:cs typeface="Arial" panose="020B0604020202020204" pitchFamily="34" charset="0"/>
                        </a:rPr>
                        <a:t>scientific language </a:t>
                      </a:r>
                      <a:r>
                        <a:rPr lang="en-US" sz="900" b="0" i="0">
                          <a:latin typeface="+mn-lt"/>
                          <a:cs typeface="Arial" panose="020B0604020202020204" pitchFamily="34" charset="0"/>
                        </a:rPr>
                        <a:t>and </a:t>
                      </a:r>
                      <a:r>
                        <a:rPr lang="en-US" sz="900" b="0" i="0">
                          <a:solidFill>
                            <a:srgbClr val="FF0000"/>
                          </a:solidFill>
                          <a:latin typeface="+mn-lt"/>
                          <a:cs typeface="Arial" panose="020B0604020202020204" pitchFamily="34" charset="0"/>
                        </a:rPr>
                        <a:t>representations</a:t>
                      </a:r>
                      <a:endParaRPr lang="en-US" sz="1000" b="0" i="0" dirty="0">
                        <a:solidFill>
                          <a:schemeClr val="tx1"/>
                        </a:solidFill>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69387188"/>
                  </a:ext>
                </a:extLst>
              </a:tr>
              <a:tr h="1279849">
                <a:tc>
                  <a:txBody>
                    <a:bodyPr/>
                    <a:lstStyle/>
                    <a:p>
                      <a:r>
                        <a:rPr lang="en-US" sz="1000" b="1" i="0" dirty="0">
                          <a:solidFill>
                            <a:schemeClr val="tx1"/>
                          </a:solidFill>
                          <a:latin typeface="+mn-lt"/>
                          <a:cs typeface="Arial" panose="020B0604020202020204" pitchFamily="34" charset="0"/>
                        </a:rPr>
                        <a:t>Core Competency Goal:</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000" b="0" i="0" dirty="0">
                          <a:latin typeface="+mn-lt"/>
                          <a:cs typeface="Arial" panose="020B0604020202020204" pitchFamily="34" charset="0"/>
                        </a:rPr>
                        <a:t>Communication</a:t>
                      </a:r>
                    </a:p>
                    <a:p>
                      <a:endParaRPr lang="en-US" sz="1000" b="0" i="0" dirty="0">
                        <a:solidFill>
                          <a:schemeClr val="tx1"/>
                        </a:solidFill>
                        <a:latin typeface="+mn-lt"/>
                        <a:cs typeface="Arial" panose="020B0604020202020204" pitchFamily="34" charset="0"/>
                      </a:endParaRPr>
                    </a:p>
                  </a:txBody>
                  <a:tcPr marL="68580" marR="68580" marT="34290" marB="34290">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900" dirty="0">
                          <a:effectLst/>
                          <a:latin typeface="+mn-lt"/>
                        </a:rPr>
                        <a:t>I can consider my purpose when I am choosing a form and content (COM 3c)</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900" dirty="0">
                          <a:effectLst/>
                          <a:latin typeface="+mn-lt"/>
                        </a:rPr>
                        <a:t>I can gather the information I need and present it (COM 3e)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900" dirty="0">
                          <a:effectLst/>
                          <a:latin typeface="+mn-lt"/>
                        </a:rPr>
                        <a:t>I can ask clarifying and extending questions when appropriate (COM 4c)</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900" dirty="0">
                          <a:effectLst/>
                          <a:latin typeface="+mn-lt"/>
                        </a:rPr>
                        <a:t>I can acquire the information that I need for specific tasks and for my own interests and present information clearly (COM 4f)</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900" dirty="0">
                          <a:effectLst/>
                          <a:latin typeface="+mn-lt"/>
                        </a:rPr>
                        <a:t>I can synthesis information from a variety of sources and present it with a thoughtful analysis (COM 5H)</a:t>
                      </a:r>
                      <a:endParaRPr lang="en-US" sz="900" b="0" i="0" dirty="0">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i="0" dirty="0">
                          <a:latin typeface="+mn-lt"/>
                          <a:cs typeface="Arial" panose="020B0604020202020204" pitchFamily="34" charset="0"/>
                        </a:rPr>
                        <a:t>We are strong </a:t>
                      </a:r>
                      <a:r>
                        <a:rPr lang="en-US" sz="900" b="0" i="0" dirty="0">
                          <a:solidFill>
                            <a:srgbClr val="FF0000"/>
                          </a:solidFill>
                          <a:latin typeface="+mn-lt"/>
                          <a:cs typeface="Arial" panose="020B0604020202020204" pitchFamily="34" charset="0"/>
                        </a:rPr>
                        <a:t>communicators</a:t>
                      </a:r>
                      <a:r>
                        <a:rPr lang="en-US" sz="900" b="0" i="0" dirty="0">
                          <a:latin typeface="+mn-lt"/>
                          <a:cs typeface="Arial" panose="020B0604020202020204" pitchFamily="34" charset="0"/>
                        </a:rPr>
                        <a:t> because: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dirty="0">
                          <a:latin typeface="+mn-lt"/>
                          <a:cs typeface="Arial" panose="020B0604020202020204" pitchFamily="34" charset="0"/>
                        </a:rPr>
                        <a:t>I can think about my </a:t>
                      </a:r>
                      <a:r>
                        <a:rPr lang="en-US" sz="900" b="0" i="0" dirty="0">
                          <a:solidFill>
                            <a:srgbClr val="FF0000"/>
                          </a:solidFill>
                          <a:latin typeface="+mn-lt"/>
                          <a:cs typeface="Arial" panose="020B0604020202020204" pitchFamily="34" charset="0"/>
                        </a:rPr>
                        <a:t>purpose</a:t>
                      </a:r>
                      <a:r>
                        <a:rPr lang="en-US" sz="900" b="0" i="0" dirty="0">
                          <a:latin typeface="+mn-lt"/>
                          <a:cs typeface="Arial" panose="020B0604020202020204" pitchFamily="34" charset="0"/>
                        </a:rPr>
                        <a:t> when I choose what and how I am </a:t>
                      </a:r>
                      <a:r>
                        <a:rPr lang="en-US" sz="900" b="0" i="0" dirty="0">
                          <a:solidFill>
                            <a:srgbClr val="FF0000"/>
                          </a:solidFill>
                          <a:latin typeface="+mn-lt"/>
                          <a:cs typeface="Arial" panose="020B0604020202020204" pitchFamily="34" charset="0"/>
                        </a:rPr>
                        <a:t>communicating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dirty="0">
                          <a:latin typeface="+mn-lt"/>
                          <a:cs typeface="Arial" panose="020B0604020202020204" pitchFamily="34" charset="0"/>
                        </a:rPr>
                        <a:t>I can gather the </a:t>
                      </a:r>
                      <a:r>
                        <a:rPr lang="en-US" sz="900" b="0" i="0" dirty="0">
                          <a:solidFill>
                            <a:srgbClr val="FF0000"/>
                          </a:solidFill>
                          <a:latin typeface="+mn-lt"/>
                          <a:cs typeface="Arial" panose="020B0604020202020204" pitchFamily="34" charset="0"/>
                        </a:rPr>
                        <a:t>information</a:t>
                      </a:r>
                      <a:r>
                        <a:rPr lang="en-US" sz="900" b="0" i="0" dirty="0">
                          <a:latin typeface="+mn-lt"/>
                          <a:cs typeface="Arial" panose="020B0604020202020204" pitchFamily="34" charset="0"/>
                        </a:rPr>
                        <a:t> that I need and share it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dirty="0">
                          <a:latin typeface="+mn-lt"/>
                          <a:cs typeface="Arial" panose="020B0604020202020204" pitchFamily="34" charset="0"/>
                        </a:rPr>
                        <a:t>I can ask </a:t>
                      </a:r>
                      <a:r>
                        <a:rPr lang="en-US" sz="900" b="0" i="0" dirty="0">
                          <a:solidFill>
                            <a:srgbClr val="FF0000"/>
                          </a:solidFill>
                          <a:latin typeface="+mn-lt"/>
                          <a:cs typeface="Arial" panose="020B0604020202020204" pitchFamily="34" charset="0"/>
                        </a:rPr>
                        <a:t>clarifying</a:t>
                      </a:r>
                      <a:r>
                        <a:rPr lang="en-US" sz="900" b="0" i="0" dirty="0">
                          <a:latin typeface="+mn-lt"/>
                          <a:cs typeface="Arial" panose="020B0604020202020204" pitchFamily="34" charset="0"/>
                        </a:rPr>
                        <a:t> and </a:t>
                      </a:r>
                      <a:r>
                        <a:rPr lang="en-US" sz="900" b="0" i="0" dirty="0">
                          <a:solidFill>
                            <a:srgbClr val="FF0000"/>
                          </a:solidFill>
                          <a:latin typeface="+mn-lt"/>
                          <a:cs typeface="Arial" panose="020B0604020202020204" pitchFamily="34" charset="0"/>
                        </a:rPr>
                        <a:t>extending questions </a:t>
                      </a:r>
                      <a:r>
                        <a:rPr lang="en-US" sz="900" b="0" i="0" dirty="0">
                          <a:latin typeface="+mn-lt"/>
                          <a:cs typeface="Arial" panose="020B0604020202020204" pitchFamily="34" charset="0"/>
                        </a:rPr>
                        <a:t>to further my understanding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dirty="0">
                          <a:latin typeface="+mn-lt"/>
                          <a:cs typeface="Arial" panose="020B0604020202020204" pitchFamily="34" charset="0"/>
                        </a:rPr>
                        <a:t>I can gather the </a:t>
                      </a:r>
                      <a:r>
                        <a:rPr lang="en-US" sz="900" b="0" i="0" dirty="0">
                          <a:solidFill>
                            <a:srgbClr val="FF0000"/>
                          </a:solidFill>
                          <a:latin typeface="+mn-lt"/>
                          <a:cs typeface="Arial" panose="020B0604020202020204" pitchFamily="34" charset="0"/>
                        </a:rPr>
                        <a:t>information</a:t>
                      </a:r>
                      <a:r>
                        <a:rPr lang="en-US" sz="900" b="0" i="0" dirty="0">
                          <a:latin typeface="+mn-lt"/>
                          <a:cs typeface="Arial" panose="020B0604020202020204" pitchFamily="34" charset="0"/>
                        </a:rPr>
                        <a:t> I need for a </a:t>
                      </a:r>
                      <a:r>
                        <a:rPr lang="en-US" sz="900" b="0" i="0" dirty="0">
                          <a:solidFill>
                            <a:srgbClr val="FF0000"/>
                          </a:solidFill>
                          <a:latin typeface="+mn-lt"/>
                          <a:cs typeface="Arial" panose="020B0604020202020204" pitchFamily="34" charset="0"/>
                        </a:rPr>
                        <a:t>specific task </a:t>
                      </a:r>
                      <a:r>
                        <a:rPr lang="en-US" sz="900" b="0" i="0" dirty="0">
                          <a:latin typeface="+mn-lt"/>
                          <a:cs typeface="Arial" panose="020B0604020202020204" pitchFamily="34" charset="0"/>
                        </a:rPr>
                        <a:t>and share it </a:t>
                      </a:r>
                      <a:r>
                        <a:rPr lang="en-US" sz="900" b="0" i="0" dirty="0">
                          <a:solidFill>
                            <a:srgbClr val="FF0000"/>
                          </a:solidFill>
                          <a:latin typeface="+mn-lt"/>
                          <a:cs typeface="Arial" panose="020B0604020202020204" pitchFamily="34" charset="0"/>
                        </a:rPr>
                        <a:t>clearly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dirty="0">
                          <a:latin typeface="+mn-lt"/>
                          <a:cs typeface="Arial" panose="020B0604020202020204" pitchFamily="34" charset="0"/>
                        </a:rPr>
                        <a:t>I can </a:t>
                      </a:r>
                      <a:r>
                        <a:rPr lang="en-US" sz="900" b="0" i="0" dirty="0">
                          <a:solidFill>
                            <a:srgbClr val="FF0000"/>
                          </a:solidFill>
                          <a:latin typeface="+mn-lt"/>
                          <a:cs typeface="Arial" panose="020B0604020202020204" pitchFamily="34" charset="0"/>
                        </a:rPr>
                        <a:t>synthesize information </a:t>
                      </a:r>
                      <a:r>
                        <a:rPr lang="en-US" sz="900" b="0" i="0" dirty="0">
                          <a:latin typeface="+mn-lt"/>
                          <a:cs typeface="Arial" panose="020B0604020202020204" pitchFamily="34" charset="0"/>
                        </a:rPr>
                        <a:t>from many </a:t>
                      </a:r>
                      <a:r>
                        <a:rPr lang="en-US" sz="900" b="0" i="0" dirty="0">
                          <a:solidFill>
                            <a:srgbClr val="FF0000"/>
                          </a:solidFill>
                          <a:latin typeface="+mn-lt"/>
                          <a:cs typeface="Arial" panose="020B0604020202020204" pitchFamily="34" charset="0"/>
                        </a:rPr>
                        <a:t>sources</a:t>
                      </a:r>
                      <a:r>
                        <a:rPr lang="en-US" sz="900" b="0" i="0" dirty="0">
                          <a:latin typeface="+mn-lt"/>
                          <a:cs typeface="Arial" panose="020B0604020202020204" pitchFamily="34" charset="0"/>
                        </a:rPr>
                        <a:t> and present it with a thoughtful </a:t>
                      </a:r>
                      <a:r>
                        <a:rPr lang="en-US" sz="900" b="0" i="0" dirty="0">
                          <a:solidFill>
                            <a:srgbClr val="FF0000"/>
                          </a:solidFill>
                          <a:latin typeface="+mn-lt"/>
                          <a:cs typeface="Arial" panose="020B0604020202020204" pitchFamily="34" charset="0"/>
                        </a:rPr>
                        <a:t>analysis</a:t>
                      </a:r>
                      <a:endParaRPr lang="en-US" sz="1000" b="0" i="0" dirty="0">
                        <a:latin typeface="+mn-lt"/>
                        <a:cs typeface="Arial" panose="020B0604020202020204" pitchFamily="34" charset="0"/>
                      </a:endParaRPr>
                    </a:p>
                  </a:txBody>
                  <a:tcPr marL="68580" marR="68580" marT="34290" marB="34290">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19420412"/>
                  </a:ext>
                </a:extLst>
              </a:tr>
            </a:tbl>
          </a:graphicData>
        </a:graphic>
      </p:graphicFrame>
      <p:sp>
        <p:nvSpPr>
          <p:cNvPr id="3" name="Rectangle 2">
            <a:extLst>
              <a:ext uri="{FF2B5EF4-FFF2-40B4-BE49-F238E27FC236}">
                <a16:creationId xmlns:a16="http://schemas.microsoft.com/office/drawing/2014/main" id="{27CAC98E-4183-C022-6C4F-9A5E29A9058B}"/>
              </a:ext>
            </a:extLst>
          </p:cNvPr>
          <p:cNvSpPr/>
          <p:nvPr/>
        </p:nvSpPr>
        <p:spPr>
          <a:xfrm>
            <a:off x="0" y="6454136"/>
            <a:ext cx="3055441" cy="507831"/>
          </a:xfrm>
          <a:prstGeom prst="rect">
            <a:avLst/>
          </a:prstGeom>
        </p:spPr>
        <p:txBody>
          <a:bodyPr wrap="square">
            <a:spAutoFit/>
          </a:bodyPr>
          <a:lstStyle/>
          <a:p>
            <a:r>
              <a:rPr lang="en-US" sz="900" dirty="0">
                <a:latin typeface="Calibri" panose="020F0502020204030204" pitchFamily="34" charset="0"/>
                <a:cs typeface="Calibri" panose="020F0502020204030204" pitchFamily="34" charset="0"/>
              </a:rPr>
              <a:t>Dr. Shelley Moore, 2024: Backwards Design Unit Planning Template: BC Curriculum</a:t>
            </a:r>
          </a:p>
          <a:p>
            <a:endParaRPr lang="en-US" sz="9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279964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635</Words>
  <Application>Microsoft Macintosh PowerPoint</Application>
  <PresentationFormat>Letter Paper (8.5x11 in)</PresentationFormat>
  <Paragraphs>54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Shelley Moore</dc:creator>
  <cp:lastModifiedBy>Shelley Moore</cp:lastModifiedBy>
  <cp:revision>1</cp:revision>
  <dcterms:created xsi:type="dcterms:W3CDTF">2025-11-17T22:03:09Z</dcterms:created>
  <dcterms:modified xsi:type="dcterms:W3CDTF">2025-11-17T22:03:47Z</dcterms:modified>
</cp:coreProperties>
</file>