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5016" r:id="rId2"/>
    <p:sldId id="5028" r:id="rId3"/>
    <p:sldId id="5018" r:id="rId4"/>
    <p:sldId id="5058" r:id="rId5"/>
    <p:sldId id="5056" r:id="rId6"/>
    <p:sldId id="5057" r:id="rId7"/>
    <p:sldId id="50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94"/>
  </p:normalViewPr>
  <p:slideViewPr>
    <p:cSldViewPr snapToGrid="0">
      <p:cViewPr varScale="1">
        <p:scale>
          <a:sx n="117" d="100"/>
          <a:sy n="117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6DC9E-587D-7A4C-81BE-51B1BC5126A8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1CB45-5EA4-CD49-8929-0EA2EE31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8FC9-7528-7F84-0678-F59A23FD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C07A5-728C-161B-E066-AA0ED4626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C7413-029D-6CB4-FFEB-21C47512E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A32F9-BA2B-BAEB-A09A-F41A501B2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FC3F0-5037-3E4C-BCD4-F188704BA2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5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4D39-EF7C-8477-1687-32B633466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34E88-6D36-FEDD-90C2-A5F326C7A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D51FB-9107-BFD7-9B73-D78BFD5E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EB9CB-2E91-C97C-18F3-8DA2EFA1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84C4-4241-209D-BEBE-BA774901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8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617A-3155-4046-0B6F-BE60EC06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2A66F-61C3-9778-E965-7D3511217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6887A-9068-E016-46BA-D071C3EF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49DC5-8257-D9BB-51AA-51125FEB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E882-F563-EBFF-5FFA-656A8A64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168F8-6A7D-3E01-19C2-957BAF8E0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8C356-3267-657F-2BE2-9415396A3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273C-0798-FCE7-105A-BFF323C7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656F-29CD-6503-EB32-AD8F1719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7C372-52CB-42AE-FCE7-630428E0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C276-5974-F770-A0F2-7C96B470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49D85-BBE2-E79E-EF35-9F4E5119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1398-49A2-B038-3CEC-71E4C495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3FE87-66E2-587A-14FC-C4217327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8E208-22EC-EC0B-38B9-ADAC174E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6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8B7E-07B8-CD1A-793A-D6BAA19E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385A1-DF3B-DA64-8DB8-D74334114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E8177-324A-8C8A-5B65-12E88B26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C22AA-5DC0-ABC1-F130-2A20EAA9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582CB-7866-66B0-CF67-10E2CA74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2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C7A5-962C-43D5-B8E0-197431CE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1A459-5E43-8D10-2ADB-C4903D391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7F945-7A72-09BC-D61B-DE30C46A2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243E0-6AEC-2104-7660-2E18AFD1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3C161-65EA-0AC9-F308-27C04DF0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D7FA4-AB7E-ADBD-043E-8803EDE6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234F-7DAA-9CD8-6A4E-7D6DA057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70609-B3A0-A1CC-A8F5-75ECC2BDB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2FFB4-8523-8D9E-5F1B-730477DB6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0DA4D-7C5F-531C-B383-73C55F634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18781-83DF-E1FE-3290-23B72B7F2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D2655-087F-5B71-631F-4A0A7412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93D8E-BBAD-A36A-4CCC-51D35B98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0E398-83AD-09E0-E477-A12415FA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4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B2DF-97A5-348D-8AA9-484DF8FA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40BC7-DAD9-7E34-705C-77AA4DA3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2870E-16F2-5DEF-4359-DE816A16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77833-1916-20C4-2C72-28F85614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9E886-BFBB-ABA7-EC2A-8CC5ED80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2E355-CF02-5B74-AD26-B3583F0D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ED20A-76B6-A824-2907-75D0E6AE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E55E-2E91-BF7D-BB33-24A83885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1E10-B199-16D4-C89C-B249F1DE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B24FE-01A8-E2EF-C0B9-F5C627329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3943B-C4FC-FE39-BEFD-5E37B0B8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D9746-9D69-E169-F19C-EC0466CA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5021-6B3A-90DB-AB85-4D221823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5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7C2C-BCD4-B457-2750-6CE2BA1C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19B48-4E8C-83D1-1269-BCB3A6F6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5FC99-1CED-9C89-A266-413244621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FCD6E-10C3-BAFB-0DB1-4698A6AC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C8B1A-7032-F54E-761F-8AD66240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3C7B-FD52-D838-B369-9F9C266F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CDF2A-3889-0F8A-AD4E-B7930E45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7DF1A-DB10-BEBB-A7ED-D456C8664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DB4B8-DE83-D866-6035-7F745F733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C5CA4-D984-DA4A-991A-CA0137320E2F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5E593-9CD6-B39D-00E3-99CA545C8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7B624-0545-50F5-BEB3-9EE24EAA1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F007D7-1CB4-624C-824D-F54F4DE2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1744B-7078-4E74-9F53-9737FFC5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6F91A6-BC2D-58A4-5076-E02EBEF40F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731" y="289275"/>
          <a:ext cx="11767783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21">
                  <a:extLst>
                    <a:ext uri="{9D8B030D-6E8A-4147-A177-3AD203B41FA5}">
                      <a16:colId xmlns:a16="http://schemas.microsoft.com/office/drawing/2014/main" val="2490540067"/>
                    </a:ext>
                  </a:extLst>
                </a:gridCol>
                <a:gridCol w="3193774">
                  <a:extLst>
                    <a:ext uri="{9D8B030D-6E8A-4147-A177-3AD203B41FA5}">
                      <a16:colId xmlns:a16="http://schemas.microsoft.com/office/drawing/2014/main" val="2766992011"/>
                    </a:ext>
                  </a:extLst>
                </a:gridCol>
                <a:gridCol w="3246783">
                  <a:extLst>
                    <a:ext uri="{9D8B030D-6E8A-4147-A177-3AD203B41FA5}">
                      <a16:colId xmlns:a16="http://schemas.microsoft.com/office/drawing/2014/main" val="3088519391"/>
                    </a:ext>
                  </a:extLst>
                </a:gridCol>
                <a:gridCol w="3365105">
                  <a:extLst>
                    <a:ext uri="{9D8B030D-6E8A-4147-A177-3AD203B41FA5}">
                      <a16:colId xmlns:a16="http://schemas.microsoft.com/office/drawing/2014/main" val="3983678244"/>
                    </a:ext>
                  </a:extLst>
                </a:gridCol>
              </a:tblGrid>
              <a:tr h="6145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UDL 3.0 Indicator</a:t>
                      </a:r>
                    </a:p>
                  </a:txBody>
                  <a:tcPr>
                    <a:solidFill>
                      <a:srgbClr val="0887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What this means in teacher friendly language</a:t>
                      </a:r>
                    </a:p>
                  </a:txBody>
                  <a:tcPr anchor="ctr">
                    <a:solidFill>
                      <a:srgbClr val="088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might look like in a grade 2 classroom?</a:t>
                      </a:r>
                    </a:p>
                  </a:txBody>
                  <a:tcPr anchor="ctr">
                    <a:solidFill>
                      <a:srgbClr val="088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this might look like  arriving to school</a:t>
                      </a:r>
                    </a:p>
                  </a:txBody>
                  <a:tcPr anchor="ctr">
                    <a:solidFill>
                      <a:srgbClr val="088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47052"/>
                  </a:ext>
                </a:extLst>
              </a:tr>
              <a:tr h="25251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endParaRPr lang="en-CA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 biases, threats, and distractions</a:t>
                      </a:r>
                      <a:r>
                        <a:rPr lang="en-CA" sz="1800" b="1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endParaRPr lang="en-CA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DC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Educators intentionally create </a:t>
                      </a:r>
                      <a:r>
                        <a:rPr lang="en-CA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safe, predictable, and inclusive environments 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children experience </a:t>
                      </a:r>
                      <a:r>
                        <a:rPr lang="en-CA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emotional security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see their </a:t>
                      </a:r>
                      <a:r>
                        <a:rPr lang="en-CA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identities reflected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have </a:t>
                      </a:r>
                      <a:r>
                        <a:rPr lang="en-CA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ways to participate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succeed. </a:t>
                      </a: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sensory threat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Multiple zones (active / social / quiet). Kids can opt out of noisy activities without losing belonging. Clear noise expectations and access to sensory tools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Emotional + relational safety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Staff assume kids may be tired, hungry, overstimulated; there’s a decompression routine (snack, quiet corners, low-demand entry) before expectations ramp up.</a:t>
                      </a: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9447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B33B11E-2AC8-1CFF-591A-0D4E2F49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8AA8C-4818-766F-2E8D-6F716AD308DF}"/>
              </a:ext>
            </a:extLst>
          </p:cNvPr>
          <p:cNvSpPr txBox="1"/>
          <p:nvPr/>
        </p:nvSpPr>
        <p:spPr>
          <a:xfrm>
            <a:off x="-25393" y="657975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Making sense of UDL 3.0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46804-41C1-CAC4-FBBB-5CA5657E77A9}"/>
              </a:ext>
            </a:extLst>
          </p:cNvPr>
          <p:cNvSpPr txBox="1"/>
          <p:nvPr/>
        </p:nvSpPr>
        <p:spPr>
          <a:xfrm>
            <a:off x="9582526" y="6596390"/>
            <a:ext cx="26094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Dr. Shelley Moore, 2026</a:t>
            </a:r>
            <a:endParaRPr lang="en-US" sz="1100" dirty="0"/>
          </a:p>
        </p:txBody>
      </p:sp>
      <p:pic>
        <p:nvPicPr>
          <p:cNvPr id="6" name="Picture 5" descr="A room with a green chair and a table&#10;&#10;AI-generated content may be incorrect.">
            <a:extLst>
              <a:ext uri="{FF2B5EF4-FFF2-40B4-BE49-F238E27FC236}">
                <a16:creationId xmlns:a16="http://schemas.microsoft.com/office/drawing/2014/main" id="{07575FE1-2EEE-2214-1260-661EC5000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34" y="3655244"/>
            <a:ext cx="3050813" cy="2714751"/>
          </a:xfrm>
          <a:prstGeom prst="rect">
            <a:avLst/>
          </a:prstGeom>
        </p:spPr>
      </p:pic>
      <p:pic>
        <p:nvPicPr>
          <p:cNvPr id="7" name="Picture 6" descr="A room with a round table and colorful pillows&#10;&#10;AI-generated content may be incorrect.">
            <a:extLst>
              <a:ext uri="{FF2B5EF4-FFF2-40B4-BE49-F238E27FC236}">
                <a16:creationId xmlns:a16="http://schemas.microsoft.com/office/drawing/2014/main" id="{D852455B-A64D-8D8C-4CBB-3D7080E2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686" y="3610908"/>
            <a:ext cx="2759087" cy="2759087"/>
          </a:xfrm>
          <a:prstGeom prst="rect">
            <a:avLst/>
          </a:prstGeom>
        </p:spPr>
      </p:pic>
      <p:pic>
        <p:nvPicPr>
          <p:cNvPr id="8" name="Picture 7" descr="A room with a red cushion and blue pillows&#10;&#10;AI-generated content may be incorrect.">
            <a:extLst>
              <a:ext uri="{FF2B5EF4-FFF2-40B4-BE49-F238E27FC236}">
                <a16:creationId xmlns:a16="http://schemas.microsoft.com/office/drawing/2014/main" id="{8E1286CE-5DED-2459-AB2D-B738CD3FB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418" y="3639977"/>
            <a:ext cx="3660377" cy="27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DC44-999A-2718-7E99-91D050A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12" y="120500"/>
            <a:ext cx="10515600" cy="315912"/>
          </a:xfrm>
        </p:spPr>
        <p:txBody>
          <a:bodyPr>
            <a:noAutofit/>
          </a:bodyPr>
          <a:lstStyle/>
          <a:p>
            <a:r>
              <a:rPr lang="en-US" sz="2000" b="1" dirty="0"/>
              <a:t>Examples of ramp 7.4 - </a:t>
            </a:r>
            <a:r>
              <a:rPr lang="en-US" sz="2000" b="1" dirty="0">
                <a:solidFill>
                  <a:schemeClr val="dk1"/>
                </a:solidFill>
              </a:rPr>
              <a:t>Address biases, threats, and distractions: Reducing Sensory Threat</a:t>
            </a:r>
            <a:r>
              <a:rPr lang="en-CA" sz="2000" b="1" dirty="0"/>
              <a:t> </a:t>
            </a:r>
            <a:endParaRPr lang="en-US" sz="2000" b="1" dirty="0"/>
          </a:p>
        </p:txBody>
      </p:sp>
      <p:pic>
        <p:nvPicPr>
          <p:cNvPr id="5" name="Picture 4" descr="A room with a green chair and a table&#10;&#10;AI-generated content may be incorrect.">
            <a:extLst>
              <a:ext uri="{FF2B5EF4-FFF2-40B4-BE49-F238E27FC236}">
                <a16:creationId xmlns:a16="http://schemas.microsoft.com/office/drawing/2014/main" id="{B284C2CA-E196-C9DF-F002-B78323108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152" y="3902829"/>
            <a:ext cx="3050813" cy="2714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5AA49-680C-4515-3853-7C6B6C6175B3}"/>
              </a:ext>
            </a:extLst>
          </p:cNvPr>
          <p:cNvSpPr txBox="1"/>
          <p:nvPr/>
        </p:nvSpPr>
        <p:spPr>
          <a:xfrm>
            <a:off x="7968607" y="3755258"/>
            <a:ext cx="3589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zones for different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Quiet/cozy corners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Flexible seating options including low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place to opt out of loud and large group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Uncluttered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 sounds/music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Headphones available</a:t>
            </a:r>
          </a:p>
        </p:txBody>
      </p:sp>
      <p:pic>
        <p:nvPicPr>
          <p:cNvPr id="9" name="Picture 8" descr="A small room with a small table and a plant&#10;&#10;AI-generated content may be incorrect.">
            <a:extLst>
              <a:ext uri="{FF2B5EF4-FFF2-40B4-BE49-F238E27FC236}">
                <a16:creationId xmlns:a16="http://schemas.microsoft.com/office/drawing/2014/main" id="{01F21E60-0886-EEA8-CB47-27027F9C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991" y="669622"/>
            <a:ext cx="3047999" cy="3047999"/>
          </a:xfrm>
          <a:prstGeom prst="rect">
            <a:avLst/>
          </a:prstGeom>
        </p:spPr>
      </p:pic>
      <p:pic>
        <p:nvPicPr>
          <p:cNvPr id="11" name="Picture 10" descr="A room with a round table and colorful pillows&#10;&#10;AI-generated content may be incorrect.">
            <a:extLst>
              <a:ext uri="{FF2B5EF4-FFF2-40B4-BE49-F238E27FC236}">
                <a16:creationId xmlns:a16="http://schemas.microsoft.com/office/drawing/2014/main" id="{486917B1-E742-231A-C3AE-74BCD98C5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470" y="669622"/>
            <a:ext cx="3048000" cy="3048000"/>
          </a:xfrm>
          <a:prstGeom prst="rect">
            <a:avLst/>
          </a:prstGeom>
        </p:spPr>
      </p:pic>
      <p:pic>
        <p:nvPicPr>
          <p:cNvPr id="16" name="Picture 15" descr="A room with a book shelf and pillows&#10;&#10;AI-generated content may be incorrect.">
            <a:extLst>
              <a:ext uri="{FF2B5EF4-FFF2-40B4-BE49-F238E27FC236}">
                <a16:creationId xmlns:a16="http://schemas.microsoft.com/office/drawing/2014/main" id="{A5880742-C614-D642-C762-55978F75B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12" y="3902829"/>
            <a:ext cx="4063998" cy="2714751"/>
          </a:xfrm>
          <a:prstGeom prst="rect">
            <a:avLst/>
          </a:prstGeom>
        </p:spPr>
      </p:pic>
      <p:pic>
        <p:nvPicPr>
          <p:cNvPr id="18" name="Picture 17" descr="A room with a red cushion and blue pillows&#10;&#10;AI-generated content may be incorrect.">
            <a:extLst>
              <a:ext uri="{FF2B5EF4-FFF2-40B4-BE49-F238E27FC236}">
                <a16:creationId xmlns:a16="http://schemas.microsoft.com/office/drawing/2014/main" id="{057B7C5A-C867-AB35-09F9-526923693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12" y="669621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9D1D9-C177-00D5-7C40-32184BA68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BF83E3-4A99-DF11-9759-945AB48B3A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2108" y="312157"/>
          <a:ext cx="11767783" cy="297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744">
                  <a:extLst>
                    <a:ext uri="{9D8B030D-6E8A-4147-A177-3AD203B41FA5}">
                      <a16:colId xmlns:a16="http://schemas.microsoft.com/office/drawing/2014/main" val="2490540067"/>
                    </a:ext>
                  </a:extLst>
                </a:gridCol>
                <a:gridCol w="3458818">
                  <a:extLst>
                    <a:ext uri="{9D8B030D-6E8A-4147-A177-3AD203B41FA5}">
                      <a16:colId xmlns:a16="http://schemas.microsoft.com/office/drawing/2014/main" val="2766992011"/>
                    </a:ext>
                  </a:extLst>
                </a:gridCol>
                <a:gridCol w="3339547">
                  <a:extLst>
                    <a:ext uri="{9D8B030D-6E8A-4147-A177-3AD203B41FA5}">
                      <a16:colId xmlns:a16="http://schemas.microsoft.com/office/drawing/2014/main" val="3088519391"/>
                    </a:ext>
                  </a:extLst>
                </a:gridCol>
                <a:gridCol w="3034674">
                  <a:extLst>
                    <a:ext uri="{9D8B030D-6E8A-4147-A177-3AD203B41FA5}">
                      <a16:colId xmlns:a16="http://schemas.microsoft.com/office/drawing/2014/main" val="3983678244"/>
                    </a:ext>
                  </a:extLst>
                </a:gridCol>
              </a:tblGrid>
              <a:tr h="5230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UDL 3.0 Indicator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What this means in teacher friendly language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What  might look like in a grade 6 class?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What might look like as an assessment activity?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47052"/>
                  </a:ext>
                </a:extLst>
              </a:tr>
              <a:tr h="2332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lang="en-CA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 Promote individual and collective reflection</a:t>
                      </a:r>
                      <a:endParaRPr lang="en-CA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endParaRPr lang="en-CA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Educators intentionally </a:t>
                      </a:r>
                      <a:r>
                        <a:rPr lang="en-CA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opportunities 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children to </a:t>
                      </a:r>
                      <a:r>
                        <a:rPr lang="en-CA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 about their experiences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notice their feelings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recognize their growth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CA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ideas with others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reflection: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Groups set norms, revisit them, and reflect on belonging and safety (“What helped us feel included today?”).</a:t>
                      </a: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Choice-based reflection: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Kids choose how to reflect—talk, sketch, photo captions, short audio/video, comic strip, or “show me” demonstration.</a:t>
                      </a: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9447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B204789-33EF-AA19-24C8-8361025E8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F1A868-F42E-C4CA-743A-CC6B63FF0708}"/>
              </a:ext>
            </a:extLst>
          </p:cNvPr>
          <p:cNvSpPr txBox="1"/>
          <p:nvPr/>
        </p:nvSpPr>
        <p:spPr>
          <a:xfrm>
            <a:off x="-25393" y="657975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dirty="0">
                <a:solidFill>
                  <a:schemeClr val="dk1"/>
                </a:solidFill>
              </a:rPr>
              <a:t>Making sense of UDL 3.0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2A252-2909-2146-31B8-477E40C704C2}"/>
              </a:ext>
            </a:extLst>
          </p:cNvPr>
          <p:cNvSpPr txBox="1"/>
          <p:nvPr/>
        </p:nvSpPr>
        <p:spPr>
          <a:xfrm>
            <a:off x="9582526" y="6596390"/>
            <a:ext cx="26094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Dr. Shelley Moore, 2026</a:t>
            </a:r>
            <a:endParaRPr lang="en-US" sz="1100" dirty="0"/>
          </a:p>
        </p:txBody>
      </p:sp>
      <p:pic>
        <p:nvPicPr>
          <p:cNvPr id="7" name="Picture 6" descr="A bulletin board with paper cutouts and animals&#10;&#10;AI-generated content may be incorrect.">
            <a:extLst>
              <a:ext uri="{FF2B5EF4-FFF2-40B4-BE49-F238E27FC236}">
                <a16:creationId xmlns:a16="http://schemas.microsoft.com/office/drawing/2014/main" id="{B15C5BF0-6F5A-E78A-6D04-75549C57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819" y="3196691"/>
            <a:ext cx="3537058" cy="3349152"/>
          </a:xfrm>
          <a:prstGeom prst="rect">
            <a:avLst/>
          </a:prstGeom>
        </p:spPr>
      </p:pic>
      <p:pic>
        <p:nvPicPr>
          <p:cNvPr id="9" name="Picture 8" descr="A white paper with blue writing&#10;&#10;AI-generated content may be incorrect.">
            <a:extLst>
              <a:ext uri="{FF2B5EF4-FFF2-40B4-BE49-F238E27FC236}">
                <a16:creationId xmlns:a16="http://schemas.microsoft.com/office/drawing/2014/main" id="{DB6DA7D6-83D0-3D2E-E7FE-78C2F85D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690" y="3284392"/>
            <a:ext cx="2347256" cy="3261451"/>
          </a:xfrm>
          <a:prstGeom prst="rect">
            <a:avLst/>
          </a:prstGeom>
        </p:spPr>
      </p:pic>
      <p:pic>
        <p:nvPicPr>
          <p:cNvPr id="11" name="Picture 10" descr="A wall with papers and notes&#10;&#10;AI-generated content may be incorrect.">
            <a:extLst>
              <a:ext uri="{FF2B5EF4-FFF2-40B4-BE49-F238E27FC236}">
                <a16:creationId xmlns:a16="http://schemas.microsoft.com/office/drawing/2014/main" id="{6CBB2B1C-A9D2-E105-56B8-9696DB24D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50048" y="3709029"/>
            <a:ext cx="3261452" cy="2446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540659-A6F3-611E-CB48-6A0A00FA9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5377" y="3741488"/>
            <a:ext cx="3129675" cy="23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0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EB459-5017-CB9A-4505-2E0D31B1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34049FE-55C7-99D6-E28F-B2A028F41E7C}"/>
              </a:ext>
            </a:extLst>
          </p:cNvPr>
          <p:cNvSpPr/>
          <p:nvPr/>
        </p:nvSpPr>
        <p:spPr>
          <a:xfrm>
            <a:off x="-1471045" y="5747838"/>
            <a:ext cx="3736178" cy="3736178"/>
          </a:xfrm>
          <a:prstGeom prst="ellipse">
            <a:avLst/>
          </a:prstGeom>
          <a:solidFill>
            <a:srgbClr val="FF99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597FD8-C4C7-B3C4-688C-F61A538B779A}"/>
              </a:ext>
            </a:extLst>
          </p:cNvPr>
          <p:cNvSpPr/>
          <p:nvPr/>
        </p:nvSpPr>
        <p:spPr>
          <a:xfrm>
            <a:off x="4438431" y="-429089"/>
            <a:ext cx="1752419" cy="1752419"/>
          </a:xfrm>
          <a:prstGeom prst="ellipse">
            <a:avLst/>
          </a:prstGeom>
          <a:solidFill>
            <a:srgbClr val="0382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8E2032-A346-809C-BA22-04B2BEC633F8}"/>
              </a:ext>
            </a:extLst>
          </p:cNvPr>
          <p:cNvSpPr/>
          <p:nvPr/>
        </p:nvSpPr>
        <p:spPr>
          <a:xfrm>
            <a:off x="10704572" y="464304"/>
            <a:ext cx="1090384" cy="1090384"/>
          </a:xfrm>
          <a:prstGeom prst="ellipse">
            <a:avLst/>
          </a:prstGeom>
          <a:solidFill>
            <a:srgbClr val="0387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2CD3FE-D031-F92C-07AC-EC09AC70CD50}"/>
              </a:ext>
            </a:extLst>
          </p:cNvPr>
          <p:cNvSpPr/>
          <p:nvPr/>
        </p:nvSpPr>
        <p:spPr>
          <a:xfrm>
            <a:off x="8987493" y="-866785"/>
            <a:ext cx="1331089" cy="1331089"/>
          </a:xfrm>
          <a:prstGeom prst="ellipse">
            <a:avLst/>
          </a:prstGeom>
          <a:solidFill>
            <a:srgbClr val="EE66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97F026-B4AE-6531-753C-73D17181BF8D}"/>
              </a:ext>
            </a:extLst>
          </p:cNvPr>
          <p:cNvSpPr/>
          <p:nvPr/>
        </p:nvSpPr>
        <p:spPr>
          <a:xfrm>
            <a:off x="10203389" y="5417098"/>
            <a:ext cx="2860889" cy="2860889"/>
          </a:xfrm>
          <a:prstGeom prst="ellipse">
            <a:avLst/>
          </a:prstGeom>
          <a:solidFill>
            <a:srgbClr val="0036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8AD23F-EE66-F987-1097-F525F26A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00" y="5934401"/>
            <a:ext cx="1154057" cy="766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CA5715-9AAB-0FAB-495C-20608B2154B0}"/>
              </a:ext>
            </a:extLst>
          </p:cNvPr>
          <p:cNvSpPr txBox="1"/>
          <p:nvPr/>
        </p:nvSpPr>
        <p:spPr>
          <a:xfrm>
            <a:off x="11633834" y="6562268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CA764-1E8B-3406-FF02-54D72EEA61E8}"/>
              </a:ext>
            </a:extLst>
          </p:cNvPr>
          <p:cNvSpPr txBox="1"/>
          <p:nvPr/>
        </p:nvSpPr>
        <p:spPr>
          <a:xfrm>
            <a:off x="397044" y="354359"/>
            <a:ext cx="6646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F07D2-B014-B512-B08C-EEDA57F7D3C2}"/>
              </a:ext>
            </a:extLst>
          </p:cNvPr>
          <p:cNvSpPr txBox="1"/>
          <p:nvPr/>
        </p:nvSpPr>
        <p:spPr>
          <a:xfrm>
            <a:off x="794528" y="1749891"/>
            <a:ext cx="104311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Think of a class/context and ask your self, what “kind of ramp” (UDL principle) would support them to “get into the coffee shop” (learning)?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the motivation ramp? (engagement)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the understanding ramp? (representation)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the showing their learning ramp? (action &amp; expression)</a:t>
            </a:r>
          </a:p>
          <a:p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2. Choose a specific ramp to translate and apply to your own context</a:t>
            </a:r>
          </a:p>
          <a:p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US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3. Find resources that show you examples of what this could look like</a:t>
            </a:r>
          </a:p>
          <a:p>
            <a:endParaRPr lang="en-US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8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0383E-FF81-DF64-4438-CF424B2B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BE5723-F737-A12B-DC07-FCDACF2496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731" y="289274"/>
          <a:ext cx="11767783" cy="335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21">
                  <a:extLst>
                    <a:ext uri="{9D8B030D-6E8A-4147-A177-3AD203B41FA5}">
                      <a16:colId xmlns:a16="http://schemas.microsoft.com/office/drawing/2014/main" val="2490540067"/>
                    </a:ext>
                  </a:extLst>
                </a:gridCol>
                <a:gridCol w="3193774">
                  <a:extLst>
                    <a:ext uri="{9D8B030D-6E8A-4147-A177-3AD203B41FA5}">
                      <a16:colId xmlns:a16="http://schemas.microsoft.com/office/drawing/2014/main" val="2766992011"/>
                    </a:ext>
                  </a:extLst>
                </a:gridCol>
                <a:gridCol w="3246783">
                  <a:extLst>
                    <a:ext uri="{9D8B030D-6E8A-4147-A177-3AD203B41FA5}">
                      <a16:colId xmlns:a16="http://schemas.microsoft.com/office/drawing/2014/main" val="3088519391"/>
                    </a:ext>
                  </a:extLst>
                </a:gridCol>
                <a:gridCol w="3365105">
                  <a:extLst>
                    <a:ext uri="{9D8B030D-6E8A-4147-A177-3AD203B41FA5}">
                      <a16:colId xmlns:a16="http://schemas.microsoft.com/office/drawing/2014/main" val="3983678244"/>
                    </a:ext>
                  </a:extLst>
                </a:gridCol>
              </a:tblGrid>
              <a:tr h="2611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UDL 3.0 Indicator</a:t>
                      </a:r>
                    </a:p>
                  </a:txBody>
                  <a:tcPr>
                    <a:solidFill>
                      <a:srgbClr val="0887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What this means in teacher friendly language</a:t>
                      </a:r>
                    </a:p>
                  </a:txBody>
                  <a:tcPr anchor="ctr">
                    <a:solidFill>
                      <a:srgbClr val="088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What this might look like in _________________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88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What this might look like in _________________</a:t>
                      </a:r>
                    </a:p>
                  </a:txBody>
                  <a:tcPr anchor="ctr">
                    <a:solidFill>
                      <a:srgbClr val="088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47052"/>
                  </a:ext>
                </a:extLst>
              </a:tr>
              <a:tr h="28338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endParaRPr lang="en-CA" sz="12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endParaRPr lang="en-CA" sz="12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DDC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9447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6DF4BF7-1E2D-1A1D-E944-CAD3F1974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33231-7725-0F10-19F3-5B9DFB50A252}"/>
              </a:ext>
            </a:extLst>
          </p:cNvPr>
          <p:cNvSpPr txBox="1"/>
          <p:nvPr/>
        </p:nvSpPr>
        <p:spPr>
          <a:xfrm>
            <a:off x="-25393" y="657975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Making sense of UDL 3.0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FAB3F-A5DC-BA65-AC3E-D7241CCBE835}"/>
              </a:ext>
            </a:extLst>
          </p:cNvPr>
          <p:cNvSpPr txBox="1"/>
          <p:nvPr/>
        </p:nvSpPr>
        <p:spPr>
          <a:xfrm>
            <a:off x="9582526" y="6596390"/>
            <a:ext cx="26094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Dr. Shelley Moore, 2026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0571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2AAFF-4508-1F33-2921-EF1E314D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940AFA-36F7-5EBC-F07A-39B8E8054A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2108" y="312158"/>
          <a:ext cx="11767783" cy="381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744">
                  <a:extLst>
                    <a:ext uri="{9D8B030D-6E8A-4147-A177-3AD203B41FA5}">
                      <a16:colId xmlns:a16="http://schemas.microsoft.com/office/drawing/2014/main" val="2490540067"/>
                    </a:ext>
                  </a:extLst>
                </a:gridCol>
                <a:gridCol w="3458818">
                  <a:extLst>
                    <a:ext uri="{9D8B030D-6E8A-4147-A177-3AD203B41FA5}">
                      <a16:colId xmlns:a16="http://schemas.microsoft.com/office/drawing/2014/main" val="2766992011"/>
                    </a:ext>
                  </a:extLst>
                </a:gridCol>
                <a:gridCol w="3339547">
                  <a:extLst>
                    <a:ext uri="{9D8B030D-6E8A-4147-A177-3AD203B41FA5}">
                      <a16:colId xmlns:a16="http://schemas.microsoft.com/office/drawing/2014/main" val="3088519391"/>
                    </a:ext>
                  </a:extLst>
                </a:gridCol>
                <a:gridCol w="3034674">
                  <a:extLst>
                    <a:ext uri="{9D8B030D-6E8A-4147-A177-3AD203B41FA5}">
                      <a16:colId xmlns:a16="http://schemas.microsoft.com/office/drawing/2014/main" val="3983678244"/>
                    </a:ext>
                  </a:extLst>
                </a:gridCol>
              </a:tblGrid>
              <a:tr h="30366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UDL 3.0 Indicator</a:t>
                      </a:r>
                    </a:p>
                  </a:txBody>
                  <a:tcPr>
                    <a:solidFill>
                      <a:srgbClr val="6F5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What this means in teacher friendly language</a:t>
                      </a:r>
                    </a:p>
                  </a:txBody>
                  <a:tcPr anchor="ctr">
                    <a:solidFill>
                      <a:srgbClr val="6F5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What this might look like in _________________</a:t>
                      </a:r>
                    </a:p>
                  </a:txBody>
                  <a:tcPr anchor="ctr">
                    <a:solidFill>
                      <a:srgbClr val="6F5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What this might look like in _________________</a:t>
                      </a:r>
                    </a:p>
                  </a:txBody>
                  <a:tcPr anchor="ctr">
                    <a:solidFill>
                      <a:srgbClr val="6F5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47052"/>
                  </a:ext>
                </a:extLst>
              </a:tr>
              <a:tr h="32946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endParaRPr lang="en-CA" sz="1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9BE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9447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D8BBA21-12AE-FA52-2170-2580C547C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A1213-E328-0A45-1273-3F00AD9EBE2D}"/>
              </a:ext>
            </a:extLst>
          </p:cNvPr>
          <p:cNvSpPr txBox="1"/>
          <p:nvPr/>
        </p:nvSpPr>
        <p:spPr>
          <a:xfrm>
            <a:off x="-25393" y="657975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dirty="0">
                <a:solidFill>
                  <a:schemeClr val="dk1"/>
                </a:solidFill>
              </a:rPr>
              <a:t>Making sense of UDL 3.0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8125F-69B2-288F-578B-F67F74B02C05}"/>
              </a:ext>
            </a:extLst>
          </p:cNvPr>
          <p:cNvSpPr txBox="1"/>
          <p:nvPr/>
        </p:nvSpPr>
        <p:spPr>
          <a:xfrm>
            <a:off x="9582526" y="6596390"/>
            <a:ext cx="26094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Dr. Shelley Moore, 2026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5967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CC767-18FF-C633-7002-DCB201FAA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91EA77-03F2-69B9-E737-2253942A47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6715" y="184666"/>
          <a:ext cx="11767783" cy="395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996">
                  <a:extLst>
                    <a:ext uri="{9D8B030D-6E8A-4147-A177-3AD203B41FA5}">
                      <a16:colId xmlns:a16="http://schemas.microsoft.com/office/drawing/2014/main" val="2490540067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2766992011"/>
                    </a:ext>
                  </a:extLst>
                </a:gridCol>
                <a:gridCol w="3321456">
                  <a:extLst>
                    <a:ext uri="{9D8B030D-6E8A-4147-A177-3AD203B41FA5}">
                      <a16:colId xmlns:a16="http://schemas.microsoft.com/office/drawing/2014/main" val="3088519391"/>
                    </a:ext>
                  </a:extLst>
                </a:gridCol>
                <a:gridCol w="3569600">
                  <a:extLst>
                    <a:ext uri="{9D8B030D-6E8A-4147-A177-3AD203B41FA5}">
                      <a16:colId xmlns:a16="http://schemas.microsoft.com/office/drawing/2014/main" val="3983678244"/>
                    </a:ext>
                  </a:extLst>
                </a:gridCol>
              </a:tblGrid>
              <a:tr h="34795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UDL 3.0 Indicator</a:t>
                      </a:r>
                    </a:p>
                  </a:txBody>
                  <a:tcPr>
                    <a:solidFill>
                      <a:srgbClr val="027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What this means in teacher friendly language</a:t>
                      </a:r>
                    </a:p>
                  </a:txBody>
                  <a:tcPr anchor="ctr">
                    <a:solidFill>
                      <a:srgbClr val="027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What this might look like in _________________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27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What this might look like in _________________</a:t>
                      </a:r>
                    </a:p>
                  </a:txBody>
                  <a:tcPr anchor="ctr">
                    <a:solidFill>
                      <a:srgbClr val="02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47052"/>
                  </a:ext>
                </a:extLst>
              </a:tr>
              <a:tr h="33778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endParaRPr lang="en-CA" sz="16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8DF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9447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9DD5C99-9B76-C662-CC37-0968F2DCD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0458E-2DE1-6886-33C4-5C194E4A9BC6}"/>
              </a:ext>
            </a:extLst>
          </p:cNvPr>
          <p:cNvSpPr txBox="1"/>
          <p:nvPr/>
        </p:nvSpPr>
        <p:spPr>
          <a:xfrm>
            <a:off x="-25393" y="657975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dirty="0">
                <a:solidFill>
                  <a:schemeClr val="dk1"/>
                </a:solidFill>
              </a:rPr>
              <a:t>Making sense of UDL 3.0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20E82-1C91-A1FC-379E-A196B4C50CDC}"/>
              </a:ext>
            </a:extLst>
          </p:cNvPr>
          <p:cNvSpPr txBox="1"/>
          <p:nvPr/>
        </p:nvSpPr>
        <p:spPr>
          <a:xfrm>
            <a:off x="9582526" y="6596390"/>
            <a:ext cx="26094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Dr. Shelley Moore, 2026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9060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Macintosh PowerPoint</Application>
  <PresentationFormat>Widescreen</PresentationFormat>
  <Paragraphs>59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Roboto Condensed</vt:lpstr>
      <vt:lpstr>Symbol</vt:lpstr>
      <vt:lpstr>Office Theme</vt:lpstr>
      <vt:lpstr>PowerPoint Presentation</vt:lpstr>
      <vt:lpstr>Examples of ramp 7.4 - Address biases, threats, and distractions: Reducing Sensory Threat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Shelley Moore</dc:creator>
  <cp:lastModifiedBy>Shelley Moore</cp:lastModifiedBy>
  <cp:revision>1</cp:revision>
  <dcterms:created xsi:type="dcterms:W3CDTF">2026-03-06T16:13:23Z</dcterms:created>
  <dcterms:modified xsi:type="dcterms:W3CDTF">2026-03-06T16:15:45Z</dcterms:modified>
</cp:coreProperties>
</file>