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4791" r:id="rId2"/>
    <p:sldId id="1956" r:id="rId3"/>
    <p:sldId id="5090" r:id="rId4"/>
    <p:sldId id="5115" r:id="rId5"/>
    <p:sldId id="5116" r:id="rId6"/>
    <p:sldId id="2345" r:id="rId7"/>
    <p:sldId id="4793" r:id="rId8"/>
    <p:sldId id="5117" r:id="rId9"/>
    <p:sldId id="4996" r:id="rId10"/>
    <p:sldId id="5111" r:id="rId11"/>
    <p:sldId id="5118" r:id="rId12"/>
    <p:sldId id="5048" r:id="rId13"/>
    <p:sldId id="1877" r:id="rId14"/>
    <p:sldId id="4597" r:id="rId15"/>
    <p:sldId id="5012" r:id="rId16"/>
    <p:sldId id="5027" r:id="rId17"/>
    <p:sldId id="2000" r:id="rId18"/>
    <p:sldId id="5028" r:id="rId19"/>
    <p:sldId id="5127" r:id="rId20"/>
    <p:sldId id="5123" r:id="rId21"/>
    <p:sldId id="5128" r:id="rId22"/>
    <p:sldId id="4546" r:id="rId23"/>
    <p:sldId id="5126" r:id="rId24"/>
    <p:sldId id="5045" r:id="rId25"/>
    <p:sldId id="5129" r:id="rId26"/>
    <p:sldId id="5044" r:id="rId27"/>
    <p:sldId id="5130" r:id="rId28"/>
    <p:sldId id="5131" r:id="rId29"/>
    <p:sldId id="4655" r:id="rId30"/>
    <p:sldId id="5155" r:id="rId31"/>
    <p:sldId id="5159" r:id="rId32"/>
    <p:sldId id="5125" r:id="rId33"/>
    <p:sldId id="5132" r:id="rId34"/>
    <p:sldId id="5134" r:id="rId35"/>
    <p:sldId id="5137" r:id="rId36"/>
    <p:sldId id="5135" r:id="rId37"/>
    <p:sldId id="5138" r:id="rId38"/>
    <p:sldId id="5136" r:id="rId39"/>
    <p:sldId id="5139" r:id="rId40"/>
    <p:sldId id="5140" r:id="rId41"/>
    <p:sldId id="5141" r:id="rId42"/>
    <p:sldId id="5142" r:id="rId43"/>
    <p:sldId id="5143" r:id="rId44"/>
    <p:sldId id="5156" r:id="rId45"/>
    <p:sldId id="5144" r:id="rId46"/>
    <p:sldId id="5145" r:id="rId47"/>
    <p:sldId id="5146" r:id="rId48"/>
    <p:sldId id="5147" r:id="rId49"/>
    <p:sldId id="5157" r:id="rId50"/>
    <p:sldId id="5148" r:id="rId51"/>
    <p:sldId id="5149" r:id="rId52"/>
    <p:sldId id="5150" r:id="rId53"/>
    <p:sldId id="5151" r:id="rId54"/>
    <p:sldId id="5158" r:id="rId55"/>
    <p:sldId id="5152" r:id="rId56"/>
    <p:sldId id="5153" r:id="rId57"/>
    <p:sldId id="5154" r:id="rId58"/>
    <p:sldId id="4971" r:id="rId59"/>
    <p:sldId id="516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27"/>
    <p:restoredTop sz="94723"/>
  </p:normalViewPr>
  <p:slideViewPr>
    <p:cSldViewPr snapToGrid="0">
      <p:cViewPr>
        <p:scale>
          <a:sx n="105" d="100"/>
          <a:sy n="105" d="100"/>
        </p:scale>
        <p:origin x="864" y="46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7E0BF-A599-9640-B237-B19E821B0B34}"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4342A4E4-90B6-534E-B16D-D5812E054A95}">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CURRICULUM &amp; ASSESSMENT DESIGN</a:t>
          </a:r>
        </a:p>
      </dgm:t>
    </dgm:pt>
    <dgm:pt modelId="{ECD6FC48-C28D-E944-844F-3FC95714ED03}" type="parTrans" cxnId="{70D847F3-77EF-E34C-A3CC-B47129834A8A}">
      <dgm:prSet/>
      <dgm:spPr/>
      <dgm:t>
        <a:bodyPr/>
        <a:lstStyle/>
        <a:p>
          <a:endParaRPr lang="en-US"/>
        </a:p>
      </dgm:t>
    </dgm:pt>
    <dgm:pt modelId="{64EC2076-BE3E-764B-B671-16F3E43E4D6F}" type="sibTrans" cxnId="{70D847F3-77EF-E34C-A3CC-B47129834A8A}">
      <dgm:prSet custT="1"/>
      <dgm:spPr/>
      <dgm:t>
        <a:bodyPr/>
        <a:lstStyle/>
        <a:p>
          <a:r>
            <a:rPr lang="en-US" sz="1300" dirty="0">
              <a:solidFill>
                <a:schemeClr val="tx1"/>
              </a:solidFill>
              <a:latin typeface="DM Sans" pitchFamily="2" charset="77"/>
            </a:rPr>
            <a:t>Adjustable Assessment</a:t>
          </a:r>
          <a:endParaRPr lang="en-US" sz="1300" dirty="0">
            <a:latin typeface="DM Sans" pitchFamily="2" charset="77"/>
          </a:endParaRPr>
        </a:p>
      </dgm:t>
    </dgm:pt>
    <dgm:pt modelId="{8B32BCC3-894C-274D-8107-21434551707C}">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INSTRUCTIONAL DESIGN</a:t>
          </a:r>
        </a:p>
      </dgm:t>
    </dgm:pt>
    <dgm:pt modelId="{FF4F2179-E9A7-6F4C-847C-1949B6027C14}" type="parTrans" cxnId="{7A57F927-3678-5B4B-BECB-BD6BB085787B}">
      <dgm:prSet/>
      <dgm:spPr/>
      <dgm:t>
        <a:bodyPr/>
        <a:lstStyle/>
        <a:p>
          <a:endParaRPr lang="en-US"/>
        </a:p>
      </dgm:t>
    </dgm:pt>
    <dgm:pt modelId="{82951CDC-7B2B-4D49-9C04-1358AD6903DD}" type="sibTrans" cxnId="{7A57F927-3678-5B4B-BECB-BD6BB085787B}">
      <dgm:prSet/>
      <dgm:spPr/>
      <dgm:t>
        <a:bodyPr/>
        <a:lstStyle/>
        <a:p>
          <a:r>
            <a:rPr lang="en-US" dirty="0">
              <a:solidFill>
                <a:schemeClr val="tx1"/>
              </a:solidFill>
              <a:latin typeface="DM Sans" pitchFamily="2" charset="77"/>
            </a:rPr>
            <a:t>Adjustable Supports &amp; Strategies</a:t>
          </a:r>
        </a:p>
      </dgm:t>
    </dgm:pt>
    <dgm:pt modelId="{1669AED7-7D2A-C441-AC6B-8FEA6FBE2AEB}">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NEEDS BASED DESIGN</a:t>
          </a:r>
        </a:p>
      </dgm:t>
    </dgm:pt>
    <dgm:pt modelId="{210D23EA-C744-4446-829C-9992068106B5}" type="parTrans" cxnId="{FA75134C-F3B2-6246-9062-6B71FF79363B}">
      <dgm:prSet/>
      <dgm:spPr/>
      <dgm:t>
        <a:bodyPr/>
        <a:lstStyle/>
        <a:p>
          <a:endParaRPr lang="en-US"/>
        </a:p>
      </dgm:t>
    </dgm:pt>
    <dgm:pt modelId="{1A1E3777-AF5C-D94F-8BED-9977066B075E}" type="sibTrans" cxnId="{FA75134C-F3B2-6246-9062-6B71FF79363B}">
      <dgm:prSet custT="1"/>
      <dgm:spPr/>
      <dgm:t>
        <a:bodyPr/>
        <a:lstStyle/>
        <a:p>
          <a:r>
            <a:rPr lang="en-US" sz="1300" dirty="0">
              <a:solidFill>
                <a:schemeClr val="tx1"/>
              </a:solidFill>
              <a:latin typeface="DM Sans" pitchFamily="2" charset="77"/>
            </a:rPr>
            <a:t>Adjustable Curriculum</a:t>
          </a:r>
        </a:p>
      </dgm:t>
    </dgm:pt>
    <dgm:pt modelId="{A9F9CBEB-ADF6-6A44-A8E2-DBB3C256B2CF}" type="pres">
      <dgm:prSet presAssocID="{8CA7E0BF-A599-9640-B237-B19E821B0B34}" presName="Name0" presStyleCnt="0">
        <dgm:presLayoutVars>
          <dgm:dir/>
          <dgm:resizeHandles val="exact"/>
        </dgm:presLayoutVars>
      </dgm:prSet>
      <dgm:spPr/>
    </dgm:pt>
    <dgm:pt modelId="{5F7862F0-2E3C-E349-BF3E-65E3C3D9142C}" type="pres">
      <dgm:prSet presAssocID="{4342A4E4-90B6-534E-B16D-D5812E054A95}" presName="node" presStyleLbl="node1" presStyleIdx="0" presStyleCnt="3">
        <dgm:presLayoutVars>
          <dgm:bulletEnabled val="1"/>
        </dgm:presLayoutVars>
      </dgm:prSet>
      <dgm:spPr/>
    </dgm:pt>
    <dgm:pt modelId="{E79DBC98-ADF6-634F-BD08-90B0CCC64920}" type="pres">
      <dgm:prSet presAssocID="{64EC2076-BE3E-764B-B671-16F3E43E4D6F}" presName="sibTrans" presStyleLbl="sibTrans2D1" presStyleIdx="0" presStyleCnt="3"/>
      <dgm:spPr/>
    </dgm:pt>
    <dgm:pt modelId="{F0AE4911-53D3-2149-A287-A82EEA7E6A50}" type="pres">
      <dgm:prSet presAssocID="{64EC2076-BE3E-764B-B671-16F3E43E4D6F}" presName="connectorText" presStyleLbl="sibTrans2D1" presStyleIdx="0" presStyleCnt="3"/>
      <dgm:spPr/>
    </dgm:pt>
    <dgm:pt modelId="{4846F3C3-75F3-D249-8624-6648813FEDCC}" type="pres">
      <dgm:prSet presAssocID="{8B32BCC3-894C-274D-8107-21434551707C}" presName="node" presStyleLbl="node1" presStyleIdx="1" presStyleCnt="3" custRadScaleRad="136256" custRadScaleInc="-12713">
        <dgm:presLayoutVars>
          <dgm:bulletEnabled val="1"/>
        </dgm:presLayoutVars>
      </dgm:prSet>
      <dgm:spPr/>
    </dgm:pt>
    <dgm:pt modelId="{65C230BB-3F9A-2046-916A-40FB69136FF6}" type="pres">
      <dgm:prSet presAssocID="{82951CDC-7B2B-4D49-9C04-1358AD6903DD}" presName="sibTrans" presStyleLbl="sibTrans2D1" presStyleIdx="1" presStyleCnt="3"/>
      <dgm:spPr/>
    </dgm:pt>
    <dgm:pt modelId="{A5598E28-A400-5444-926A-21F952434EEC}" type="pres">
      <dgm:prSet presAssocID="{82951CDC-7B2B-4D49-9C04-1358AD6903DD}" presName="connectorText" presStyleLbl="sibTrans2D1" presStyleIdx="1" presStyleCnt="3"/>
      <dgm:spPr/>
    </dgm:pt>
    <dgm:pt modelId="{2F005D80-711D-9246-BA3C-624EC6BE4A6F}" type="pres">
      <dgm:prSet presAssocID="{1669AED7-7D2A-C441-AC6B-8FEA6FBE2AEB}" presName="node" presStyleLbl="node1" presStyleIdx="2" presStyleCnt="3" custRadScaleRad="138402" custRadScaleInc="13321">
        <dgm:presLayoutVars>
          <dgm:bulletEnabled val="1"/>
        </dgm:presLayoutVars>
      </dgm:prSet>
      <dgm:spPr/>
    </dgm:pt>
    <dgm:pt modelId="{6916A2A2-7C1D-DB4F-AE67-59B420842838}" type="pres">
      <dgm:prSet presAssocID="{1A1E3777-AF5C-D94F-8BED-9977066B075E}" presName="sibTrans" presStyleLbl="sibTrans2D1" presStyleIdx="2" presStyleCnt="3"/>
      <dgm:spPr/>
    </dgm:pt>
    <dgm:pt modelId="{ABE686FF-4EF5-EC49-9217-46A8937EFC41}" type="pres">
      <dgm:prSet presAssocID="{1A1E3777-AF5C-D94F-8BED-9977066B075E}" presName="connectorText" presStyleLbl="sibTrans2D1" presStyleIdx="2" presStyleCnt="3"/>
      <dgm:spPr/>
    </dgm:pt>
  </dgm:ptLst>
  <dgm:cxnLst>
    <dgm:cxn modelId="{8FFD1B24-0295-9642-9273-956EAA3F55FA}" type="presOf" srcId="{82951CDC-7B2B-4D49-9C04-1358AD6903DD}" destId="{65C230BB-3F9A-2046-916A-40FB69136FF6}" srcOrd="0" destOrd="0" presId="urn:microsoft.com/office/officeart/2005/8/layout/cycle7"/>
    <dgm:cxn modelId="{7A57F927-3678-5B4B-BECB-BD6BB085787B}" srcId="{8CA7E0BF-A599-9640-B237-B19E821B0B34}" destId="{8B32BCC3-894C-274D-8107-21434551707C}" srcOrd="1" destOrd="0" parTransId="{FF4F2179-E9A7-6F4C-847C-1949B6027C14}" sibTransId="{82951CDC-7B2B-4D49-9C04-1358AD6903DD}"/>
    <dgm:cxn modelId="{DA4CAA3B-4BE0-D64A-AA26-5F5CF19E2B3C}" type="presOf" srcId="{64EC2076-BE3E-764B-B671-16F3E43E4D6F}" destId="{E79DBC98-ADF6-634F-BD08-90B0CCC64920}" srcOrd="0" destOrd="0" presId="urn:microsoft.com/office/officeart/2005/8/layout/cycle7"/>
    <dgm:cxn modelId="{9AC22548-1B3E-EF41-AB3F-775875A2E698}" type="presOf" srcId="{1A1E3777-AF5C-D94F-8BED-9977066B075E}" destId="{ABE686FF-4EF5-EC49-9217-46A8937EFC41}" srcOrd="1" destOrd="0" presId="urn:microsoft.com/office/officeart/2005/8/layout/cycle7"/>
    <dgm:cxn modelId="{FA75134C-F3B2-6246-9062-6B71FF79363B}" srcId="{8CA7E0BF-A599-9640-B237-B19E821B0B34}" destId="{1669AED7-7D2A-C441-AC6B-8FEA6FBE2AEB}" srcOrd="2" destOrd="0" parTransId="{210D23EA-C744-4446-829C-9992068106B5}" sibTransId="{1A1E3777-AF5C-D94F-8BED-9977066B075E}"/>
    <dgm:cxn modelId="{18478A62-E0E0-8E46-8F65-4E18D8B0B8AE}" type="presOf" srcId="{64EC2076-BE3E-764B-B671-16F3E43E4D6F}" destId="{F0AE4911-53D3-2149-A287-A82EEA7E6A50}" srcOrd="1" destOrd="0" presId="urn:microsoft.com/office/officeart/2005/8/layout/cycle7"/>
    <dgm:cxn modelId="{28D68D6B-E170-5B48-89D1-1DE49603332D}" type="presOf" srcId="{1A1E3777-AF5C-D94F-8BED-9977066B075E}" destId="{6916A2A2-7C1D-DB4F-AE67-59B420842838}" srcOrd="0" destOrd="0" presId="urn:microsoft.com/office/officeart/2005/8/layout/cycle7"/>
    <dgm:cxn modelId="{7FD1788F-1D35-EA49-AB41-D67CD21DC50F}" type="presOf" srcId="{8CA7E0BF-A599-9640-B237-B19E821B0B34}" destId="{A9F9CBEB-ADF6-6A44-A8E2-DBB3C256B2CF}" srcOrd="0" destOrd="0" presId="urn:microsoft.com/office/officeart/2005/8/layout/cycle7"/>
    <dgm:cxn modelId="{5B7CBFBC-EB0C-A547-948C-A54FE5186034}" type="presOf" srcId="{8B32BCC3-894C-274D-8107-21434551707C}" destId="{4846F3C3-75F3-D249-8624-6648813FEDCC}" srcOrd="0" destOrd="0" presId="urn:microsoft.com/office/officeart/2005/8/layout/cycle7"/>
    <dgm:cxn modelId="{A43C2CBE-E692-414E-AF02-0E914C91470D}" type="presOf" srcId="{82951CDC-7B2B-4D49-9C04-1358AD6903DD}" destId="{A5598E28-A400-5444-926A-21F952434EEC}" srcOrd="1" destOrd="0" presId="urn:microsoft.com/office/officeart/2005/8/layout/cycle7"/>
    <dgm:cxn modelId="{4EC248C7-16C2-6049-B2CE-6228C5DE834E}" type="presOf" srcId="{1669AED7-7D2A-C441-AC6B-8FEA6FBE2AEB}" destId="{2F005D80-711D-9246-BA3C-624EC6BE4A6F}" srcOrd="0" destOrd="0" presId="urn:microsoft.com/office/officeart/2005/8/layout/cycle7"/>
    <dgm:cxn modelId="{6626F1CF-C64C-744F-94EC-D03EC7D3678B}" type="presOf" srcId="{4342A4E4-90B6-534E-B16D-D5812E054A95}" destId="{5F7862F0-2E3C-E349-BF3E-65E3C3D9142C}" srcOrd="0" destOrd="0" presId="urn:microsoft.com/office/officeart/2005/8/layout/cycle7"/>
    <dgm:cxn modelId="{70D847F3-77EF-E34C-A3CC-B47129834A8A}" srcId="{8CA7E0BF-A599-9640-B237-B19E821B0B34}" destId="{4342A4E4-90B6-534E-B16D-D5812E054A95}" srcOrd="0" destOrd="0" parTransId="{ECD6FC48-C28D-E944-844F-3FC95714ED03}" sibTransId="{64EC2076-BE3E-764B-B671-16F3E43E4D6F}"/>
    <dgm:cxn modelId="{2ADF8A5F-9FC2-3E4B-9DA7-403D4E44F204}" type="presParOf" srcId="{A9F9CBEB-ADF6-6A44-A8E2-DBB3C256B2CF}" destId="{5F7862F0-2E3C-E349-BF3E-65E3C3D9142C}" srcOrd="0" destOrd="0" presId="urn:microsoft.com/office/officeart/2005/8/layout/cycle7"/>
    <dgm:cxn modelId="{0AC2552A-8FBD-D348-BFDE-55BC21910D09}" type="presParOf" srcId="{A9F9CBEB-ADF6-6A44-A8E2-DBB3C256B2CF}" destId="{E79DBC98-ADF6-634F-BD08-90B0CCC64920}" srcOrd="1" destOrd="0" presId="urn:microsoft.com/office/officeart/2005/8/layout/cycle7"/>
    <dgm:cxn modelId="{5AD162CF-128A-0347-858E-FCCF1B8C2897}" type="presParOf" srcId="{E79DBC98-ADF6-634F-BD08-90B0CCC64920}" destId="{F0AE4911-53D3-2149-A287-A82EEA7E6A50}" srcOrd="0" destOrd="0" presId="urn:microsoft.com/office/officeart/2005/8/layout/cycle7"/>
    <dgm:cxn modelId="{8C5CE7B6-706D-774D-93A1-8CD257181221}" type="presParOf" srcId="{A9F9CBEB-ADF6-6A44-A8E2-DBB3C256B2CF}" destId="{4846F3C3-75F3-D249-8624-6648813FEDCC}" srcOrd="2" destOrd="0" presId="urn:microsoft.com/office/officeart/2005/8/layout/cycle7"/>
    <dgm:cxn modelId="{28DF26BD-DC9C-1D4D-8A67-FDFA6D7DCCA4}" type="presParOf" srcId="{A9F9CBEB-ADF6-6A44-A8E2-DBB3C256B2CF}" destId="{65C230BB-3F9A-2046-916A-40FB69136FF6}" srcOrd="3" destOrd="0" presId="urn:microsoft.com/office/officeart/2005/8/layout/cycle7"/>
    <dgm:cxn modelId="{296AD720-79DB-8940-95FF-96BFDB924772}" type="presParOf" srcId="{65C230BB-3F9A-2046-916A-40FB69136FF6}" destId="{A5598E28-A400-5444-926A-21F952434EEC}" srcOrd="0" destOrd="0" presId="urn:microsoft.com/office/officeart/2005/8/layout/cycle7"/>
    <dgm:cxn modelId="{318713A2-6BBB-EF4C-AC2C-800C99A1AE04}" type="presParOf" srcId="{A9F9CBEB-ADF6-6A44-A8E2-DBB3C256B2CF}" destId="{2F005D80-711D-9246-BA3C-624EC6BE4A6F}" srcOrd="4" destOrd="0" presId="urn:microsoft.com/office/officeart/2005/8/layout/cycle7"/>
    <dgm:cxn modelId="{4345CF82-FAE8-4C4E-AC69-7057E1189528}" type="presParOf" srcId="{A9F9CBEB-ADF6-6A44-A8E2-DBB3C256B2CF}" destId="{6916A2A2-7C1D-DB4F-AE67-59B420842838}" srcOrd="5" destOrd="0" presId="urn:microsoft.com/office/officeart/2005/8/layout/cycle7"/>
    <dgm:cxn modelId="{4C10E95E-8C3A-4E42-A3B9-F134552DA7D3}" type="presParOf" srcId="{6916A2A2-7C1D-DB4F-AE67-59B420842838}" destId="{ABE686FF-4EF5-EC49-9217-46A8937EFC4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7E0BF-A599-9640-B237-B19E821B0B34}"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4342A4E4-90B6-534E-B16D-D5812E054A95}">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CURRICULUM &amp; ASSESSMENT DESIGN</a:t>
          </a:r>
        </a:p>
      </dgm:t>
    </dgm:pt>
    <dgm:pt modelId="{ECD6FC48-C28D-E944-844F-3FC95714ED03}" type="parTrans" cxnId="{70D847F3-77EF-E34C-A3CC-B47129834A8A}">
      <dgm:prSet/>
      <dgm:spPr/>
      <dgm:t>
        <a:bodyPr/>
        <a:lstStyle/>
        <a:p>
          <a:endParaRPr lang="en-US"/>
        </a:p>
      </dgm:t>
    </dgm:pt>
    <dgm:pt modelId="{64EC2076-BE3E-764B-B671-16F3E43E4D6F}" type="sibTrans" cxnId="{70D847F3-77EF-E34C-A3CC-B47129834A8A}">
      <dgm:prSet custT="1"/>
      <dgm:spPr/>
      <dgm:t>
        <a:bodyPr/>
        <a:lstStyle/>
        <a:p>
          <a:r>
            <a:rPr lang="en-US" sz="1300" dirty="0">
              <a:solidFill>
                <a:schemeClr val="tx1"/>
              </a:solidFill>
              <a:latin typeface="DM Sans" pitchFamily="2" charset="77"/>
            </a:rPr>
            <a:t>Adjustable Assessment</a:t>
          </a:r>
          <a:endParaRPr lang="en-US" sz="1300" dirty="0">
            <a:latin typeface="DM Sans" pitchFamily="2" charset="77"/>
          </a:endParaRPr>
        </a:p>
      </dgm:t>
    </dgm:pt>
    <dgm:pt modelId="{8B32BCC3-894C-274D-8107-21434551707C}">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INSTRUCTIONAL DESIGN</a:t>
          </a:r>
        </a:p>
      </dgm:t>
    </dgm:pt>
    <dgm:pt modelId="{FF4F2179-E9A7-6F4C-847C-1949B6027C14}" type="parTrans" cxnId="{7A57F927-3678-5B4B-BECB-BD6BB085787B}">
      <dgm:prSet/>
      <dgm:spPr/>
      <dgm:t>
        <a:bodyPr/>
        <a:lstStyle/>
        <a:p>
          <a:endParaRPr lang="en-US"/>
        </a:p>
      </dgm:t>
    </dgm:pt>
    <dgm:pt modelId="{82951CDC-7B2B-4D49-9C04-1358AD6903DD}" type="sibTrans" cxnId="{7A57F927-3678-5B4B-BECB-BD6BB085787B}">
      <dgm:prSet/>
      <dgm:spPr/>
      <dgm:t>
        <a:bodyPr/>
        <a:lstStyle/>
        <a:p>
          <a:r>
            <a:rPr lang="en-US" dirty="0">
              <a:solidFill>
                <a:schemeClr val="tx1"/>
              </a:solidFill>
              <a:latin typeface="DM Sans" pitchFamily="2" charset="77"/>
            </a:rPr>
            <a:t>Adjustable Supports &amp; Strategies</a:t>
          </a:r>
        </a:p>
      </dgm:t>
    </dgm:pt>
    <dgm:pt modelId="{1669AED7-7D2A-C441-AC6B-8FEA6FBE2AEB}">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NEEDS BASED DESIGN</a:t>
          </a:r>
        </a:p>
      </dgm:t>
    </dgm:pt>
    <dgm:pt modelId="{210D23EA-C744-4446-829C-9992068106B5}" type="parTrans" cxnId="{FA75134C-F3B2-6246-9062-6B71FF79363B}">
      <dgm:prSet/>
      <dgm:spPr/>
      <dgm:t>
        <a:bodyPr/>
        <a:lstStyle/>
        <a:p>
          <a:endParaRPr lang="en-US"/>
        </a:p>
      </dgm:t>
    </dgm:pt>
    <dgm:pt modelId="{1A1E3777-AF5C-D94F-8BED-9977066B075E}" type="sibTrans" cxnId="{FA75134C-F3B2-6246-9062-6B71FF79363B}">
      <dgm:prSet custT="1"/>
      <dgm:spPr/>
      <dgm:t>
        <a:bodyPr/>
        <a:lstStyle/>
        <a:p>
          <a:r>
            <a:rPr lang="en-US" sz="1300" dirty="0">
              <a:solidFill>
                <a:schemeClr val="tx1"/>
              </a:solidFill>
              <a:latin typeface="DM Sans" pitchFamily="2" charset="77"/>
            </a:rPr>
            <a:t>Adjustable Curriculum</a:t>
          </a:r>
        </a:p>
      </dgm:t>
    </dgm:pt>
    <dgm:pt modelId="{A9F9CBEB-ADF6-6A44-A8E2-DBB3C256B2CF}" type="pres">
      <dgm:prSet presAssocID="{8CA7E0BF-A599-9640-B237-B19E821B0B34}" presName="Name0" presStyleCnt="0">
        <dgm:presLayoutVars>
          <dgm:dir/>
          <dgm:resizeHandles val="exact"/>
        </dgm:presLayoutVars>
      </dgm:prSet>
      <dgm:spPr/>
    </dgm:pt>
    <dgm:pt modelId="{5F7862F0-2E3C-E349-BF3E-65E3C3D9142C}" type="pres">
      <dgm:prSet presAssocID="{4342A4E4-90B6-534E-B16D-D5812E054A95}" presName="node" presStyleLbl="node1" presStyleIdx="0" presStyleCnt="3">
        <dgm:presLayoutVars>
          <dgm:bulletEnabled val="1"/>
        </dgm:presLayoutVars>
      </dgm:prSet>
      <dgm:spPr/>
    </dgm:pt>
    <dgm:pt modelId="{E79DBC98-ADF6-634F-BD08-90B0CCC64920}" type="pres">
      <dgm:prSet presAssocID="{64EC2076-BE3E-764B-B671-16F3E43E4D6F}" presName="sibTrans" presStyleLbl="sibTrans2D1" presStyleIdx="0" presStyleCnt="3"/>
      <dgm:spPr/>
    </dgm:pt>
    <dgm:pt modelId="{F0AE4911-53D3-2149-A287-A82EEA7E6A50}" type="pres">
      <dgm:prSet presAssocID="{64EC2076-BE3E-764B-B671-16F3E43E4D6F}" presName="connectorText" presStyleLbl="sibTrans2D1" presStyleIdx="0" presStyleCnt="3"/>
      <dgm:spPr/>
    </dgm:pt>
    <dgm:pt modelId="{4846F3C3-75F3-D249-8624-6648813FEDCC}" type="pres">
      <dgm:prSet presAssocID="{8B32BCC3-894C-274D-8107-21434551707C}" presName="node" presStyleLbl="node1" presStyleIdx="1" presStyleCnt="3" custRadScaleRad="136256" custRadScaleInc="-12713">
        <dgm:presLayoutVars>
          <dgm:bulletEnabled val="1"/>
        </dgm:presLayoutVars>
      </dgm:prSet>
      <dgm:spPr/>
    </dgm:pt>
    <dgm:pt modelId="{65C230BB-3F9A-2046-916A-40FB69136FF6}" type="pres">
      <dgm:prSet presAssocID="{82951CDC-7B2B-4D49-9C04-1358AD6903DD}" presName="sibTrans" presStyleLbl="sibTrans2D1" presStyleIdx="1" presStyleCnt="3"/>
      <dgm:spPr/>
    </dgm:pt>
    <dgm:pt modelId="{A5598E28-A400-5444-926A-21F952434EEC}" type="pres">
      <dgm:prSet presAssocID="{82951CDC-7B2B-4D49-9C04-1358AD6903DD}" presName="connectorText" presStyleLbl="sibTrans2D1" presStyleIdx="1" presStyleCnt="3"/>
      <dgm:spPr/>
    </dgm:pt>
    <dgm:pt modelId="{2F005D80-711D-9246-BA3C-624EC6BE4A6F}" type="pres">
      <dgm:prSet presAssocID="{1669AED7-7D2A-C441-AC6B-8FEA6FBE2AEB}" presName="node" presStyleLbl="node1" presStyleIdx="2" presStyleCnt="3" custRadScaleRad="138402" custRadScaleInc="13321">
        <dgm:presLayoutVars>
          <dgm:bulletEnabled val="1"/>
        </dgm:presLayoutVars>
      </dgm:prSet>
      <dgm:spPr/>
    </dgm:pt>
    <dgm:pt modelId="{6916A2A2-7C1D-DB4F-AE67-59B420842838}" type="pres">
      <dgm:prSet presAssocID="{1A1E3777-AF5C-D94F-8BED-9977066B075E}" presName="sibTrans" presStyleLbl="sibTrans2D1" presStyleIdx="2" presStyleCnt="3"/>
      <dgm:spPr/>
    </dgm:pt>
    <dgm:pt modelId="{ABE686FF-4EF5-EC49-9217-46A8937EFC41}" type="pres">
      <dgm:prSet presAssocID="{1A1E3777-AF5C-D94F-8BED-9977066B075E}" presName="connectorText" presStyleLbl="sibTrans2D1" presStyleIdx="2" presStyleCnt="3"/>
      <dgm:spPr/>
    </dgm:pt>
  </dgm:ptLst>
  <dgm:cxnLst>
    <dgm:cxn modelId="{8FFD1B24-0295-9642-9273-956EAA3F55FA}" type="presOf" srcId="{82951CDC-7B2B-4D49-9C04-1358AD6903DD}" destId="{65C230BB-3F9A-2046-916A-40FB69136FF6}" srcOrd="0" destOrd="0" presId="urn:microsoft.com/office/officeart/2005/8/layout/cycle7"/>
    <dgm:cxn modelId="{7A57F927-3678-5B4B-BECB-BD6BB085787B}" srcId="{8CA7E0BF-A599-9640-B237-B19E821B0B34}" destId="{8B32BCC3-894C-274D-8107-21434551707C}" srcOrd="1" destOrd="0" parTransId="{FF4F2179-E9A7-6F4C-847C-1949B6027C14}" sibTransId="{82951CDC-7B2B-4D49-9C04-1358AD6903DD}"/>
    <dgm:cxn modelId="{DA4CAA3B-4BE0-D64A-AA26-5F5CF19E2B3C}" type="presOf" srcId="{64EC2076-BE3E-764B-B671-16F3E43E4D6F}" destId="{E79DBC98-ADF6-634F-BD08-90B0CCC64920}" srcOrd="0" destOrd="0" presId="urn:microsoft.com/office/officeart/2005/8/layout/cycle7"/>
    <dgm:cxn modelId="{9AC22548-1B3E-EF41-AB3F-775875A2E698}" type="presOf" srcId="{1A1E3777-AF5C-D94F-8BED-9977066B075E}" destId="{ABE686FF-4EF5-EC49-9217-46A8937EFC41}" srcOrd="1" destOrd="0" presId="urn:microsoft.com/office/officeart/2005/8/layout/cycle7"/>
    <dgm:cxn modelId="{FA75134C-F3B2-6246-9062-6B71FF79363B}" srcId="{8CA7E0BF-A599-9640-B237-B19E821B0B34}" destId="{1669AED7-7D2A-C441-AC6B-8FEA6FBE2AEB}" srcOrd="2" destOrd="0" parTransId="{210D23EA-C744-4446-829C-9992068106B5}" sibTransId="{1A1E3777-AF5C-D94F-8BED-9977066B075E}"/>
    <dgm:cxn modelId="{18478A62-E0E0-8E46-8F65-4E18D8B0B8AE}" type="presOf" srcId="{64EC2076-BE3E-764B-B671-16F3E43E4D6F}" destId="{F0AE4911-53D3-2149-A287-A82EEA7E6A50}" srcOrd="1" destOrd="0" presId="urn:microsoft.com/office/officeart/2005/8/layout/cycle7"/>
    <dgm:cxn modelId="{28D68D6B-E170-5B48-89D1-1DE49603332D}" type="presOf" srcId="{1A1E3777-AF5C-D94F-8BED-9977066B075E}" destId="{6916A2A2-7C1D-DB4F-AE67-59B420842838}" srcOrd="0" destOrd="0" presId="urn:microsoft.com/office/officeart/2005/8/layout/cycle7"/>
    <dgm:cxn modelId="{7FD1788F-1D35-EA49-AB41-D67CD21DC50F}" type="presOf" srcId="{8CA7E0BF-A599-9640-B237-B19E821B0B34}" destId="{A9F9CBEB-ADF6-6A44-A8E2-DBB3C256B2CF}" srcOrd="0" destOrd="0" presId="urn:microsoft.com/office/officeart/2005/8/layout/cycle7"/>
    <dgm:cxn modelId="{5B7CBFBC-EB0C-A547-948C-A54FE5186034}" type="presOf" srcId="{8B32BCC3-894C-274D-8107-21434551707C}" destId="{4846F3C3-75F3-D249-8624-6648813FEDCC}" srcOrd="0" destOrd="0" presId="urn:microsoft.com/office/officeart/2005/8/layout/cycle7"/>
    <dgm:cxn modelId="{A43C2CBE-E692-414E-AF02-0E914C91470D}" type="presOf" srcId="{82951CDC-7B2B-4D49-9C04-1358AD6903DD}" destId="{A5598E28-A400-5444-926A-21F952434EEC}" srcOrd="1" destOrd="0" presId="urn:microsoft.com/office/officeart/2005/8/layout/cycle7"/>
    <dgm:cxn modelId="{4EC248C7-16C2-6049-B2CE-6228C5DE834E}" type="presOf" srcId="{1669AED7-7D2A-C441-AC6B-8FEA6FBE2AEB}" destId="{2F005D80-711D-9246-BA3C-624EC6BE4A6F}" srcOrd="0" destOrd="0" presId="urn:microsoft.com/office/officeart/2005/8/layout/cycle7"/>
    <dgm:cxn modelId="{6626F1CF-C64C-744F-94EC-D03EC7D3678B}" type="presOf" srcId="{4342A4E4-90B6-534E-B16D-D5812E054A95}" destId="{5F7862F0-2E3C-E349-BF3E-65E3C3D9142C}" srcOrd="0" destOrd="0" presId="urn:microsoft.com/office/officeart/2005/8/layout/cycle7"/>
    <dgm:cxn modelId="{70D847F3-77EF-E34C-A3CC-B47129834A8A}" srcId="{8CA7E0BF-A599-9640-B237-B19E821B0B34}" destId="{4342A4E4-90B6-534E-B16D-D5812E054A95}" srcOrd="0" destOrd="0" parTransId="{ECD6FC48-C28D-E944-844F-3FC95714ED03}" sibTransId="{64EC2076-BE3E-764B-B671-16F3E43E4D6F}"/>
    <dgm:cxn modelId="{2ADF8A5F-9FC2-3E4B-9DA7-403D4E44F204}" type="presParOf" srcId="{A9F9CBEB-ADF6-6A44-A8E2-DBB3C256B2CF}" destId="{5F7862F0-2E3C-E349-BF3E-65E3C3D9142C}" srcOrd="0" destOrd="0" presId="urn:microsoft.com/office/officeart/2005/8/layout/cycle7"/>
    <dgm:cxn modelId="{0AC2552A-8FBD-D348-BFDE-55BC21910D09}" type="presParOf" srcId="{A9F9CBEB-ADF6-6A44-A8E2-DBB3C256B2CF}" destId="{E79DBC98-ADF6-634F-BD08-90B0CCC64920}" srcOrd="1" destOrd="0" presId="urn:microsoft.com/office/officeart/2005/8/layout/cycle7"/>
    <dgm:cxn modelId="{5AD162CF-128A-0347-858E-FCCF1B8C2897}" type="presParOf" srcId="{E79DBC98-ADF6-634F-BD08-90B0CCC64920}" destId="{F0AE4911-53D3-2149-A287-A82EEA7E6A50}" srcOrd="0" destOrd="0" presId="urn:microsoft.com/office/officeart/2005/8/layout/cycle7"/>
    <dgm:cxn modelId="{8C5CE7B6-706D-774D-93A1-8CD257181221}" type="presParOf" srcId="{A9F9CBEB-ADF6-6A44-A8E2-DBB3C256B2CF}" destId="{4846F3C3-75F3-D249-8624-6648813FEDCC}" srcOrd="2" destOrd="0" presId="urn:microsoft.com/office/officeart/2005/8/layout/cycle7"/>
    <dgm:cxn modelId="{28DF26BD-DC9C-1D4D-8A67-FDFA6D7DCCA4}" type="presParOf" srcId="{A9F9CBEB-ADF6-6A44-A8E2-DBB3C256B2CF}" destId="{65C230BB-3F9A-2046-916A-40FB69136FF6}" srcOrd="3" destOrd="0" presId="urn:microsoft.com/office/officeart/2005/8/layout/cycle7"/>
    <dgm:cxn modelId="{296AD720-79DB-8940-95FF-96BFDB924772}" type="presParOf" srcId="{65C230BB-3F9A-2046-916A-40FB69136FF6}" destId="{A5598E28-A400-5444-926A-21F952434EEC}" srcOrd="0" destOrd="0" presId="urn:microsoft.com/office/officeart/2005/8/layout/cycle7"/>
    <dgm:cxn modelId="{318713A2-6BBB-EF4C-AC2C-800C99A1AE04}" type="presParOf" srcId="{A9F9CBEB-ADF6-6A44-A8E2-DBB3C256B2CF}" destId="{2F005D80-711D-9246-BA3C-624EC6BE4A6F}" srcOrd="4" destOrd="0" presId="urn:microsoft.com/office/officeart/2005/8/layout/cycle7"/>
    <dgm:cxn modelId="{4345CF82-FAE8-4C4E-AC69-7057E1189528}" type="presParOf" srcId="{A9F9CBEB-ADF6-6A44-A8E2-DBB3C256B2CF}" destId="{6916A2A2-7C1D-DB4F-AE67-59B420842838}" srcOrd="5" destOrd="0" presId="urn:microsoft.com/office/officeart/2005/8/layout/cycle7"/>
    <dgm:cxn modelId="{4C10E95E-8C3A-4E42-A3B9-F134552DA7D3}" type="presParOf" srcId="{6916A2A2-7C1D-DB4F-AE67-59B420842838}" destId="{ABE686FF-4EF5-EC49-9217-46A8937EFC4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7E0BF-A599-9640-B237-B19E821B0B34}"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4342A4E4-90B6-534E-B16D-D5812E054A95}">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CURRICULUM &amp; ASSESSMENT DESIGN</a:t>
          </a:r>
        </a:p>
      </dgm:t>
    </dgm:pt>
    <dgm:pt modelId="{ECD6FC48-C28D-E944-844F-3FC95714ED03}" type="parTrans" cxnId="{70D847F3-77EF-E34C-A3CC-B47129834A8A}">
      <dgm:prSet/>
      <dgm:spPr/>
      <dgm:t>
        <a:bodyPr/>
        <a:lstStyle/>
        <a:p>
          <a:endParaRPr lang="en-US"/>
        </a:p>
      </dgm:t>
    </dgm:pt>
    <dgm:pt modelId="{64EC2076-BE3E-764B-B671-16F3E43E4D6F}" type="sibTrans" cxnId="{70D847F3-77EF-E34C-A3CC-B47129834A8A}">
      <dgm:prSet custT="1"/>
      <dgm:spPr/>
      <dgm:t>
        <a:bodyPr/>
        <a:lstStyle/>
        <a:p>
          <a:r>
            <a:rPr lang="en-US" sz="1300" dirty="0">
              <a:solidFill>
                <a:schemeClr val="tx1"/>
              </a:solidFill>
              <a:latin typeface="DM Sans" pitchFamily="2" charset="77"/>
            </a:rPr>
            <a:t>Adjustable Assessment</a:t>
          </a:r>
          <a:endParaRPr lang="en-US" sz="1300" dirty="0">
            <a:latin typeface="DM Sans" pitchFamily="2" charset="77"/>
          </a:endParaRPr>
        </a:p>
      </dgm:t>
    </dgm:pt>
    <dgm:pt modelId="{8B32BCC3-894C-274D-8107-21434551707C}">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INSTRUCTIONAL DESIGN</a:t>
          </a:r>
        </a:p>
      </dgm:t>
    </dgm:pt>
    <dgm:pt modelId="{FF4F2179-E9A7-6F4C-847C-1949B6027C14}" type="parTrans" cxnId="{7A57F927-3678-5B4B-BECB-BD6BB085787B}">
      <dgm:prSet/>
      <dgm:spPr/>
      <dgm:t>
        <a:bodyPr/>
        <a:lstStyle/>
        <a:p>
          <a:endParaRPr lang="en-US"/>
        </a:p>
      </dgm:t>
    </dgm:pt>
    <dgm:pt modelId="{82951CDC-7B2B-4D49-9C04-1358AD6903DD}" type="sibTrans" cxnId="{7A57F927-3678-5B4B-BECB-BD6BB085787B}">
      <dgm:prSet/>
      <dgm:spPr/>
      <dgm:t>
        <a:bodyPr/>
        <a:lstStyle/>
        <a:p>
          <a:r>
            <a:rPr lang="en-US" dirty="0">
              <a:solidFill>
                <a:schemeClr val="tx1"/>
              </a:solidFill>
              <a:latin typeface="DM Sans" pitchFamily="2" charset="77"/>
            </a:rPr>
            <a:t>Adjustable Supports &amp; Strategies</a:t>
          </a:r>
        </a:p>
      </dgm:t>
    </dgm:pt>
    <dgm:pt modelId="{1669AED7-7D2A-C441-AC6B-8FEA6FBE2AEB}">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NEEDS BASED DESIGN</a:t>
          </a:r>
        </a:p>
      </dgm:t>
    </dgm:pt>
    <dgm:pt modelId="{210D23EA-C744-4446-829C-9992068106B5}" type="parTrans" cxnId="{FA75134C-F3B2-6246-9062-6B71FF79363B}">
      <dgm:prSet/>
      <dgm:spPr/>
      <dgm:t>
        <a:bodyPr/>
        <a:lstStyle/>
        <a:p>
          <a:endParaRPr lang="en-US"/>
        </a:p>
      </dgm:t>
    </dgm:pt>
    <dgm:pt modelId="{1A1E3777-AF5C-D94F-8BED-9977066B075E}" type="sibTrans" cxnId="{FA75134C-F3B2-6246-9062-6B71FF79363B}">
      <dgm:prSet custT="1"/>
      <dgm:spPr/>
      <dgm:t>
        <a:bodyPr/>
        <a:lstStyle/>
        <a:p>
          <a:r>
            <a:rPr lang="en-US" sz="1300" dirty="0">
              <a:solidFill>
                <a:schemeClr val="tx1"/>
              </a:solidFill>
              <a:latin typeface="DM Sans" pitchFamily="2" charset="77"/>
            </a:rPr>
            <a:t>Adjustable Curriculum</a:t>
          </a:r>
        </a:p>
      </dgm:t>
    </dgm:pt>
    <dgm:pt modelId="{A9F9CBEB-ADF6-6A44-A8E2-DBB3C256B2CF}" type="pres">
      <dgm:prSet presAssocID="{8CA7E0BF-A599-9640-B237-B19E821B0B34}" presName="Name0" presStyleCnt="0">
        <dgm:presLayoutVars>
          <dgm:dir/>
          <dgm:resizeHandles val="exact"/>
        </dgm:presLayoutVars>
      </dgm:prSet>
      <dgm:spPr/>
    </dgm:pt>
    <dgm:pt modelId="{5F7862F0-2E3C-E349-BF3E-65E3C3D9142C}" type="pres">
      <dgm:prSet presAssocID="{4342A4E4-90B6-534E-B16D-D5812E054A95}" presName="node" presStyleLbl="node1" presStyleIdx="0" presStyleCnt="3">
        <dgm:presLayoutVars>
          <dgm:bulletEnabled val="1"/>
        </dgm:presLayoutVars>
      </dgm:prSet>
      <dgm:spPr/>
    </dgm:pt>
    <dgm:pt modelId="{E79DBC98-ADF6-634F-BD08-90B0CCC64920}" type="pres">
      <dgm:prSet presAssocID="{64EC2076-BE3E-764B-B671-16F3E43E4D6F}" presName="sibTrans" presStyleLbl="sibTrans2D1" presStyleIdx="0" presStyleCnt="3"/>
      <dgm:spPr/>
    </dgm:pt>
    <dgm:pt modelId="{F0AE4911-53D3-2149-A287-A82EEA7E6A50}" type="pres">
      <dgm:prSet presAssocID="{64EC2076-BE3E-764B-B671-16F3E43E4D6F}" presName="connectorText" presStyleLbl="sibTrans2D1" presStyleIdx="0" presStyleCnt="3"/>
      <dgm:spPr/>
    </dgm:pt>
    <dgm:pt modelId="{4846F3C3-75F3-D249-8624-6648813FEDCC}" type="pres">
      <dgm:prSet presAssocID="{8B32BCC3-894C-274D-8107-21434551707C}" presName="node" presStyleLbl="node1" presStyleIdx="1" presStyleCnt="3" custRadScaleRad="136256" custRadScaleInc="-12713">
        <dgm:presLayoutVars>
          <dgm:bulletEnabled val="1"/>
        </dgm:presLayoutVars>
      </dgm:prSet>
      <dgm:spPr/>
    </dgm:pt>
    <dgm:pt modelId="{65C230BB-3F9A-2046-916A-40FB69136FF6}" type="pres">
      <dgm:prSet presAssocID="{82951CDC-7B2B-4D49-9C04-1358AD6903DD}" presName="sibTrans" presStyleLbl="sibTrans2D1" presStyleIdx="1" presStyleCnt="3"/>
      <dgm:spPr/>
    </dgm:pt>
    <dgm:pt modelId="{A5598E28-A400-5444-926A-21F952434EEC}" type="pres">
      <dgm:prSet presAssocID="{82951CDC-7B2B-4D49-9C04-1358AD6903DD}" presName="connectorText" presStyleLbl="sibTrans2D1" presStyleIdx="1" presStyleCnt="3"/>
      <dgm:spPr/>
    </dgm:pt>
    <dgm:pt modelId="{2F005D80-711D-9246-BA3C-624EC6BE4A6F}" type="pres">
      <dgm:prSet presAssocID="{1669AED7-7D2A-C441-AC6B-8FEA6FBE2AEB}" presName="node" presStyleLbl="node1" presStyleIdx="2" presStyleCnt="3" custRadScaleRad="138402" custRadScaleInc="13321">
        <dgm:presLayoutVars>
          <dgm:bulletEnabled val="1"/>
        </dgm:presLayoutVars>
      </dgm:prSet>
      <dgm:spPr/>
    </dgm:pt>
    <dgm:pt modelId="{6916A2A2-7C1D-DB4F-AE67-59B420842838}" type="pres">
      <dgm:prSet presAssocID="{1A1E3777-AF5C-D94F-8BED-9977066B075E}" presName="sibTrans" presStyleLbl="sibTrans2D1" presStyleIdx="2" presStyleCnt="3"/>
      <dgm:spPr/>
    </dgm:pt>
    <dgm:pt modelId="{ABE686FF-4EF5-EC49-9217-46A8937EFC41}" type="pres">
      <dgm:prSet presAssocID="{1A1E3777-AF5C-D94F-8BED-9977066B075E}" presName="connectorText" presStyleLbl="sibTrans2D1" presStyleIdx="2" presStyleCnt="3"/>
      <dgm:spPr/>
    </dgm:pt>
  </dgm:ptLst>
  <dgm:cxnLst>
    <dgm:cxn modelId="{8FFD1B24-0295-9642-9273-956EAA3F55FA}" type="presOf" srcId="{82951CDC-7B2B-4D49-9C04-1358AD6903DD}" destId="{65C230BB-3F9A-2046-916A-40FB69136FF6}" srcOrd="0" destOrd="0" presId="urn:microsoft.com/office/officeart/2005/8/layout/cycle7"/>
    <dgm:cxn modelId="{7A57F927-3678-5B4B-BECB-BD6BB085787B}" srcId="{8CA7E0BF-A599-9640-B237-B19E821B0B34}" destId="{8B32BCC3-894C-274D-8107-21434551707C}" srcOrd="1" destOrd="0" parTransId="{FF4F2179-E9A7-6F4C-847C-1949B6027C14}" sibTransId="{82951CDC-7B2B-4D49-9C04-1358AD6903DD}"/>
    <dgm:cxn modelId="{DA4CAA3B-4BE0-D64A-AA26-5F5CF19E2B3C}" type="presOf" srcId="{64EC2076-BE3E-764B-B671-16F3E43E4D6F}" destId="{E79DBC98-ADF6-634F-BD08-90B0CCC64920}" srcOrd="0" destOrd="0" presId="urn:microsoft.com/office/officeart/2005/8/layout/cycle7"/>
    <dgm:cxn modelId="{9AC22548-1B3E-EF41-AB3F-775875A2E698}" type="presOf" srcId="{1A1E3777-AF5C-D94F-8BED-9977066B075E}" destId="{ABE686FF-4EF5-EC49-9217-46A8937EFC41}" srcOrd="1" destOrd="0" presId="urn:microsoft.com/office/officeart/2005/8/layout/cycle7"/>
    <dgm:cxn modelId="{FA75134C-F3B2-6246-9062-6B71FF79363B}" srcId="{8CA7E0BF-A599-9640-B237-B19E821B0B34}" destId="{1669AED7-7D2A-C441-AC6B-8FEA6FBE2AEB}" srcOrd="2" destOrd="0" parTransId="{210D23EA-C744-4446-829C-9992068106B5}" sibTransId="{1A1E3777-AF5C-D94F-8BED-9977066B075E}"/>
    <dgm:cxn modelId="{18478A62-E0E0-8E46-8F65-4E18D8B0B8AE}" type="presOf" srcId="{64EC2076-BE3E-764B-B671-16F3E43E4D6F}" destId="{F0AE4911-53D3-2149-A287-A82EEA7E6A50}" srcOrd="1" destOrd="0" presId="urn:microsoft.com/office/officeart/2005/8/layout/cycle7"/>
    <dgm:cxn modelId="{28D68D6B-E170-5B48-89D1-1DE49603332D}" type="presOf" srcId="{1A1E3777-AF5C-D94F-8BED-9977066B075E}" destId="{6916A2A2-7C1D-DB4F-AE67-59B420842838}" srcOrd="0" destOrd="0" presId="urn:microsoft.com/office/officeart/2005/8/layout/cycle7"/>
    <dgm:cxn modelId="{7FD1788F-1D35-EA49-AB41-D67CD21DC50F}" type="presOf" srcId="{8CA7E0BF-A599-9640-B237-B19E821B0B34}" destId="{A9F9CBEB-ADF6-6A44-A8E2-DBB3C256B2CF}" srcOrd="0" destOrd="0" presId="urn:microsoft.com/office/officeart/2005/8/layout/cycle7"/>
    <dgm:cxn modelId="{5B7CBFBC-EB0C-A547-948C-A54FE5186034}" type="presOf" srcId="{8B32BCC3-894C-274D-8107-21434551707C}" destId="{4846F3C3-75F3-D249-8624-6648813FEDCC}" srcOrd="0" destOrd="0" presId="urn:microsoft.com/office/officeart/2005/8/layout/cycle7"/>
    <dgm:cxn modelId="{A43C2CBE-E692-414E-AF02-0E914C91470D}" type="presOf" srcId="{82951CDC-7B2B-4D49-9C04-1358AD6903DD}" destId="{A5598E28-A400-5444-926A-21F952434EEC}" srcOrd="1" destOrd="0" presId="urn:microsoft.com/office/officeart/2005/8/layout/cycle7"/>
    <dgm:cxn modelId="{4EC248C7-16C2-6049-B2CE-6228C5DE834E}" type="presOf" srcId="{1669AED7-7D2A-C441-AC6B-8FEA6FBE2AEB}" destId="{2F005D80-711D-9246-BA3C-624EC6BE4A6F}" srcOrd="0" destOrd="0" presId="urn:microsoft.com/office/officeart/2005/8/layout/cycle7"/>
    <dgm:cxn modelId="{6626F1CF-C64C-744F-94EC-D03EC7D3678B}" type="presOf" srcId="{4342A4E4-90B6-534E-B16D-D5812E054A95}" destId="{5F7862F0-2E3C-E349-BF3E-65E3C3D9142C}" srcOrd="0" destOrd="0" presId="urn:microsoft.com/office/officeart/2005/8/layout/cycle7"/>
    <dgm:cxn modelId="{70D847F3-77EF-E34C-A3CC-B47129834A8A}" srcId="{8CA7E0BF-A599-9640-B237-B19E821B0B34}" destId="{4342A4E4-90B6-534E-B16D-D5812E054A95}" srcOrd="0" destOrd="0" parTransId="{ECD6FC48-C28D-E944-844F-3FC95714ED03}" sibTransId="{64EC2076-BE3E-764B-B671-16F3E43E4D6F}"/>
    <dgm:cxn modelId="{2ADF8A5F-9FC2-3E4B-9DA7-403D4E44F204}" type="presParOf" srcId="{A9F9CBEB-ADF6-6A44-A8E2-DBB3C256B2CF}" destId="{5F7862F0-2E3C-E349-BF3E-65E3C3D9142C}" srcOrd="0" destOrd="0" presId="urn:microsoft.com/office/officeart/2005/8/layout/cycle7"/>
    <dgm:cxn modelId="{0AC2552A-8FBD-D348-BFDE-55BC21910D09}" type="presParOf" srcId="{A9F9CBEB-ADF6-6A44-A8E2-DBB3C256B2CF}" destId="{E79DBC98-ADF6-634F-BD08-90B0CCC64920}" srcOrd="1" destOrd="0" presId="urn:microsoft.com/office/officeart/2005/8/layout/cycle7"/>
    <dgm:cxn modelId="{5AD162CF-128A-0347-858E-FCCF1B8C2897}" type="presParOf" srcId="{E79DBC98-ADF6-634F-BD08-90B0CCC64920}" destId="{F0AE4911-53D3-2149-A287-A82EEA7E6A50}" srcOrd="0" destOrd="0" presId="urn:microsoft.com/office/officeart/2005/8/layout/cycle7"/>
    <dgm:cxn modelId="{8C5CE7B6-706D-774D-93A1-8CD257181221}" type="presParOf" srcId="{A9F9CBEB-ADF6-6A44-A8E2-DBB3C256B2CF}" destId="{4846F3C3-75F3-D249-8624-6648813FEDCC}" srcOrd="2" destOrd="0" presId="urn:microsoft.com/office/officeart/2005/8/layout/cycle7"/>
    <dgm:cxn modelId="{28DF26BD-DC9C-1D4D-8A67-FDFA6D7DCCA4}" type="presParOf" srcId="{A9F9CBEB-ADF6-6A44-A8E2-DBB3C256B2CF}" destId="{65C230BB-3F9A-2046-916A-40FB69136FF6}" srcOrd="3" destOrd="0" presId="urn:microsoft.com/office/officeart/2005/8/layout/cycle7"/>
    <dgm:cxn modelId="{296AD720-79DB-8940-95FF-96BFDB924772}" type="presParOf" srcId="{65C230BB-3F9A-2046-916A-40FB69136FF6}" destId="{A5598E28-A400-5444-926A-21F952434EEC}" srcOrd="0" destOrd="0" presId="urn:microsoft.com/office/officeart/2005/8/layout/cycle7"/>
    <dgm:cxn modelId="{318713A2-6BBB-EF4C-AC2C-800C99A1AE04}" type="presParOf" srcId="{A9F9CBEB-ADF6-6A44-A8E2-DBB3C256B2CF}" destId="{2F005D80-711D-9246-BA3C-624EC6BE4A6F}" srcOrd="4" destOrd="0" presId="urn:microsoft.com/office/officeart/2005/8/layout/cycle7"/>
    <dgm:cxn modelId="{4345CF82-FAE8-4C4E-AC69-7057E1189528}" type="presParOf" srcId="{A9F9CBEB-ADF6-6A44-A8E2-DBB3C256B2CF}" destId="{6916A2A2-7C1D-DB4F-AE67-59B420842838}" srcOrd="5" destOrd="0" presId="urn:microsoft.com/office/officeart/2005/8/layout/cycle7"/>
    <dgm:cxn modelId="{4C10E95E-8C3A-4E42-A3B9-F134552DA7D3}" type="presParOf" srcId="{6916A2A2-7C1D-DB4F-AE67-59B420842838}" destId="{ABE686FF-4EF5-EC49-9217-46A8937EFC4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7E0BF-A599-9640-B237-B19E821B0B34}"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4342A4E4-90B6-534E-B16D-D5812E054A95}">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CURRICULUM &amp; ASSESSMENT DESIGN</a:t>
          </a:r>
        </a:p>
      </dgm:t>
    </dgm:pt>
    <dgm:pt modelId="{ECD6FC48-C28D-E944-844F-3FC95714ED03}" type="parTrans" cxnId="{70D847F3-77EF-E34C-A3CC-B47129834A8A}">
      <dgm:prSet/>
      <dgm:spPr/>
      <dgm:t>
        <a:bodyPr/>
        <a:lstStyle/>
        <a:p>
          <a:endParaRPr lang="en-US"/>
        </a:p>
      </dgm:t>
    </dgm:pt>
    <dgm:pt modelId="{64EC2076-BE3E-764B-B671-16F3E43E4D6F}" type="sibTrans" cxnId="{70D847F3-77EF-E34C-A3CC-B47129834A8A}">
      <dgm:prSet custT="1"/>
      <dgm:spPr/>
      <dgm:t>
        <a:bodyPr/>
        <a:lstStyle/>
        <a:p>
          <a:r>
            <a:rPr lang="en-US" sz="1300" dirty="0">
              <a:solidFill>
                <a:schemeClr val="tx1"/>
              </a:solidFill>
              <a:latin typeface="DM Sans" pitchFamily="2" charset="77"/>
            </a:rPr>
            <a:t>Adjustable Assessment</a:t>
          </a:r>
          <a:endParaRPr lang="en-US" sz="1300" dirty="0">
            <a:latin typeface="DM Sans" pitchFamily="2" charset="77"/>
          </a:endParaRPr>
        </a:p>
      </dgm:t>
    </dgm:pt>
    <dgm:pt modelId="{8B32BCC3-894C-274D-8107-21434551707C}">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INSTRUCTIONAL DESIGN</a:t>
          </a:r>
        </a:p>
      </dgm:t>
    </dgm:pt>
    <dgm:pt modelId="{FF4F2179-E9A7-6F4C-847C-1949B6027C14}" type="parTrans" cxnId="{7A57F927-3678-5B4B-BECB-BD6BB085787B}">
      <dgm:prSet/>
      <dgm:spPr/>
      <dgm:t>
        <a:bodyPr/>
        <a:lstStyle/>
        <a:p>
          <a:endParaRPr lang="en-US"/>
        </a:p>
      </dgm:t>
    </dgm:pt>
    <dgm:pt modelId="{82951CDC-7B2B-4D49-9C04-1358AD6903DD}" type="sibTrans" cxnId="{7A57F927-3678-5B4B-BECB-BD6BB085787B}">
      <dgm:prSet/>
      <dgm:spPr>
        <a:solidFill>
          <a:schemeClr val="accent4"/>
        </a:solidFill>
      </dgm:spPr>
      <dgm:t>
        <a:bodyPr/>
        <a:lstStyle/>
        <a:p>
          <a:r>
            <a:rPr lang="en-US" dirty="0">
              <a:solidFill>
                <a:schemeClr val="tx1"/>
              </a:solidFill>
              <a:latin typeface="DM Sans" pitchFamily="2" charset="77"/>
            </a:rPr>
            <a:t>Adjustable Supports &amp; Strategies</a:t>
          </a:r>
        </a:p>
      </dgm:t>
    </dgm:pt>
    <dgm:pt modelId="{1669AED7-7D2A-C441-AC6B-8FEA6FBE2AEB}">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NEEDS BASED DESIGN</a:t>
          </a:r>
        </a:p>
      </dgm:t>
    </dgm:pt>
    <dgm:pt modelId="{210D23EA-C744-4446-829C-9992068106B5}" type="parTrans" cxnId="{FA75134C-F3B2-6246-9062-6B71FF79363B}">
      <dgm:prSet/>
      <dgm:spPr/>
      <dgm:t>
        <a:bodyPr/>
        <a:lstStyle/>
        <a:p>
          <a:endParaRPr lang="en-US"/>
        </a:p>
      </dgm:t>
    </dgm:pt>
    <dgm:pt modelId="{1A1E3777-AF5C-D94F-8BED-9977066B075E}" type="sibTrans" cxnId="{FA75134C-F3B2-6246-9062-6B71FF79363B}">
      <dgm:prSet custT="1"/>
      <dgm:spPr/>
      <dgm:t>
        <a:bodyPr/>
        <a:lstStyle/>
        <a:p>
          <a:r>
            <a:rPr lang="en-US" sz="1300" dirty="0">
              <a:solidFill>
                <a:schemeClr val="tx1"/>
              </a:solidFill>
              <a:latin typeface="DM Sans" pitchFamily="2" charset="77"/>
            </a:rPr>
            <a:t>Adjustable Curriculum</a:t>
          </a:r>
        </a:p>
      </dgm:t>
    </dgm:pt>
    <dgm:pt modelId="{A9F9CBEB-ADF6-6A44-A8E2-DBB3C256B2CF}" type="pres">
      <dgm:prSet presAssocID="{8CA7E0BF-A599-9640-B237-B19E821B0B34}" presName="Name0" presStyleCnt="0">
        <dgm:presLayoutVars>
          <dgm:dir/>
          <dgm:resizeHandles val="exact"/>
        </dgm:presLayoutVars>
      </dgm:prSet>
      <dgm:spPr/>
    </dgm:pt>
    <dgm:pt modelId="{5F7862F0-2E3C-E349-BF3E-65E3C3D9142C}" type="pres">
      <dgm:prSet presAssocID="{4342A4E4-90B6-534E-B16D-D5812E054A95}" presName="node" presStyleLbl="node1" presStyleIdx="0" presStyleCnt="3">
        <dgm:presLayoutVars>
          <dgm:bulletEnabled val="1"/>
        </dgm:presLayoutVars>
      </dgm:prSet>
      <dgm:spPr/>
    </dgm:pt>
    <dgm:pt modelId="{E79DBC98-ADF6-634F-BD08-90B0CCC64920}" type="pres">
      <dgm:prSet presAssocID="{64EC2076-BE3E-764B-B671-16F3E43E4D6F}" presName="sibTrans" presStyleLbl="sibTrans2D1" presStyleIdx="0" presStyleCnt="3"/>
      <dgm:spPr/>
    </dgm:pt>
    <dgm:pt modelId="{F0AE4911-53D3-2149-A287-A82EEA7E6A50}" type="pres">
      <dgm:prSet presAssocID="{64EC2076-BE3E-764B-B671-16F3E43E4D6F}" presName="connectorText" presStyleLbl="sibTrans2D1" presStyleIdx="0" presStyleCnt="3"/>
      <dgm:spPr/>
    </dgm:pt>
    <dgm:pt modelId="{4846F3C3-75F3-D249-8624-6648813FEDCC}" type="pres">
      <dgm:prSet presAssocID="{8B32BCC3-894C-274D-8107-21434551707C}" presName="node" presStyleLbl="node1" presStyleIdx="1" presStyleCnt="3" custRadScaleRad="136256" custRadScaleInc="-12713">
        <dgm:presLayoutVars>
          <dgm:bulletEnabled val="1"/>
        </dgm:presLayoutVars>
      </dgm:prSet>
      <dgm:spPr/>
    </dgm:pt>
    <dgm:pt modelId="{65C230BB-3F9A-2046-916A-40FB69136FF6}" type="pres">
      <dgm:prSet presAssocID="{82951CDC-7B2B-4D49-9C04-1358AD6903DD}" presName="sibTrans" presStyleLbl="sibTrans2D1" presStyleIdx="1" presStyleCnt="3"/>
      <dgm:spPr/>
    </dgm:pt>
    <dgm:pt modelId="{A5598E28-A400-5444-926A-21F952434EEC}" type="pres">
      <dgm:prSet presAssocID="{82951CDC-7B2B-4D49-9C04-1358AD6903DD}" presName="connectorText" presStyleLbl="sibTrans2D1" presStyleIdx="1" presStyleCnt="3"/>
      <dgm:spPr/>
    </dgm:pt>
    <dgm:pt modelId="{2F005D80-711D-9246-BA3C-624EC6BE4A6F}" type="pres">
      <dgm:prSet presAssocID="{1669AED7-7D2A-C441-AC6B-8FEA6FBE2AEB}" presName="node" presStyleLbl="node1" presStyleIdx="2" presStyleCnt="3" custRadScaleRad="138402" custRadScaleInc="13321">
        <dgm:presLayoutVars>
          <dgm:bulletEnabled val="1"/>
        </dgm:presLayoutVars>
      </dgm:prSet>
      <dgm:spPr/>
    </dgm:pt>
    <dgm:pt modelId="{6916A2A2-7C1D-DB4F-AE67-59B420842838}" type="pres">
      <dgm:prSet presAssocID="{1A1E3777-AF5C-D94F-8BED-9977066B075E}" presName="sibTrans" presStyleLbl="sibTrans2D1" presStyleIdx="2" presStyleCnt="3"/>
      <dgm:spPr/>
    </dgm:pt>
    <dgm:pt modelId="{ABE686FF-4EF5-EC49-9217-46A8937EFC41}" type="pres">
      <dgm:prSet presAssocID="{1A1E3777-AF5C-D94F-8BED-9977066B075E}" presName="connectorText" presStyleLbl="sibTrans2D1" presStyleIdx="2" presStyleCnt="3"/>
      <dgm:spPr/>
    </dgm:pt>
  </dgm:ptLst>
  <dgm:cxnLst>
    <dgm:cxn modelId="{8FFD1B24-0295-9642-9273-956EAA3F55FA}" type="presOf" srcId="{82951CDC-7B2B-4D49-9C04-1358AD6903DD}" destId="{65C230BB-3F9A-2046-916A-40FB69136FF6}" srcOrd="0" destOrd="0" presId="urn:microsoft.com/office/officeart/2005/8/layout/cycle7"/>
    <dgm:cxn modelId="{7A57F927-3678-5B4B-BECB-BD6BB085787B}" srcId="{8CA7E0BF-A599-9640-B237-B19E821B0B34}" destId="{8B32BCC3-894C-274D-8107-21434551707C}" srcOrd="1" destOrd="0" parTransId="{FF4F2179-E9A7-6F4C-847C-1949B6027C14}" sibTransId="{82951CDC-7B2B-4D49-9C04-1358AD6903DD}"/>
    <dgm:cxn modelId="{DA4CAA3B-4BE0-D64A-AA26-5F5CF19E2B3C}" type="presOf" srcId="{64EC2076-BE3E-764B-B671-16F3E43E4D6F}" destId="{E79DBC98-ADF6-634F-BD08-90B0CCC64920}" srcOrd="0" destOrd="0" presId="urn:microsoft.com/office/officeart/2005/8/layout/cycle7"/>
    <dgm:cxn modelId="{9AC22548-1B3E-EF41-AB3F-775875A2E698}" type="presOf" srcId="{1A1E3777-AF5C-D94F-8BED-9977066B075E}" destId="{ABE686FF-4EF5-EC49-9217-46A8937EFC41}" srcOrd="1" destOrd="0" presId="urn:microsoft.com/office/officeart/2005/8/layout/cycle7"/>
    <dgm:cxn modelId="{FA75134C-F3B2-6246-9062-6B71FF79363B}" srcId="{8CA7E0BF-A599-9640-B237-B19E821B0B34}" destId="{1669AED7-7D2A-C441-AC6B-8FEA6FBE2AEB}" srcOrd="2" destOrd="0" parTransId="{210D23EA-C744-4446-829C-9992068106B5}" sibTransId="{1A1E3777-AF5C-D94F-8BED-9977066B075E}"/>
    <dgm:cxn modelId="{18478A62-E0E0-8E46-8F65-4E18D8B0B8AE}" type="presOf" srcId="{64EC2076-BE3E-764B-B671-16F3E43E4D6F}" destId="{F0AE4911-53D3-2149-A287-A82EEA7E6A50}" srcOrd="1" destOrd="0" presId="urn:microsoft.com/office/officeart/2005/8/layout/cycle7"/>
    <dgm:cxn modelId="{28D68D6B-E170-5B48-89D1-1DE49603332D}" type="presOf" srcId="{1A1E3777-AF5C-D94F-8BED-9977066B075E}" destId="{6916A2A2-7C1D-DB4F-AE67-59B420842838}" srcOrd="0" destOrd="0" presId="urn:microsoft.com/office/officeart/2005/8/layout/cycle7"/>
    <dgm:cxn modelId="{7FD1788F-1D35-EA49-AB41-D67CD21DC50F}" type="presOf" srcId="{8CA7E0BF-A599-9640-B237-B19E821B0B34}" destId="{A9F9CBEB-ADF6-6A44-A8E2-DBB3C256B2CF}" srcOrd="0" destOrd="0" presId="urn:microsoft.com/office/officeart/2005/8/layout/cycle7"/>
    <dgm:cxn modelId="{5B7CBFBC-EB0C-A547-948C-A54FE5186034}" type="presOf" srcId="{8B32BCC3-894C-274D-8107-21434551707C}" destId="{4846F3C3-75F3-D249-8624-6648813FEDCC}" srcOrd="0" destOrd="0" presId="urn:microsoft.com/office/officeart/2005/8/layout/cycle7"/>
    <dgm:cxn modelId="{A43C2CBE-E692-414E-AF02-0E914C91470D}" type="presOf" srcId="{82951CDC-7B2B-4D49-9C04-1358AD6903DD}" destId="{A5598E28-A400-5444-926A-21F952434EEC}" srcOrd="1" destOrd="0" presId="urn:microsoft.com/office/officeart/2005/8/layout/cycle7"/>
    <dgm:cxn modelId="{4EC248C7-16C2-6049-B2CE-6228C5DE834E}" type="presOf" srcId="{1669AED7-7D2A-C441-AC6B-8FEA6FBE2AEB}" destId="{2F005D80-711D-9246-BA3C-624EC6BE4A6F}" srcOrd="0" destOrd="0" presId="urn:microsoft.com/office/officeart/2005/8/layout/cycle7"/>
    <dgm:cxn modelId="{6626F1CF-C64C-744F-94EC-D03EC7D3678B}" type="presOf" srcId="{4342A4E4-90B6-534E-B16D-D5812E054A95}" destId="{5F7862F0-2E3C-E349-BF3E-65E3C3D9142C}" srcOrd="0" destOrd="0" presId="urn:microsoft.com/office/officeart/2005/8/layout/cycle7"/>
    <dgm:cxn modelId="{70D847F3-77EF-E34C-A3CC-B47129834A8A}" srcId="{8CA7E0BF-A599-9640-B237-B19E821B0B34}" destId="{4342A4E4-90B6-534E-B16D-D5812E054A95}" srcOrd="0" destOrd="0" parTransId="{ECD6FC48-C28D-E944-844F-3FC95714ED03}" sibTransId="{64EC2076-BE3E-764B-B671-16F3E43E4D6F}"/>
    <dgm:cxn modelId="{2ADF8A5F-9FC2-3E4B-9DA7-403D4E44F204}" type="presParOf" srcId="{A9F9CBEB-ADF6-6A44-A8E2-DBB3C256B2CF}" destId="{5F7862F0-2E3C-E349-BF3E-65E3C3D9142C}" srcOrd="0" destOrd="0" presId="urn:microsoft.com/office/officeart/2005/8/layout/cycle7"/>
    <dgm:cxn modelId="{0AC2552A-8FBD-D348-BFDE-55BC21910D09}" type="presParOf" srcId="{A9F9CBEB-ADF6-6A44-A8E2-DBB3C256B2CF}" destId="{E79DBC98-ADF6-634F-BD08-90B0CCC64920}" srcOrd="1" destOrd="0" presId="urn:microsoft.com/office/officeart/2005/8/layout/cycle7"/>
    <dgm:cxn modelId="{5AD162CF-128A-0347-858E-FCCF1B8C2897}" type="presParOf" srcId="{E79DBC98-ADF6-634F-BD08-90B0CCC64920}" destId="{F0AE4911-53D3-2149-A287-A82EEA7E6A50}" srcOrd="0" destOrd="0" presId="urn:microsoft.com/office/officeart/2005/8/layout/cycle7"/>
    <dgm:cxn modelId="{8C5CE7B6-706D-774D-93A1-8CD257181221}" type="presParOf" srcId="{A9F9CBEB-ADF6-6A44-A8E2-DBB3C256B2CF}" destId="{4846F3C3-75F3-D249-8624-6648813FEDCC}" srcOrd="2" destOrd="0" presId="urn:microsoft.com/office/officeart/2005/8/layout/cycle7"/>
    <dgm:cxn modelId="{28DF26BD-DC9C-1D4D-8A67-FDFA6D7DCCA4}" type="presParOf" srcId="{A9F9CBEB-ADF6-6A44-A8E2-DBB3C256B2CF}" destId="{65C230BB-3F9A-2046-916A-40FB69136FF6}" srcOrd="3" destOrd="0" presId="urn:microsoft.com/office/officeart/2005/8/layout/cycle7"/>
    <dgm:cxn modelId="{296AD720-79DB-8940-95FF-96BFDB924772}" type="presParOf" srcId="{65C230BB-3F9A-2046-916A-40FB69136FF6}" destId="{A5598E28-A400-5444-926A-21F952434EEC}" srcOrd="0" destOrd="0" presId="urn:microsoft.com/office/officeart/2005/8/layout/cycle7"/>
    <dgm:cxn modelId="{318713A2-6BBB-EF4C-AC2C-800C99A1AE04}" type="presParOf" srcId="{A9F9CBEB-ADF6-6A44-A8E2-DBB3C256B2CF}" destId="{2F005D80-711D-9246-BA3C-624EC6BE4A6F}" srcOrd="4" destOrd="0" presId="urn:microsoft.com/office/officeart/2005/8/layout/cycle7"/>
    <dgm:cxn modelId="{4345CF82-FAE8-4C4E-AC69-7057E1189528}" type="presParOf" srcId="{A9F9CBEB-ADF6-6A44-A8E2-DBB3C256B2CF}" destId="{6916A2A2-7C1D-DB4F-AE67-59B420842838}" srcOrd="5" destOrd="0" presId="urn:microsoft.com/office/officeart/2005/8/layout/cycle7"/>
    <dgm:cxn modelId="{4C10E95E-8C3A-4E42-A3B9-F134552DA7D3}" type="presParOf" srcId="{6916A2A2-7C1D-DB4F-AE67-59B420842838}" destId="{ABE686FF-4EF5-EC49-9217-46A8937EFC4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A7E0BF-A599-9640-B237-B19E821B0B34}"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US"/>
        </a:p>
      </dgm:t>
    </dgm:pt>
    <dgm:pt modelId="{4342A4E4-90B6-534E-B16D-D5812E054A95}">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CURRICULUM &amp; ASSESSMENT DESIGN</a:t>
          </a:r>
        </a:p>
      </dgm:t>
    </dgm:pt>
    <dgm:pt modelId="{ECD6FC48-C28D-E944-844F-3FC95714ED03}" type="parTrans" cxnId="{70D847F3-77EF-E34C-A3CC-B47129834A8A}">
      <dgm:prSet/>
      <dgm:spPr/>
      <dgm:t>
        <a:bodyPr/>
        <a:lstStyle/>
        <a:p>
          <a:endParaRPr lang="en-US"/>
        </a:p>
      </dgm:t>
    </dgm:pt>
    <dgm:pt modelId="{64EC2076-BE3E-764B-B671-16F3E43E4D6F}" type="sibTrans" cxnId="{70D847F3-77EF-E34C-A3CC-B47129834A8A}">
      <dgm:prSet custT="1"/>
      <dgm:spPr/>
      <dgm:t>
        <a:bodyPr/>
        <a:lstStyle/>
        <a:p>
          <a:r>
            <a:rPr lang="en-US" sz="1300" dirty="0">
              <a:solidFill>
                <a:schemeClr val="tx1"/>
              </a:solidFill>
              <a:latin typeface="DM Sans" pitchFamily="2" charset="77"/>
            </a:rPr>
            <a:t>Adjustable Assessment</a:t>
          </a:r>
          <a:endParaRPr lang="en-US" sz="1300" dirty="0">
            <a:latin typeface="DM Sans" pitchFamily="2" charset="77"/>
          </a:endParaRPr>
        </a:p>
      </dgm:t>
    </dgm:pt>
    <dgm:pt modelId="{8B32BCC3-894C-274D-8107-21434551707C}">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INSTRUCTIONAL DESIGN</a:t>
          </a:r>
        </a:p>
      </dgm:t>
    </dgm:pt>
    <dgm:pt modelId="{FF4F2179-E9A7-6F4C-847C-1949B6027C14}" type="parTrans" cxnId="{7A57F927-3678-5B4B-BECB-BD6BB085787B}">
      <dgm:prSet/>
      <dgm:spPr/>
      <dgm:t>
        <a:bodyPr/>
        <a:lstStyle/>
        <a:p>
          <a:endParaRPr lang="en-US"/>
        </a:p>
      </dgm:t>
    </dgm:pt>
    <dgm:pt modelId="{82951CDC-7B2B-4D49-9C04-1358AD6903DD}" type="sibTrans" cxnId="{7A57F927-3678-5B4B-BECB-BD6BB085787B}">
      <dgm:prSet/>
      <dgm:spPr/>
      <dgm:t>
        <a:bodyPr/>
        <a:lstStyle/>
        <a:p>
          <a:r>
            <a:rPr lang="en-US" dirty="0">
              <a:solidFill>
                <a:schemeClr val="tx1"/>
              </a:solidFill>
              <a:latin typeface="DM Sans" pitchFamily="2" charset="77"/>
            </a:rPr>
            <a:t>Adjustable Supports &amp; Strategies</a:t>
          </a:r>
        </a:p>
      </dgm:t>
    </dgm:pt>
    <dgm:pt modelId="{1669AED7-7D2A-C441-AC6B-8FEA6FBE2AEB}">
      <dgm:prSet phldrT="[Text]"/>
      <dgm:spPr>
        <a:solidFill>
          <a:srgbClr val="00364F"/>
        </a:solidFill>
        <a:ln>
          <a:noFill/>
        </a:ln>
      </dgm:spPr>
      <dgm:t>
        <a:bodyPr/>
        <a:lstStyle/>
        <a:p>
          <a:r>
            <a:rPr lang="en-US" dirty="0">
              <a:solidFill>
                <a:schemeClr val="bg1"/>
              </a:solidFill>
              <a:latin typeface="Roboto Condensed" panose="02000000000000000000" pitchFamily="2" charset="0"/>
              <a:ea typeface="Roboto Condensed" panose="02000000000000000000" pitchFamily="2" charset="0"/>
            </a:rPr>
            <a:t>NEEDS BASED DESIGN</a:t>
          </a:r>
        </a:p>
      </dgm:t>
    </dgm:pt>
    <dgm:pt modelId="{210D23EA-C744-4446-829C-9992068106B5}" type="parTrans" cxnId="{FA75134C-F3B2-6246-9062-6B71FF79363B}">
      <dgm:prSet/>
      <dgm:spPr/>
      <dgm:t>
        <a:bodyPr/>
        <a:lstStyle/>
        <a:p>
          <a:endParaRPr lang="en-US"/>
        </a:p>
      </dgm:t>
    </dgm:pt>
    <dgm:pt modelId="{1A1E3777-AF5C-D94F-8BED-9977066B075E}" type="sibTrans" cxnId="{FA75134C-F3B2-6246-9062-6B71FF79363B}">
      <dgm:prSet custT="1"/>
      <dgm:spPr/>
      <dgm:t>
        <a:bodyPr/>
        <a:lstStyle/>
        <a:p>
          <a:r>
            <a:rPr lang="en-US" sz="1300" dirty="0">
              <a:solidFill>
                <a:schemeClr val="tx1"/>
              </a:solidFill>
              <a:latin typeface="DM Sans" pitchFamily="2" charset="77"/>
            </a:rPr>
            <a:t>Adjustable Curriculum</a:t>
          </a:r>
        </a:p>
      </dgm:t>
    </dgm:pt>
    <dgm:pt modelId="{A9F9CBEB-ADF6-6A44-A8E2-DBB3C256B2CF}" type="pres">
      <dgm:prSet presAssocID="{8CA7E0BF-A599-9640-B237-B19E821B0B34}" presName="Name0" presStyleCnt="0">
        <dgm:presLayoutVars>
          <dgm:dir/>
          <dgm:resizeHandles val="exact"/>
        </dgm:presLayoutVars>
      </dgm:prSet>
      <dgm:spPr/>
    </dgm:pt>
    <dgm:pt modelId="{5F7862F0-2E3C-E349-BF3E-65E3C3D9142C}" type="pres">
      <dgm:prSet presAssocID="{4342A4E4-90B6-534E-B16D-D5812E054A95}" presName="node" presStyleLbl="node1" presStyleIdx="0" presStyleCnt="3">
        <dgm:presLayoutVars>
          <dgm:bulletEnabled val="1"/>
        </dgm:presLayoutVars>
      </dgm:prSet>
      <dgm:spPr/>
    </dgm:pt>
    <dgm:pt modelId="{E79DBC98-ADF6-634F-BD08-90B0CCC64920}" type="pres">
      <dgm:prSet presAssocID="{64EC2076-BE3E-764B-B671-16F3E43E4D6F}" presName="sibTrans" presStyleLbl="sibTrans2D1" presStyleIdx="0" presStyleCnt="3"/>
      <dgm:spPr/>
    </dgm:pt>
    <dgm:pt modelId="{F0AE4911-53D3-2149-A287-A82EEA7E6A50}" type="pres">
      <dgm:prSet presAssocID="{64EC2076-BE3E-764B-B671-16F3E43E4D6F}" presName="connectorText" presStyleLbl="sibTrans2D1" presStyleIdx="0" presStyleCnt="3"/>
      <dgm:spPr/>
    </dgm:pt>
    <dgm:pt modelId="{4846F3C3-75F3-D249-8624-6648813FEDCC}" type="pres">
      <dgm:prSet presAssocID="{8B32BCC3-894C-274D-8107-21434551707C}" presName="node" presStyleLbl="node1" presStyleIdx="1" presStyleCnt="3" custRadScaleRad="136256" custRadScaleInc="-12713">
        <dgm:presLayoutVars>
          <dgm:bulletEnabled val="1"/>
        </dgm:presLayoutVars>
      </dgm:prSet>
      <dgm:spPr/>
    </dgm:pt>
    <dgm:pt modelId="{65C230BB-3F9A-2046-916A-40FB69136FF6}" type="pres">
      <dgm:prSet presAssocID="{82951CDC-7B2B-4D49-9C04-1358AD6903DD}" presName="sibTrans" presStyleLbl="sibTrans2D1" presStyleIdx="1" presStyleCnt="3"/>
      <dgm:spPr/>
    </dgm:pt>
    <dgm:pt modelId="{A5598E28-A400-5444-926A-21F952434EEC}" type="pres">
      <dgm:prSet presAssocID="{82951CDC-7B2B-4D49-9C04-1358AD6903DD}" presName="connectorText" presStyleLbl="sibTrans2D1" presStyleIdx="1" presStyleCnt="3"/>
      <dgm:spPr/>
    </dgm:pt>
    <dgm:pt modelId="{2F005D80-711D-9246-BA3C-624EC6BE4A6F}" type="pres">
      <dgm:prSet presAssocID="{1669AED7-7D2A-C441-AC6B-8FEA6FBE2AEB}" presName="node" presStyleLbl="node1" presStyleIdx="2" presStyleCnt="3" custRadScaleRad="138402" custRadScaleInc="13321">
        <dgm:presLayoutVars>
          <dgm:bulletEnabled val="1"/>
        </dgm:presLayoutVars>
      </dgm:prSet>
      <dgm:spPr/>
    </dgm:pt>
    <dgm:pt modelId="{6916A2A2-7C1D-DB4F-AE67-59B420842838}" type="pres">
      <dgm:prSet presAssocID="{1A1E3777-AF5C-D94F-8BED-9977066B075E}" presName="sibTrans" presStyleLbl="sibTrans2D1" presStyleIdx="2" presStyleCnt="3"/>
      <dgm:spPr/>
    </dgm:pt>
    <dgm:pt modelId="{ABE686FF-4EF5-EC49-9217-46A8937EFC41}" type="pres">
      <dgm:prSet presAssocID="{1A1E3777-AF5C-D94F-8BED-9977066B075E}" presName="connectorText" presStyleLbl="sibTrans2D1" presStyleIdx="2" presStyleCnt="3"/>
      <dgm:spPr/>
    </dgm:pt>
  </dgm:ptLst>
  <dgm:cxnLst>
    <dgm:cxn modelId="{8FFD1B24-0295-9642-9273-956EAA3F55FA}" type="presOf" srcId="{82951CDC-7B2B-4D49-9C04-1358AD6903DD}" destId="{65C230BB-3F9A-2046-916A-40FB69136FF6}" srcOrd="0" destOrd="0" presId="urn:microsoft.com/office/officeart/2005/8/layout/cycle7"/>
    <dgm:cxn modelId="{7A57F927-3678-5B4B-BECB-BD6BB085787B}" srcId="{8CA7E0BF-A599-9640-B237-B19E821B0B34}" destId="{8B32BCC3-894C-274D-8107-21434551707C}" srcOrd="1" destOrd="0" parTransId="{FF4F2179-E9A7-6F4C-847C-1949B6027C14}" sibTransId="{82951CDC-7B2B-4D49-9C04-1358AD6903DD}"/>
    <dgm:cxn modelId="{DA4CAA3B-4BE0-D64A-AA26-5F5CF19E2B3C}" type="presOf" srcId="{64EC2076-BE3E-764B-B671-16F3E43E4D6F}" destId="{E79DBC98-ADF6-634F-BD08-90B0CCC64920}" srcOrd="0" destOrd="0" presId="urn:microsoft.com/office/officeart/2005/8/layout/cycle7"/>
    <dgm:cxn modelId="{9AC22548-1B3E-EF41-AB3F-775875A2E698}" type="presOf" srcId="{1A1E3777-AF5C-D94F-8BED-9977066B075E}" destId="{ABE686FF-4EF5-EC49-9217-46A8937EFC41}" srcOrd="1" destOrd="0" presId="urn:microsoft.com/office/officeart/2005/8/layout/cycle7"/>
    <dgm:cxn modelId="{FA75134C-F3B2-6246-9062-6B71FF79363B}" srcId="{8CA7E0BF-A599-9640-B237-B19E821B0B34}" destId="{1669AED7-7D2A-C441-AC6B-8FEA6FBE2AEB}" srcOrd="2" destOrd="0" parTransId="{210D23EA-C744-4446-829C-9992068106B5}" sibTransId="{1A1E3777-AF5C-D94F-8BED-9977066B075E}"/>
    <dgm:cxn modelId="{18478A62-E0E0-8E46-8F65-4E18D8B0B8AE}" type="presOf" srcId="{64EC2076-BE3E-764B-B671-16F3E43E4D6F}" destId="{F0AE4911-53D3-2149-A287-A82EEA7E6A50}" srcOrd="1" destOrd="0" presId="urn:microsoft.com/office/officeart/2005/8/layout/cycle7"/>
    <dgm:cxn modelId="{28D68D6B-E170-5B48-89D1-1DE49603332D}" type="presOf" srcId="{1A1E3777-AF5C-D94F-8BED-9977066B075E}" destId="{6916A2A2-7C1D-DB4F-AE67-59B420842838}" srcOrd="0" destOrd="0" presId="urn:microsoft.com/office/officeart/2005/8/layout/cycle7"/>
    <dgm:cxn modelId="{7FD1788F-1D35-EA49-AB41-D67CD21DC50F}" type="presOf" srcId="{8CA7E0BF-A599-9640-B237-B19E821B0B34}" destId="{A9F9CBEB-ADF6-6A44-A8E2-DBB3C256B2CF}" srcOrd="0" destOrd="0" presId="urn:microsoft.com/office/officeart/2005/8/layout/cycle7"/>
    <dgm:cxn modelId="{5B7CBFBC-EB0C-A547-948C-A54FE5186034}" type="presOf" srcId="{8B32BCC3-894C-274D-8107-21434551707C}" destId="{4846F3C3-75F3-D249-8624-6648813FEDCC}" srcOrd="0" destOrd="0" presId="urn:microsoft.com/office/officeart/2005/8/layout/cycle7"/>
    <dgm:cxn modelId="{A43C2CBE-E692-414E-AF02-0E914C91470D}" type="presOf" srcId="{82951CDC-7B2B-4D49-9C04-1358AD6903DD}" destId="{A5598E28-A400-5444-926A-21F952434EEC}" srcOrd="1" destOrd="0" presId="urn:microsoft.com/office/officeart/2005/8/layout/cycle7"/>
    <dgm:cxn modelId="{4EC248C7-16C2-6049-B2CE-6228C5DE834E}" type="presOf" srcId="{1669AED7-7D2A-C441-AC6B-8FEA6FBE2AEB}" destId="{2F005D80-711D-9246-BA3C-624EC6BE4A6F}" srcOrd="0" destOrd="0" presId="urn:microsoft.com/office/officeart/2005/8/layout/cycle7"/>
    <dgm:cxn modelId="{6626F1CF-C64C-744F-94EC-D03EC7D3678B}" type="presOf" srcId="{4342A4E4-90B6-534E-B16D-D5812E054A95}" destId="{5F7862F0-2E3C-E349-BF3E-65E3C3D9142C}" srcOrd="0" destOrd="0" presId="urn:microsoft.com/office/officeart/2005/8/layout/cycle7"/>
    <dgm:cxn modelId="{70D847F3-77EF-E34C-A3CC-B47129834A8A}" srcId="{8CA7E0BF-A599-9640-B237-B19E821B0B34}" destId="{4342A4E4-90B6-534E-B16D-D5812E054A95}" srcOrd="0" destOrd="0" parTransId="{ECD6FC48-C28D-E944-844F-3FC95714ED03}" sibTransId="{64EC2076-BE3E-764B-B671-16F3E43E4D6F}"/>
    <dgm:cxn modelId="{2ADF8A5F-9FC2-3E4B-9DA7-403D4E44F204}" type="presParOf" srcId="{A9F9CBEB-ADF6-6A44-A8E2-DBB3C256B2CF}" destId="{5F7862F0-2E3C-E349-BF3E-65E3C3D9142C}" srcOrd="0" destOrd="0" presId="urn:microsoft.com/office/officeart/2005/8/layout/cycle7"/>
    <dgm:cxn modelId="{0AC2552A-8FBD-D348-BFDE-55BC21910D09}" type="presParOf" srcId="{A9F9CBEB-ADF6-6A44-A8E2-DBB3C256B2CF}" destId="{E79DBC98-ADF6-634F-BD08-90B0CCC64920}" srcOrd="1" destOrd="0" presId="urn:microsoft.com/office/officeart/2005/8/layout/cycle7"/>
    <dgm:cxn modelId="{5AD162CF-128A-0347-858E-FCCF1B8C2897}" type="presParOf" srcId="{E79DBC98-ADF6-634F-BD08-90B0CCC64920}" destId="{F0AE4911-53D3-2149-A287-A82EEA7E6A50}" srcOrd="0" destOrd="0" presId="urn:microsoft.com/office/officeart/2005/8/layout/cycle7"/>
    <dgm:cxn modelId="{8C5CE7B6-706D-774D-93A1-8CD257181221}" type="presParOf" srcId="{A9F9CBEB-ADF6-6A44-A8E2-DBB3C256B2CF}" destId="{4846F3C3-75F3-D249-8624-6648813FEDCC}" srcOrd="2" destOrd="0" presId="urn:microsoft.com/office/officeart/2005/8/layout/cycle7"/>
    <dgm:cxn modelId="{28DF26BD-DC9C-1D4D-8A67-FDFA6D7DCCA4}" type="presParOf" srcId="{A9F9CBEB-ADF6-6A44-A8E2-DBB3C256B2CF}" destId="{65C230BB-3F9A-2046-916A-40FB69136FF6}" srcOrd="3" destOrd="0" presId="urn:microsoft.com/office/officeart/2005/8/layout/cycle7"/>
    <dgm:cxn modelId="{296AD720-79DB-8940-95FF-96BFDB924772}" type="presParOf" srcId="{65C230BB-3F9A-2046-916A-40FB69136FF6}" destId="{A5598E28-A400-5444-926A-21F952434EEC}" srcOrd="0" destOrd="0" presId="urn:microsoft.com/office/officeart/2005/8/layout/cycle7"/>
    <dgm:cxn modelId="{318713A2-6BBB-EF4C-AC2C-800C99A1AE04}" type="presParOf" srcId="{A9F9CBEB-ADF6-6A44-A8E2-DBB3C256B2CF}" destId="{2F005D80-711D-9246-BA3C-624EC6BE4A6F}" srcOrd="4" destOrd="0" presId="urn:microsoft.com/office/officeart/2005/8/layout/cycle7"/>
    <dgm:cxn modelId="{4345CF82-FAE8-4C4E-AC69-7057E1189528}" type="presParOf" srcId="{A9F9CBEB-ADF6-6A44-A8E2-DBB3C256B2CF}" destId="{6916A2A2-7C1D-DB4F-AE67-59B420842838}" srcOrd="5" destOrd="0" presId="urn:microsoft.com/office/officeart/2005/8/layout/cycle7"/>
    <dgm:cxn modelId="{4C10E95E-8C3A-4E42-A3B9-F134552DA7D3}" type="presParOf" srcId="{6916A2A2-7C1D-DB4F-AE67-59B420842838}" destId="{ABE686FF-4EF5-EC49-9217-46A8937EFC4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862F0-2E3C-E349-BF3E-65E3C3D9142C}">
      <dsp:nvSpPr>
        <dsp:cNvPr id="0" name=""/>
        <dsp:cNvSpPr/>
      </dsp:nvSpPr>
      <dsp:spPr>
        <a:xfrm>
          <a:off x="3571874" y="1001"/>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CURRICULUM &amp; ASSESSMENT DESIGN</a:t>
          </a:r>
        </a:p>
      </dsp:txBody>
      <dsp:txXfrm>
        <a:off x="3610094" y="39221"/>
        <a:ext cx="2533409" cy="1228484"/>
      </dsp:txXfrm>
    </dsp:sp>
    <dsp:sp modelId="{E79DBC98-ADF6-634F-BD08-90B0CCC64920}">
      <dsp:nvSpPr>
        <dsp:cNvPr id="0" name=""/>
        <dsp:cNvSpPr/>
      </dsp:nvSpPr>
      <dsp:spPr>
        <a:xfrm rot="2998637">
          <a:off x="5176220" y="2290367"/>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DM Sans" pitchFamily="2" charset="77"/>
            </a:rPr>
            <a:t>Adjustable Assessment</a:t>
          </a:r>
          <a:endParaRPr lang="en-US" sz="1300" kern="1200" dirty="0">
            <a:latin typeface="DM Sans" pitchFamily="2" charset="77"/>
          </a:endParaRPr>
        </a:p>
      </dsp:txBody>
      <dsp:txXfrm>
        <a:off x="5313237" y="2381712"/>
        <a:ext cx="2259931" cy="274033"/>
      </dsp:txXfrm>
    </dsp:sp>
    <dsp:sp modelId="{4846F3C3-75F3-D249-8624-6648813FEDCC}">
      <dsp:nvSpPr>
        <dsp:cNvPr id="0" name=""/>
        <dsp:cNvSpPr/>
      </dsp:nvSpPr>
      <dsp:spPr>
        <a:xfrm>
          <a:off x="6704682" y="3731532"/>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INSTRUCTIONAL DESIGN</a:t>
          </a:r>
        </a:p>
      </dsp:txBody>
      <dsp:txXfrm>
        <a:off x="6742902" y="3769752"/>
        <a:ext cx="2533409" cy="1228484"/>
      </dsp:txXfrm>
    </dsp:sp>
    <dsp:sp modelId="{65C230BB-3F9A-2046-916A-40FB69136FF6}">
      <dsp:nvSpPr>
        <dsp:cNvPr id="0" name=""/>
        <dsp:cNvSpPr/>
      </dsp:nvSpPr>
      <dsp:spPr>
        <a:xfrm rot="10800000">
          <a:off x="3581009" y="4155632"/>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DM Sans" pitchFamily="2" charset="77"/>
            </a:rPr>
            <a:t>Adjustable Supports &amp; Strategies</a:t>
          </a:r>
        </a:p>
      </dsp:txBody>
      <dsp:txXfrm rot="10800000">
        <a:off x="3718026" y="4246977"/>
        <a:ext cx="2259931" cy="274033"/>
      </dsp:txXfrm>
    </dsp:sp>
    <dsp:sp modelId="{2F005D80-711D-9246-BA3C-624EC6BE4A6F}">
      <dsp:nvSpPr>
        <dsp:cNvPr id="0" name=""/>
        <dsp:cNvSpPr/>
      </dsp:nvSpPr>
      <dsp:spPr>
        <a:xfrm>
          <a:off x="381452" y="3731531"/>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NEEDS BASED DESIGN</a:t>
          </a:r>
        </a:p>
      </dsp:txBody>
      <dsp:txXfrm>
        <a:off x="419672" y="3769751"/>
        <a:ext cx="2533409" cy="1228484"/>
      </dsp:txXfrm>
    </dsp:sp>
    <dsp:sp modelId="{6916A2A2-7C1D-DB4F-AE67-59B420842838}">
      <dsp:nvSpPr>
        <dsp:cNvPr id="0" name=""/>
        <dsp:cNvSpPr/>
      </dsp:nvSpPr>
      <dsp:spPr>
        <a:xfrm rot="18632263">
          <a:off x="2014605" y="2290367"/>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DM Sans" pitchFamily="2" charset="77"/>
            </a:rPr>
            <a:t>Adjustable Curriculum</a:t>
          </a:r>
        </a:p>
      </dsp:txBody>
      <dsp:txXfrm>
        <a:off x="2151622" y="2381712"/>
        <a:ext cx="2259931" cy="274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862F0-2E3C-E349-BF3E-65E3C3D9142C}">
      <dsp:nvSpPr>
        <dsp:cNvPr id="0" name=""/>
        <dsp:cNvSpPr/>
      </dsp:nvSpPr>
      <dsp:spPr>
        <a:xfrm>
          <a:off x="3571874" y="1001"/>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CURRICULUM &amp; ASSESSMENT DESIGN</a:t>
          </a:r>
        </a:p>
      </dsp:txBody>
      <dsp:txXfrm>
        <a:off x="3610094" y="39221"/>
        <a:ext cx="2533409" cy="1228484"/>
      </dsp:txXfrm>
    </dsp:sp>
    <dsp:sp modelId="{E79DBC98-ADF6-634F-BD08-90B0CCC64920}">
      <dsp:nvSpPr>
        <dsp:cNvPr id="0" name=""/>
        <dsp:cNvSpPr/>
      </dsp:nvSpPr>
      <dsp:spPr>
        <a:xfrm rot="2998637">
          <a:off x="5176220" y="2290367"/>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DM Sans" pitchFamily="2" charset="77"/>
            </a:rPr>
            <a:t>Adjustable Assessment</a:t>
          </a:r>
          <a:endParaRPr lang="en-US" sz="1300" kern="1200" dirty="0">
            <a:latin typeface="DM Sans" pitchFamily="2" charset="77"/>
          </a:endParaRPr>
        </a:p>
      </dsp:txBody>
      <dsp:txXfrm>
        <a:off x="5313237" y="2381712"/>
        <a:ext cx="2259931" cy="274033"/>
      </dsp:txXfrm>
    </dsp:sp>
    <dsp:sp modelId="{4846F3C3-75F3-D249-8624-6648813FEDCC}">
      <dsp:nvSpPr>
        <dsp:cNvPr id="0" name=""/>
        <dsp:cNvSpPr/>
      </dsp:nvSpPr>
      <dsp:spPr>
        <a:xfrm>
          <a:off x="6704682" y="3731532"/>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INSTRUCTIONAL DESIGN</a:t>
          </a:r>
        </a:p>
      </dsp:txBody>
      <dsp:txXfrm>
        <a:off x="6742902" y="3769752"/>
        <a:ext cx="2533409" cy="1228484"/>
      </dsp:txXfrm>
    </dsp:sp>
    <dsp:sp modelId="{65C230BB-3F9A-2046-916A-40FB69136FF6}">
      <dsp:nvSpPr>
        <dsp:cNvPr id="0" name=""/>
        <dsp:cNvSpPr/>
      </dsp:nvSpPr>
      <dsp:spPr>
        <a:xfrm rot="10800000">
          <a:off x="3581009" y="4155632"/>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DM Sans" pitchFamily="2" charset="77"/>
            </a:rPr>
            <a:t>Adjustable Supports &amp; Strategies</a:t>
          </a:r>
        </a:p>
      </dsp:txBody>
      <dsp:txXfrm rot="10800000">
        <a:off x="3718026" y="4246977"/>
        <a:ext cx="2259931" cy="274033"/>
      </dsp:txXfrm>
    </dsp:sp>
    <dsp:sp modelId="{2F005D80-711D-9246-BA3C-624EC6BE4A6F}">
      <dsp:nvSpPr>
        <dsp:cNvPr id="0" name=""/>
        <dsp:cNvSpPr/>
      </dsp:nvSpPr>
      <dsp:spPr>
        <a:xfrm>
          <a:off x="381452" y="3731531"/>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NEEDS BASED DESIGN</a:t>
          </a:r>
        </a:p>
      </dsp:txBody>
      <dsp:txXfrm>
        <a:off x="419672" y="3769751"/>
        <a:ext cx="2533409" cy="1228484"/>
      </dsp:txXfrm>
    </dsp:sp>
    <dsp:sp modelId="{6916A2A2-7C1D-DB4F-AE67-59B420842838}">
      <dsp:nvSpPr>
        <dsp:cNvPr id="0" name=""/>
        <dsp:cNvSpPr/>
      </dsp:nvSpPr>
      <dsp:spPr>
        <a:xfrm rot="18632263">
          <a:off x="2014605" y="2290367"/>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DM Sans" pitchFamily="2" charset="77"/>
            </a:rPr>
            <a:t>Adjustable Curriculum</a:t>
          </a:r>
        </a:p>
      </dsp:txBody>
      <dsp:txXfrm>
        <a:off x="2151622" y="2381712"/>
        <a:ext cx="2259931" cy="274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862F0-2E3C-E349-BF3E-65E3C3D9142C}">
      <dsp:nvSpPr>
        <dsp:cNvPr id="0" name=""/>
        <dsp:cNvSpPr/>
      </dsp:nvSpPr>
      <dsp:spPr>
        <a:xfrm>
          <a:off x="3571874" y="1001"/>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CURRICULUM &amp; ASSESSMENT DESIGN</a:t>
          </a:r>
        </a:p>
      </dsp:txBody>
      <dsp:txXfrm>
        <a:off x="3610094" y="39221"/>
        <a:ext cx="2533409" cy="1228484"/>
      </dsp:txXfrm>
    </dsp:sp>
    <dsp:sp modelId="{E79DBC98-ADF6-634F-BD08-90B0CCC64920}">
      <dsp:nvSpPr>
        <dsp:cNvPr id="0" name=""/>
        <dsp:cNvSpPr/>
      </dsp:nvSpPr>
      <dsp:spPr>
        <a:xfrm rot="2998637">
          <a:off x="5176220" y="2290367"/>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DM Sans" pitchFamily="2" charset="77"/>
            </a:rPr>
            <a:t>Adjustable Assessment</a:t>
          </a:r>
          <a:endParaRPr lang="en-US" sz="1300" kern="1200" dirty="0">
            <a:latin typeface="DM Sans" pitchFamily="2" charset="77"/>
          </a:endParaRPr>
        </a:p>
      </dsp:txBody>
      <dsp:txXfrm>
        <a:off x="5313237" y="2381712"/>
        <a:ext cx="2259931" cy="274033"/>
      </dsp:txXfrm>
    </dsp:sp>
    <dsp:sp modelId="{4846F3C3-75F3-D249-8624-6648813FEDCC}">
      <dsp:nvSpPr>
        <dsp:cNvPr id="0" name=""/>
        <dsp:cNvSpPr/>
      </dsp:nvSpPr>
      <dsp:spPr>
        <a:xfrm>
          <a:off x="6704682" y="3731532"/>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INSTRUCTIONAL DESIGN</a:t>
          </a:r>
        </a:p>
      </dsp:txBody>
      <dsp:txXfrm>
        <a:off x="6742902" y="3769752"/>
        <a:ext cx="2533409" cy="1228484"/>
      </dsp:txXfrm>
    </dsp:sp>
    <dsp:sp modelId="{65C230BB-3F9A-2046-916A-40FB69136FF6}">
      <dsp:nvSpPr>
        <dsp:cNvPr id="0" name=""/>
        <dsp:cNvSpPr/>
      </dsp:nvSpPr>
      <dsp:spPr>
        <a:xfrm rot="10800000">
          <a:off x="3581009" y="4155632"/>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DM Sans" pitchFamily="2" charset="77"/>
            </a:rPr>
            <a:t>Adjustable Supports &amp; Strategies</a:t>
          </a:r>
        </a:p>
      </dsp:txBody>
      <dsp:txXfrm rot="10800000">
        <a:off x="3718026" y="4246977"/>
        <a:ext cx="2259931" cy="274033"/>
      </dsp:txXfrm>
    </dsp:sp>
    <dsp:sp modelId="{2F005D80-711D-9246-BA3C-624EC6BE4A6F}">
      <dsp:nvSpPr>
        <dsp:cNvPr id="0" name=""/>
        <dsp:cNvSpPr/>
      </dsp:nvSpPr>
      <dsp:spPr>
        <a:xfrm>
          <a:off x="381452" y="3731531"/>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NEEDS BASED DESIGN</a:t>
          </a:r>
        </a:p>
      </dsp:txBody>
      <dsp:txXfrm>
        <a:off x="419672" y="3769751"/>
        <a:ext cx="2533409" cy="1228484"/>
      </dsp:txXfrm>
    </dsp:sp>
    <dsp:sp modelId="{6916A2A2-7C1D-DB4F-AE67-59B420842838}">
      <dsp:nvSpPr>
        <dsp:cNvPr id="0" name=""/>
        <dsp:cNvSpPr/>
      </dsp:nvSpPr>
      <dsp:spPr>
        <a:xfrm rot="18632263">
          <a:off x="2014605" y="2290367"/>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DM Sans" pitchFamily="2" charset="77"/>
            </a:rPr>
            <a:t>Adjustable Curriculum</a:t>
          </a:r>
        </a:p>
      </dsp:txBody>
      <dsp:txXfrm>
        <a:off x="2151622" y="2381712"/>
        <a:ext cx="2259931" cy="2740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862F0-2E3C-E349-BF3E-65E3C3D9142C}">
      <dsp:nvSpPr>
        <dsp:cNvPr id="0" name=""/>
        <dsp:cNvSpPr/>
      </dsp:nvSpPr>
      <dsp:spPr>
        <a:xfrm>
          <a:off x="3571874" y="1001"/>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CURRICULUM &amp; ASSESSMENT DESIGN</a:t>
          </a:r>
        </a:p>
      </dsp:txBody>
      <dsp:txXfrm>
        <a:off x="3610094" y="39221"/>
        <a:ext cx="2533409" cy="1228484"/>
      </dsp:txXfrm>
    </dsp:sp>
    <dsp:sp modelId="{E79DBC98-ADF6-634F-BD08-90B0CCC64920}">
      <dsp:nvSpPr>
        <dsp:cNvPr id="0" name=""/>
        <dsp:cNvSpPr/>
      </dsp:nvSpPr>
      <dsp:spPr>
        <a:xfrm rot="2998637">
          <a:off x="5176220" y="2290367"/>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DM Sans" pitchFamily="2" charset="77"/>
            </a:rPr>
            <a:t>Adjustable Assessment</a:t>
          </a:r>
          <a:endParaRPr lang="en-US" sz="1300" kern="1200" dirty="0">
            <a:latin typeface="DM Sans" pitchFamily="2" charset="77"/>
          </a:endParaRPr>
        </a:p>
      </dsp:txBody>
      <dsp:txXfrm>
        <a:off x="5313237" y="2381712"/>
        <a:ext cx="2259931" cy="274033"/>
      </dsp:txXfrm>
    </dsp:sp>
    <dsp:sp modelId="{4846F3C3-75F3-D249-8624-6648813FEDCC}">
      <dsp:nvSpPr>
        <dsp:cNvPr id="0" name=""/>
        <dsp:cNvSpPr/>
      </dsp:nvSpPr>
      <dsp:spPr>
        <a:xfrm>
          <a:off x="6704682" y="3731532"/>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INSTRUCTIONAL DESIGN</a:t>
          </a:r>
        </a:p>
      </dsp:txBody>
      <dsp:txXfrm>
        <a:off x="6742902" y="3769752"/>
        <a:ext cx="2533409" cy="1228484"/>
      </dsp:txXfrm>
    </dsp:sp>
    <dsp:sp modelId="{65C230BB-3F9A-2046-916A-40FB69136FF6}">
      <dsp:nvSpPr>
        <dsp:cNvPr id="0" name=""/>
        <dsp:cNvSpPr/>
      </dsp:nvSpPr>
      <dsp:spPr>
        <a:xfrm rot="10800000">
          <a:off x="3581009" y="4155632"/>
          <a:ext cx="2533965" cy="456723"/>
        </a:xfrm>
        <a:prstGeom prst="lef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DM Sans" pitchFamily="2" charset="77"/>
            </a:rPr>
            <a:t>Adjustable Supports &amp; Strategies</a:t>
          </a:r>
        </a:p>
      </dsp:txBody>
      <dsp:txXfrm rot="10800000">
        <a:off x="3718026" y="4246977"/>
        <a:ext cx="2259931" cy="274033"/>
      </dsp:txXfrm>
    </dsp:sp>
    <dsp:sp modelId="{2F005D80-711D-9246-BA3C-624EC6BE4A6F}">
      <dsp:nvSpPr>
        <dsp:cNvPr id="0" name=""/>
        <dsp:cNvSpPr/>
      </dsp:nvSpPr>
      <dsp:spPr>
        <a:xfrm>
          <a:off x="381452" y="3731531"/>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NEEDS BASED DESIGN</a:t>
          </a:r>
        </a:p>
      </dsp:txBody>
      <dsp:txXfrm>
        <a:off x="419672" y="3769751"/>
        <a:ext cx="2533409" cy="1228484"/>
      </dsp:txXfrm>
    </dsp:sp>
    <dsp:sp modelId="{6916A2A2-7C1D-DB4F-AE67-59B420842838}">
      <dsp:nvSpPr>
        <dsp:cNvPr id="0" name=""/>
        <dsp:cNvSpPr/>
      </dsp:nvSpPr>
      <dsp:spPr>
        <a:xfrm rot="18632263">
          <a:off x="2014605" y="2290367"/>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DM Sans" pitchFamily="2" charset="77"/>
            </a:rPr>
            <a:t>Adjustable Curriculum</a:t>
          </a:r>
        </a:p>
      </dsp:txBody>
      <dsp:txXfrm>
        <a:off x="2151622" y="2381712"/>
        <a:ext cx="2259931" cy="2740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862F0-2E3C-E349-BF3E-65E3C3D9142C}">
      <dsp:nvSpPr>
        <dsp:cNvPr id="0" name=""/>
        <dsp:cNvSpPr/>
      </dsp:nvSpPr>
      <dsp:spPr>
        <a:xfrm>
          <a:off x="3571874" y="1001"/>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CURRICULUM &amp; ASSESSMENT DESIGN</a:t>
          </a:r>
        </a:p>
      </dsp:txBody>
      <dsp:txXfrm>
        <a:off x="3610094" y="39221"/>
        <a:ext cx="2533409" cy="1228484"/>
      </dsp:txXfrm>
    </dsp:sp>
    <dsp:sp modelId="{E79DBC98-ADF6-634F-BD08-90B0CCC64920}">
      <dsp:nvSpPr>
        <dsp:cNvPr id="0" name=""/>
        <dsp:cNvSpPr/>
      </dsp:nvSpPr>
      <dsp:spPr>
        <a:xfrm rot="2998637">
          <a:off x="5176220" y="2290367"/>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DM Sans" pitchFamily="2" charset="77"/>
            </a:rPr>
            <a:t>Adjustable Assessment</a:t>
          </a:r>
          <a:endParaRPr lang="en-US" sz="1300" kern="1200" dirty="0">
            <a:latin typeface="DM Sans" pitchFamily="2" charset="77"/>
          </a:endParaRPr>
        </a:p>
      </dsp:txBody>
      <dsp:txXfrm>
        <a:off x="5313237" y="2381712"/>
        <a:ext cx="2259931" cy="274033"/>
      </dsp:txXfrm>
    </dsp:sp>
    <dsp:sp modelId="{4846F3C3-75F3-D249-8624-6648813FEDCC}">
      <dsp:nvSpPr>
        <dsp:cNvPr id="0" name=""/>
        <dsp:cNvSpPr/>
      </dsp:nvSpPr>
      <dsp:spPr>
        <a:xfrm>
          <a:off x="6704682" y="3731532"/>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INSTRUCTIONAL DESIGN</a:t>
          </a:r>
        </a:p>
      </dsp:txBody>
      <dsp:txXfrm>
        <a:off x="6742902" y="3769752"/>
        <a:ext cx="2533409" cy="1228484"/>
      </dsp:txXfrm>
    </dsp:sp>
    <dsp:sp modelId="{65C230BB-3F9A-2046-916A-40FB69136FF6}">
      <dsp:nvSpPr>
        <dsp:cNvPr id="0" name=""/>
        <dsp:cNvSpPr/>
      </dsp:nvSpPr>
      <dsp:spPr>
        <a:xfrm rot="10800000">
          <a:off x="3581009" y="4155632"/>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DM Sans" pitchFamily="2" charset="77"/>
            </a:rPr>
            <a:t>Adjustable Supports &amp; Strategies</a:t>
          </a:r>
        </a:p>
      </dsp:txBody>
      <dsp:txXfrm rot="10800000">
        <a:off x="3718026" y="4246977"/>
        <a:ext cx="2259931" cy="274033"/>
      </dsp:txXfrm>
    </dsp:sp>
    <dsp:sp modelId="{2F005D80-711D-9246-BA3C-624EC6BE4A6F}">
      <dsp:nvSpPr>
        <dsp:cNvPr id="0" name=""/>
        <dsp:cNvSpPr/>
      </dsp:nvSpPr>
      <dsp:spPr>
        <a:xfrm>
          <a:off x="381452" y="3731531"/>
          <a:ext cx="2609849" cy="1304924"/>
        </a:xfrm>
        <a:prstGeom prst="roundRect">
          <a:avLst>
            <a:gd name="adj" fmla="val 10000"/>
          </a:avLst>
        </a:prstGeom>
        <a:solidFill>
          <a:srgbClr val="00364F"/>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Roboto Condensed" panose="02000000000000000000" pitchFamily="2" charset="0"/>
              <a:ea typeface="Roboto Condensed" panose="02000000000000000000" pitchFamily="2" charset="0"/>
            </a:rPr>
            <a:t>NEEDS BASED DESIGN</a:t>
          </a:r>
        </a:p>
      </dsp:txBody>
      <dsp:txXfrm>
        <a:off x="419672" y="3769751"/>
        <a:ext cx="2533409" cy="1228484"/>
      </dsp:txXfrm>
    </dsp:sp>
    <dsp:sp modelId="{6916A2A2-7C1D-DB4F-AE67-59B420842838}">
      <dsp:nvSpPr>
        <dsp:cNvPr id="0" name=""/>
        <dsp:cNvSpPr/>
      </dsp:nvSpPr>
      <dsp:spPr>
        <a:xfrm rot="18632263">
          <a:off x="2014605" y="2290367"/>
          <a:ext cx="2533965" cy="4567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DM Sans" pitchFamily="2" charset="77"/>
            </a:rPr>
            <a:t>Adjustable Curriculum</a:t>
          </a:r>
        </a:p>
      </dsp:txBody>
      <dsp:txXfrm>
        <a:off x="2151622" y="2381712"/>
        <a:ext cx="2259931" cy="27403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9DE31-ECD1-7842-8594-9DB0CEBBC30A}" type="datetimeFigureOut">
              <a:rPr lang="en-US" smtClean="0"/>
              <a:t>4/16/26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1888E-F418-AB43-A9C6-0B62EE0F5E7F}" type="slidenum">
              <a:rPr lang="en-US" smtClean="0"/>
              <a:t>‹#›</a:t>
            </a:fld>
            <a:endParaRPr lang="en-US"/>
          </a:p>
        </p:txBody>
      </p:sp>
    </p:spTree>
    <p:extLst>
      <p:ext uri="{BB962C8B-B14F-4D97-AF65-F5344CB8AC3E}">
        <p14:creationId xmlns:p14="http://schemas.microsoft.com/office/powerpoint/2010/main" val="178072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FC3F0-5037-3E4C-BCD4-F188704BA281}" type="slidenum">
              <a:rPr lang="en-US" smtClean="0"/>
              <a:t>4</a:t>
            </a:fld>
            <a:endParaRPr lang="en-US"/>
          </a:p>
        </p:txBody>
      </p:sp>
    </p:spTree>
    <p:extLst>
      <p:ext uri="{BB962C8B-B14F-4D97-AF65-F5344CB8AC3E}">
        <p14:creationId xmlns:p14="http://schemas.microsoft.com/office/powerpoint/2010/main" val="126793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C1EE-6E48-54BD-51A1-D1F77F254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2DA3E-6F97-CFD1-0195-AADBEF175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53A46-B9D1-3C83-29F2-4DA9E3A07A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B8334B-2F9E-FF52-74F8-46333A1DC596}"/>
              </a:ext>
            </a:extLst>
          </p:cNvPr>
          <p:cNvSpPr>
            <a:spLocks noGrp="1"/>
          </p:cNvSpPr>
          <p:nvPr>
            <p:ph type="sldNum" sz="quarter" idx="5"/>
          </p:nvPr>
        </p:nvSpPr>
        <p:spPr/>
        <p:txBody>
          <a:bodyPr/>
          <a:lstStyle/>
          <a:p>
            <a:fld id="{F4EFC3F0-5037-3E4C-BCD4-F188704BA281}" type="slidenum">
              <a:rPr lang="en-US" smtClean="0"/>
              <a:t>5</a:t>
            </a:fld>
            <a:endParaRPr lang="en-US"/>
          </a:p>
        </p:txBody>
      </p:sp>
    </p:spTree>
    <p:extLst>
      <p:ext uri="{BB962C8B-B14F-4D97-AF65-F5344CB8AC3E}">
        <p14:creationId xmlns:p14="http://schemas.microsoft.com/office/powerpoint/2010/main" val="25023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FC3F0-5037-3E4C-BCD4-F188704BA281}" type="slidenum">
              <a:rPr lang="en-US" smtClean="0"/>
              <a:t>8</a:t>
            </a:fld>
            <a:endParaRPr lang="en-US"/>
          </a:p>
        </p:txBody>
      </p:sp>
    </p:spTree>
    <p:extLst>
      <p:ext uri="{BB962C8B-B14F-4D97-AF65-F5344CB8AC3E}">
        <p14:creationId xmlns:p14="http://schemas.microsoft.com/office/powerpoint/2010/main" val="298518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94AB-FB22-7164-B48A-E7666D3BB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B2D3B-905D-6BAC-55A7-5EA66DE3A7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7C80A-8A6B-6B88-1C52-9E3288EF02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E1F34A-DAB5-A8CE-718C-D2F2870A26C1}"/>
              </a:ext>
            </a:extLst>
          </p:cNvPr>
          <p:cNvSpPr>
            <a:spLocks noGrp="1"/>
          </p:cNvSpPr>
          <p:nvPr>
            <p:ph type="sldNum" sz="quarter" idx="5"/>
          </p:nvPr>
        </p:nvSpPr>
        <p:spPr/>
        <p:txBody>
          <a:bodyPr/>
          <a:lstStyle/>
          <a:p>
            <a:fld id="{F4EFC3F0-5037-3E4C-BCD4-F188704BA281}" type="slidenum">
              <a:rPr lang="en-US" smtClean="0"/>
              <a:t>11</a:t>
            </a:fld>
            <a:endParaRPr lang="en-US"/>
          </a:p>
        </p:txBody>
      </p:sp>
    </p:spTree>
    <p:extLst>
      <p:ext uri="{BB962C8B-B14F-4D97-AF65-F5344CB8AC3E}">
        <p14:creationId xmlns:p14="http://schemas.microsoft.com/office/powerpoint/2010/main" val="83692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FC3F0-5037-3E4C-BCD4-F188704BA281}" type="slidenum">
              <a:rPr lang="en-US" smtClean="0"/>
              <a:t>13</a:t>
            </a:fld>
            <a:endParaRPr lang="en-US"/>
          </a:p>
        </p:txBody>
      </p:sp>
    </p:spTree>
    <p:extLst>
      <p:ext uri="{BB962C8B-B14F-4D97-AF65-F5344CB8AC3E}">
        <p14:creationId xmlns:p14="http://schemas.microsoft.com/office/powerpoint/2010/main" val="58190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1DF57-AFC3-3E0A-E412-22421AF36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411AA-3E7A-FDA5-37CD-29ED5BAC0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FD753-FDFA-C687-E82D-33FF9F7DA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AFD3E0-8CFC-6FD9-39E7-DD024B5687D9}"/>
              </a:ext>
            </a:extLst>
          </p:cNvPr>
          <p:cNvSpPr>
            <a:spLocks noGrp="1"/>
          </p:cNvSpPr>
          <p:nvPr>
            <p:ph type="sldNum" sz="quarter" idx="5"/>
          </p:nvPr>
        </p:nvSpPr>
        <p:spPr/>
        <p:txBody>
          <a:bodyPr/>
          <a:lstStyle/>
          <a:p>
            <a:fld id="{F4EFC3F0-5037-3E4C-BCD4-F188704BA281}" type="slidenum">
              <a:rPr lang="en-US" smtClean="0"/>
              <a:t>14</a:t>
            </a:fld>
            <a:endParaRPr lang="en-US"/>
          </a:p>
        </p:txBody>
      </p:sp>
    </p:spTree>
    <p:extLst>
      <p:ext uri="{BB962C8B-B14F-4D97-AF65-F5344CB8AC3E}">
        <p14:creationId xmlns:p14="http://schemas.microsoft.com/office/powerpoint/2010/main" val="361276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D8C5B-BE9D-3340-8603-5BD62A4FB339}" type="slidenum">
              <a:rPr lang="en-US" smtClean="0"/>
              <a:t>22</a:t>
            </a:fld>
            <a:endParaRPr lang="en-US"/>
          </a:p>
        </p:txBody>
      </p:sp>
    </p:spTree>
    <p:extLst>
      <p:ext uri="{BB962C8B-B14F-4D97-AF65-F5344CB8AC3E}">
        <p14:creationId xmlns:p14="http://schemas.microsoft.com/office/powerpoint/2010/main" val="335331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38160-1C70-278D-2FE4-8C7CD6F73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2F8740-A5BF-01D5-59DD-320F5A03E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06A4C-53B3-88AB-0066-63FCB550F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44B845-D47F-702B-CC0C-623FAD202B94}"/>
              </a:ext>
            </a:extLst>
          </p:cNvPr>
          <p:cNvSpPr>
            <a:spLocks noGrp="1"/>
          </p:cNvSpPr>
          <p:nvPr>
            <p:ph type="sldNum" sz="quarter" idx="5"/>
          </p:nvPr>
        </p:nvSpPr>
        <p:spPr/>
        <p:txBody>
          <a:bodyPr/>
          <a:lstStyle/>
          <a:p>
            <a:fld id="{EB7D8C5B-BE9D-3340-8603-5BD62A4FB339}" type="slidenum">
              <a:rPr lang="en-US" smtClean="0"/>
              <a:t>33</a:t>
            </a:fld>
            <a:endParaRPr lang="en-US"/>
          </a:p>
        </p:txBody>
      </p:sp>
    </p:spTree>
    <p:extLst>
      <p:ext uri="{BB962C8B-B14F-4D97-AF65-F5344CB8AC3E}">
        <p14:creationId xmlns:p14="http://schemas.microsoft.com/office/powerpoint/2010/main" val="378264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Cloud – in person version</a:t>
            </a:r>
          </a:p>
        </p:txBody>
      </p:sp>
      <p:sp>
        <p:nvSpPr>
          <p:cNvPr id="4" name="Slide Number Placeholder 3"/>
          <p:cNvSpPr>
            <a:spLocks noGrp="1"/>
          </p:cNvSpPr>
          <p:nvPr>
            <p:ph type="sldNum" sz="quarter" idx="5"/>
          </p:nvPr>
        </p:nvSpPr>
        <p:spPr/>
        <p:txBody>
          <a:bodyPr/>
          <a:lstStyle/>
          <a:p>
            <a:fld id="{F4EFC3F0-5037-3E4C-BCD4-F188704BA281}" type="slidenum">
              <a:rPr lang="en-US" smtClean="0"/>
              <a:t>58</a:t>
            </a:fld>
            <a:endParaRPr lang="en-US"/>
          </a:p>
        </p:txBody>
      </p:sp>
    </p:spTree>
    <p:extLst>
      <p:ext uri="{BB962C8B-B14F-4D97-AF65-F5344CB8AC3E}">
        <p14:creationId xmlns:p14="http://schemas.microsoft.com/office/powerpoint/2010/main" val="305968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92F8-0903-3134-D48D-B6E1E00795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9D55A3-95A3-8060-728C-5E716C7307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9FB80A-1F09-A24C-3055-C178F3BE9A0C}"/>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5" name="Footer Placeholder 4">
            <a:extLst>
              <a:ext uri="{FF2B5EF4-FFF2-40B4-BE49-F238E27FC236}">
                <a16:creationId xmlns:a16="http://schemas.microsoft.com/office/drawing/2014/main" id="{48DC52C2-50E4-93B8-F0C8-D5CB14B43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10142-C3AA-AA84-63EC-948BC4FBDFA3}"/>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168190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12EB-9767-BC84-FC19-76BDCDA8B0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1E7C2E-DA2F-C851-30F4-2D0278F21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F3808-C657-D818-C9D4-43A0C4C6B446}"/>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5" name="Footer Placeholder 4">
            <a:extLst>
              <a:ext uri="{FF2B5EF4-FFF2-40B4-BE49-F238E27FC236}">
                <a16:creationId xmlns:a16="http://schemas.microsoft.com/office/drawing/2014/main" id="{D54CF640-733D-D061-42EB-C3697970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BE8C3-8EB0-0742-03B1-33FA21304663}"/>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170405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2C34F-CAFF-0A38-943E-CF2DEDC4B0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F5C6E5-9369-E26C-9784-A783F8B488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0C18D-7E21-60E4-33BC-BD7DAD20179B}"/>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5" name="Footer Placeholder 4">
            <a:extLst>
              <a:ext uri="{FF2B5EF4-FFF2-40B4-BE49-F238E27FC236}">
                <a16:creationId xmlns:a16="http://schemas.microsoft.com/office/drawing/2014/main" id="{ABCEB8CB-6D95-DFF3-698B-E3A01ECA6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01AF9-363D-9318-49F8-F15A2C44E7E7}"/>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21237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FC05-D7D0-01C6-A05E-18B7B4E62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D0E490-4F02-B4C0-DFAD-CF40AD573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97A3E-317E-DEA1-2012-79298589961A}"/>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5" name="Footer Placeholder 4">
            <a:extLst>
              <a:ext uri="{FF2B5EF4-FFF2-40B4-BE49-F238E27FC236}">
                <a16:creationId xmlns:a16="http://schemas.microsoft.com/office/drawing/2014/main" id="{48760851-86FA-8F05-BB80-61DD33755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0EF0F-3B2B-8AE0-C678-A8EEC786DDF8}"/>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338128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BD61-4CA2-D319-ABA9-013F79DD67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D5A6A0-2F7A-3782-4F2F-BF0C58F63E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8834DF-1078-84A4-A6A3-C78D1BB34284}"/>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5" name="Footer Placeholder 4">
            <a:extLst>
              <a:ext uri="{FF2B5EF4-FFF2-40B4-BE49-F238E27FC236}">
                <a16:creationId xmlns:a16="http://schemas.microsoft.com/office/drawing/2014/main" id="{9B3277A3-CF94-4016-EE37-8693276FF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A7DB6-96FD-9932-C92B-314911490872}"/>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211455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2AEF-2BE2-F9D8-17AA-2459716BC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CB3E1-9D21-DD0D-1199-8DF3FEF40E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1B0CB8-1A02-BCB1-F44E-742185EDF7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B27E9-9410-F623-4D6F-D318352119B8}"/>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6" name="Footer Placeholder 5">
            <a:extLst>
              <a:ext uri="{FF2B5EF4-FFF2-40B4-BE49-F238E27FC236}">
                <a16:creationId xmlns:a16="http://schemas.microsoft.com/office/drawing/2014/main" id="{A15708A4-3E32-A3F6-40EE-29A0DBF00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558CF-87C9-4C09-822D-8DD6A3CB9C13}"/>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91715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F900-1CE5-865F-E3C2-70A6C942E0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C2233-C398-8C1B-890B-35DF681C7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66D03-ABC3-2CD5-5B71-9D03CA9A63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E306EB-5EB5-CEF3-6E42-EAB327A87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DD9A6A-1E34-3C43-DF48-A2A0324C9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A3A646-2AC2-2748-1B82-35B1648123A7}"/>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8" name="Footer Placeholder 7">
            <a:extLst>
              <a:ext uri="{FF2B5EF4-FFF2-40B4-BE49-F238E27FC236}">
                <a16:creationId xmlns:a16="http://schemas.microsoft.com/office/drawing/2014/main" id="{B5F526C9-C5C0-2234-1538-439C2D57CA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AF1CE0-A3E4-1FAE-2AD5-75B1C19F9F72}"/>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351126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2D87-608D-457A-360D-32310783DD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1034BA-F54B-1704-169D-9D66D05698E8}"/>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4" name="Footer Placeholder 3">
            <a:extLst>
              <a:ext uri="{FF2B5EF4-FFF2-40B4-BE49-F238E27FC236}">
                <a16:creationId xmlns:a16="http://schemas.microsoft.com/office/drawing/2014/main" id="{1794941B-7729-F21F-34FD-22CB4A181D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85732A-E8D1-DE1B-F25F-8F3B84CC5DB9}"/>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4916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D89B3-6E05-7C10-D696-D85EEAC6071B}"/>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3" name="Footer Placeholder 2">
            <a:extLst>
              <a:ext uri="{FF2B5EF4-FFF2-40B4-BE49-F238E27FC236}">
                <a16:creationId xmlns:a16="http://schemas.microsoft.com/office/drawing/2014/main" id="{DCDCB74D-0540-C086-10EF-30FC86B595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335962-4EA7-2BF9-3756-E59800C8907A}"/>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342868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1EF9-25B7-52AF-D285-F3AE7358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0BFFDD-4DC8-D452-D4F4-4D5F7414C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825FA2-AA94-3763-39CC-9DE3B2ED3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F1F85-34F8-FE39-1316-2AF2B59E31A5}"/>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6" name="Footer Placeholder 5">
            <a:extLst>
              <a:ext uri="{FF2B5EF4-FFF2-40B4-BE49-F238E27FC236}">
                <a16:creationId xmlns:a16="http://schemas.microsoft.com/office/drawing/2014/main" id="{7F2D5249-71A5-A312-8E5D-8B935FDA4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998B7-0FF5-EF5D-8841-3FE82BC886A3}"/>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282039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4436-38BF-D17C-7443-CD9588FE0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76430-D577-E23A-906D-181886E99D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AA6976-D554-14C7-CF03-6B2DCED92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14199-B6CE-C426-2392-F40871B6435C}"/>
              </a:ext>
            </a:extLst>
          </p:cNvPr>
          <p:cNvSpPr>
            <a:spLocks noGrp="1"/>
          </p:cNvSpPr>
          <p:nvPr>
            <p:ph type="dt" sz="half" idx="10"/>
          </p:nvPr>
        </p:nvSpPr>
        <p:spPr/>
        <p:txBody>
          <a:bodyPr/>
          <a:lstStyle/>
          <a:p>
            <a:fld id="{0F1E62A1-470C-3F4B-A750-9DFEBB489E40}" type="datetimeFigureOut">
              <a:rPr lang="en-US" smtClean="0"/>
              <a:t>4/16/26</a:t>
            </a:fld>
            <a:endParaRPr lang="en-US"/>
          </a:p>
        </p:txBody>
      </p:sp>
      <p:sp>
        <p:nvSpPr>
          <p:cNvPr id="6" name="Footer Placeholder 5">
            <a:extLst>
              <a:ext uri="{FF2B5EF4-FFF2-40B4-BE49-F238E27FC236}">
                <a16:creationId xmlns:a16="http://schemas.microsoft.com/office/drawing/2014/main" id="{96E12DFC-3840-B27B-0DD5-3399BC4F9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49845-6457-AA38-DCA5-BB258128FAD4}"/>
              </a:ext>
            </a:extLst>
          </p:cNvPr>
          <p:cNvSpPr>
            <a:spLocks noGrp="1"/>
          </p:cNvSpPr>
          <p:nvPr>
            <p:ph type="sldNum" sz="quarter" idx="12"/>
          </p:nvPr>
        </p:nvSpPr>
        <p:spPr/>
        <p:txBody>
          <a:bodyPr/>
          <a:lstStyle/>
          <a:p>
            <a:fld id="{B44B4D3A-D187-2F46-AE0A-BAA4E38E7AC1}" type="slidenum">
              <a:rPr lang="en-US" smtClean="0"/>
              <a:t>‹#›</a:t>
            </a:fld>
            <a:endParaRPr lang="en-US"/>
          </a:p>
        </p:txBody>
      </p:sp>
    </p:spTree>
    <p:extLst>
      <p:ext uri="{BB962C8B-B14F-4D97-AF65-F5344CB8AC3E}">
        <p14:creationId xmlns:p14="http://schemas.microsoft.com/office/powerpoint/2010/main" val="197102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412B86-FA27-9890-FA7A-079556A44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1DC042-BBF8-65E6-DBD3-AECAB9160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41254-CFD6-731A-DDE9-067A04998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1E62A1-470C-3F4B-A750-9DFEBB489E40}" type="datetimeFigureOut">
              <a:rPr lang="en-US" smtClean="0"/>
              <a:t>4/16/26</a:t>
            </a:fld>
            <a:endParaRPr lang="en-US"/>
          </a:p>
        </p:txBody>
      </p:sp>
      <p:sp>
        <p:nvSpPr>
          <p:cNvPr id="5" name="Footer Placeholder 4">
            <a:extLst>
              <a:ext uri="{FF2B5EF4-FFF2-40B4-BE49-F238E27FC236}">
                <a16:creationId xmlns:a16="http://schemas.microsoft.com/office/drawing/2014/main" id="{D98FB6A5-FFFE-FEFE-3D8E-E0DB959FC8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30BAB8C-B691-84A7-EFAB-87733315FA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4B4D3A-D187-2F46-AE0A-BAA4E38E7AC1}" type="slidenum">
              <a:rPr lang="en-US" smtClean="0"/>
              <a:t>‹#›</a:t>
            </a:fld>
            <a:endParaRPr lang="en-US"/>
          </a:p>
        </p:txBody>
      </p:sp>
    </p:spTree>
    <p:extLst>
      <p:ext uri="{BB962C8B-B14F-4D97-AF65-F5344CB8AC3E}">
        <p14:creationId xmlns:p14="http://schemas.microsoft.com/office/powerpoint/2010/main" val="351443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tiff"/><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tiff"/><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tif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tiff"/><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tiff"/><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6BD77-92CB-DCD9-F466-E4940668B9FB}"/>
            </a:ext>
          </a:extLst>
        </p:cNvPr>
        <p:cNvGrpSpPr/>
        <p:nvPr/>
      </p:nvGrpSpPr>
      <p:grpSpPr>
        <a:xfrm>
          <a:off x="0" y="0"/>
          <a:ext cx="0" cy="0"/>
          <a:chOff x="0" y="0"/>
          <a:chExt cx="0" cy="0"/>
        </a:xfrm>
      </p:grpSpPr>
      <p:pic>
        <p:nvPicPr>
          <p:cNvPr id="3" name="Picture 2" descr="A person smiling for a picture&#10;&#10;Description automatically generated">
            <a:extLst>
              <a:ext uri="{FF2B5EF4-FFF2-40B4-BE49-F238E27FC236}">
                <a16:creationId xmlns:a16="http://schemas.microsoft.com/office/drawing/2014/main" id="{93DEF279-B1B4-64A0-F861-82956CC59E6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616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8D7B4-8269-4AF2-616A-604B4DB7DD8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F4359E6-B74C-187D-EF40-E96D56122143}"/>
              </a:ext>
            </a:extLst>
          </p:cNvPr>
          <p:cNvSpPr>
            <a:spLocks noGrp="1"/>
          </p:cNvSpPr>
          <p:nvPr>
            <p:ph type="title"/>
          </p:nvPr>
        </p:nvSpPr>
        <p:spPr>
          <a:xfrm>
            <a:off x="-245166" y="0"/>
            <a:ext cx="6341165" cy="650875"/>
          </a:xfrm>
        </p:spPr>
        <p:txBody>
          <a:bodyPr>
            <a:noAutofit/>
          </a:bodyPr>
          <a:lstStyle/>
          <a:p>
            <a:pPr algn="ctr"/>
            <a:r>
              <a:rPr lang="en-US" sz="2400" b="1" dirty="0"/>
              <a:t>Classroom Needs-Based Support Plan</a:t>
            </a:r>
            <a:endParaRPr lang="en-US" sz="2400" dirty="0"/>
          </a:p>
        </p:txBody>
      </p:sp>
      <p:graphicFrame>
        <p:nvGraphicFramePr>
          <p:cNvPr id="2" name="Table 1">
            <a:extLst>
              <a:ext uri="{FF2B5EF4-FFF2-40B4-BE49-F238E27FC236}">
                <a16:creationId xmlns:a16="http://schemas.microsoft.com/office/drawing/2014/main" id="{9B6C4BCB-8F88-F2E7-09D1-06263418B082}"/>
              </a:ext>
            </a:extLst>
          </p:cNvPr>
          <p:cNvGraphicFramePr>
            <a:graphicFrameLocks noGrp="1"/>
          </p:cNvGraphicFramePr>
          <p:nvPr>
            <p:extLst>
              <p:ext uri="{D42A27DB-BD31-4B8C-83A1-F6EECF244321}">
                <p14:modId xmlns:p14="http://schemas.microsoft.com/office/powerpoint/2010/main" val="1788288534"/>
              </p:ext>
            </p:extLst>
          </p:nvPr>
        </p:nvGraphicFramePr>
        <p:xfrm>
          <a:off x="410866" y="644577"/>
          <a:ext cx="11370267" cy="5788753"/>
        </p:xfrm>
        <a:graphic>
          <a:graphicData uri="http://schemas.openxmlformats.org/drawingml/2006/table">
            <a:tbl>
              <a:tblPr firstRow="1" bandRow="1">
                <a:tableStyleId>{5C22544A-7EE6-4342-B048-85BDC9FD1C3A}</a:tableStyleId>
              </a:tblPr>
              <a:tblGrid>
                <a:gridCol w="1099882">
                  <a:extLst>
                    <a:ext uri="{9D8B030D-6E8A-4147-A177-3AD203B41FA5}">
                      <a16:colId xmlns:a16="http://schemas.microsoft.com/office/drawing/2014/main" val="529901784"/>
                    </a:ext>
                  </a:extLst>
                </a:gridCol>
                <a:gridCol w="2557399">
                  <a:extLst>
                    <a:ext uri="{9D8B030D-6E8A-4147-A177-3AD203B41FA5}">
                      <a16:colId xmlns:a16="http://schemas.microsoft.com/office/drawing/2014/main" val="700177970"/>
                    </a:ext>
                  </a:extLst>
                </a:gridCol>
                <a:gridCol w="3946371">
                  <a:extLst>
                    <a:ext uri="{9D8B030D-6E8A-4147-A177-3AD203B41FA5}">
                      <a16:colId xmlns:a16="http://schemas.microsoft.com/office/drawing/2014/main" val="1084746758"/>
                    </a:ext>
                  </a:extLst>
                </a:gridCol>
                <a:gridCol w="1018393">
                  <a:extLst>
                    <a:ext uri="{9D8B030D-6E8A-4147-A177-3AD203B41FA5}">
                      <a16:colId xmlns:a16="http://schemas.microsoft.com/office/drawing/2014/main" val="2965321767"/>
                    </a:ext>
                  </a:extLst>
                </a:gridCol>
                <a:gridCol w="2748222">
                  <a:extLst>
                    <a:ext uri="{9D8B030D-6E8A-4147-A177-3AD203B41FA5}">
                      <a16:colId xmlns:a16="http://schemas.microsoft.com/office/drawing/2014/main" val="3426873221"/>
                    </a:ext>
                  </a:extLst>
                </a:gridCol>
              </a:tblGrid>
              <a:tr h="448872">
                <a:tc gridSpan="2">
                  <a:txBody>
                    <a:bodyPr/>
                    <a:lstStyle/>
                    <a:p>
                      <a:r>
                        <a:rPr lang="en-US" sz="1400" dirty="0">
                          <a:latin typeface="+mn-lt"/>
                        </a:rPr>
                        <a:t>Clas: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mn-lt"/>
                        </a:rPr>
                        <a:t>Planning Team: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400" dirty="0">
                          <a:latin typeface="+mn-lt"/>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latin typeface="+mn-lt"/>
                      </a:endParaRPr>
                    </a:p>
                  </a:txBody>
                  <a:tcPr/>
                </a:tc>
                <a:extLst>
                  <a:ext uri="{0D108BD9-81ED-4DB2-BD59-A6C34878D82A}">
                    <a16:rowId xmlns:a16="http://schemas.microsoft.com/office/drawing/2014/main" val="1312227093"/>
                  </a:ext>
                </a:extLst>
              </a:tr>
              <a:tr h="816703">
                <a:tc gridSpan="2">
                  <a:txBody>
                    <a:bodyPr/>
                    <a:lstStyle/>
                    <a:p>
                      <a:r>
                        <a:rPr lang="en-US" sz="1400" b="1" dirty="0">
                          <a:latin typeface="+mn-lt"/>
                        </a:rPr>
                        <a:t>Step 1: </a:t>
                      </a:r>
                      <a:r>
                        <a:rPr lang="en-US" sz="1400" dirty="0">
                          <a:latin typeface="+mn-lt"/>
                        </a:rPr>
                        <a:t>Describe the </a:t>
                      </a:r>
                      <a:r>
                        <a:rPr lang="en-US" sz="1400" dirty="0">
                          <a:solidFill>
                            <a:srgbClr val="C00000"/>
                          </a:solidFill>
                          <a:latin typeface="+mn-lt"/>
                        </a:rPr>
                        <a:t>conditions</a:t>
                      </a:r>
                    </a:p>
                    <a:p>
                      <a:r>
                        <a:rPr lang="en-US" sz="1400" dirty="0">
                          <a:latin typeface="+mn-lt"/>
                        </a:rPr>
                        <a:t>(e.g. class or student, subject area or task, location and curriculum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txBody>
                  <a:tcPr/>
                </a:tc>
                <a:extLst>
                  <a:ext uri="{0D108BD9-81ED-4DB2-BD59-A6C34878D82A}">
                    <a16:rowId xmlns:a16="http://schemas.microsoft.com/office/drawing/2014/main" val="2603203229"/>
                  </a:ext>
                </a:extLst>
              </a:tr>
              <a:tr h="43832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Step 2</a:t>
                      </a:r>
                      <a:r>
                        <a:rPr lang="en-US" sz="1400" dirty="0">
                          <a:latin typeface="+mn-lt"/>
                        </a:rPr>
                        <a:t>: Determine one</a:t>
                      </a:r>
                      <a:r>
                        <a:rPr lang="en-US" sz="1400" dirty="0">
                          <a:solidFill>
                            <a:srgbClr val="C00000"/>
                          </a:solidFill>
                          <a:latin typeface="+mn-lt"/>
                        </a:rPr>
                        <a:t> priority needs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1400" dirty="0">
                        <a:solidFill>
                          <a:srgbClr val="C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sz="1200" b="1" dirty="0">
                        <a:latin typeface="+mn-lt"/>
                      </a:endParaRPr>
                    </a:p>
                  </a:txBody>
                  <a:tcPr/>
                </a:tc>
                <a:extLst>
                  <a:ext uri="{0D108BD9-81ED-4DB2-BD59-A6C34878D82A}">
                    <a16:rowId xmlns:a16="http://schemas.microsoft.com/office/drawing/2014/main" val="3157967806"/>
                  </a:ext>
                </a:extLst>
              </a:tr>
              <a:tr h="7865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Step 3: </a:t>
                      </a:r>
                      <a:r>
                        <a:rPr lang="en-US" sz="1400" dirty="0">
                          <a:latin typeface="+mn-lt"/>
                        </a:rPr>
                        <a:t>Choose 1-3 high impact competency-based goals that will </a:t>
                      </a:r>
                      <a:r>
                        <a:rPr lang="en-US" sz="1400" dirty="0">
                          <a:solidFill>
                            <a:srgbClr val="C00000"/>
                          </a:solidFill>
                          <a:latin typeface="+mn-lt"/>
                        </a:rPr>
                        <a:t>build skills </a:t>
                      </a:r>
                      <a:r>
                        <a:rPr lang="en-US" sz="1400" dirty="0">
                          <a:latin typeface="+mn-lt"/>
                        </a:rPr>
                        <a:t>in this needs area and in these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3">
                  <a:txBody>
                    <a:bodyPr/>
                    <a:lstStyle/>
                    <a:p>
                      <a:pPr algn="l">
                        <a:buNone/>
                      </a:pPr>
                      <a:endParaRPr lang="en-CA" sz="1400" dirty="0">
                        <a:effectLst/>
                        <a:latin typeface="+mn-lt"/>
                        <a:ea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a:buNone/>
                      </a:pPr>
                      <a:endParaRPr lang="en-CA" sz="1200" dirty="0">
                        <a:effectLst/>
                        <a:latin typeface="Times New Roman" panose="02020603050405020304" pitchFamily="18" charset="0"/>
                        <a:ea typeface="Times New Roman" panose="02020603050405020304" pitchFamily="18" charset="0"/>
                      </a:endParaRPr>
                    </a:p>
                  </a:txBody>
                  <a:tcPr marL="114300" marR="114300" marT="0" marB="0"/>
                </a:tc>
                <a:tc hMerge="1">
                  <a:txBody>
                    <a:bodyPr/>
                    <a:lstStyle/>
                    <a:p>
                      <a:pPr algn="l">
                        <a:buNone/>
                      </a:pPr>
                      <a:endParaRPr lang="en-CA" sz="1200" dirty="0">
                        <a:effectLst/>
                        <a:latin typeface="+mn-lt"/>
                        <a:ea typeface="Times New Roman" panose="02020603050405020304" pitchFamily="18" charset="0"/>
                      </a:endParaRPr>
                    </a:p>
                  </a:txBody>
                  <a:tcPr marL="114300" marR="114300" marT="0" marB="0"/>
                </a:tc>
                <a:extLst>
                  <a:ext uri="{0D108BD9-81ED-4DB2-BD59-A6C34878D82A}">
                    <a16:rowId xmlns:a16="http://schemas.microsoft.com/office/drawing/2014/main" val="59521478"/>
                  </a:ext>
                </a:extLst>
              </a:tr>
              <a:tr h="5623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Step 4: </a:t>
                      </a:r>
                      <a:r>
                        <a:rPr lang="en-US" sz="1400" dirty="0">
                          <a:latin typeface="+mn-lt"/>
                        </a:rPr>
                        <a:t>Choose 1-3 high impact UDL 3.0 indicators that will </a:t>
                      </a:r>
                      <a:r>
                        <a:rPr lang="en-US" sz="1400" dirty="0">
                          <a:solidFill>
                            <a:srgbClr val="C00000"/>
                          </a:solidFill>
                          <a:latin typeface="+mn-lt"/>
                        </a:rPr>
                        <a:t>reduce barriers </a:t>
                      </a:r>
                      <a:r>
                        <a:rPr lang="en-US" sz="1400" dirty="0">
                          <a:latin typeface="+mn-lt"/>
                        </a:rPr>
                        <a:t>for this needs area and in these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400" b="1" kern="100" dirty="0">
                          <a:effectLst/>
                          <a:latin typeface="+mn-lt"/>
                          <a:ea typeface="Aptos" panose="020B0004020202020204" pitchFamily="34" charset="0"/>
                          <a:cs typeface="Times New Roman" panose="02020603050405020304" pitchFamily="18" charset="0"/>
                        </a:rPr>
                        <a:t>Step 5: </a:t>
                      </a:r>
                      <a:r>
                        <a:rPr lang="en-CA" sz="1400" b="0" kern="100" dirty="0">
                          <a:effectLst/>
                          <a:latin typeface="+mn-lt"/>
                          <a:ea typeface="Aptos" panose="020B0004020202020204" pitchFamily="34" charset="0"/>
                          <a:cs typeface="Times New Roman" panose="02020603050405020304" pitchFamily="18" charset="0"/>
                        </a:rPr>
                        <a:t> Determine some </a:t>
                      </a:r>
                      <a:r>
                        <a:rPr lang="en-CA" sz="1400" b="0" kern="100" dirty="0">
                          <a:solidFill>
                            <a:srgbClr val="C00000"/>
                          </a:solidFill>
                          <a:effectLst/>
                          <a:latin typeface="+mn-lt"/>
                          <a:ea typeface="Aptos" panose="020B0004020202020204" pitchFamily="34" charset="0"/>
                          <a:cs typeface="Times New Roman" panose="02020603050405020304" pitchFamily="18" charset="0"/>
                        </a:rPr>
                        <a:t>specific</a:t>
                      </a:r>
                      <a:r>
                        <a:rPr lang="en-CA" sz="1400" b="0" kern="100" dirty="0">
                          <a:effectLst/>
                          <a:latin typeface="+mn-lt"/>
                          <a:ea typeface="Aptos" panose="020B0004020202020204" pitchFamily="34" charset="0"/>
                          <a:cs typeface="Times New Roman" panose="02020603050405020304" pitchFamily="18" charset="0"/>
                        </a:rPr>
                        <a:t> </a:t>
                      </a:r>
                      <a:r>
                        <a:rPr lang="en-CA" sz="1400" b="0" kern="100" dirty="0">
                          <a:solidFill>
                            <a:srgbClr val="C00000"/>
                          </a:solidFill>
                          <a:effectLst/>
                          <a:latin typeface="+mn-lt"/>
                          <a:ea typeface="Aptos" panose="020B0004020202020204" pitchFamily="34" charset="0"/>
                          <a:cs typeface="Times New Roman" panose="02020603050405020304" pitchFamily="18" charset="0"/>
                        </a:rPr>
                        <a:t>supports</a:t>
                      </a:r>
                      <a:r>
                        <a:rPr lang="en-CA" sz="1400" b="0" kern="100" dirty="0">
                          <a:effectLst/>
                          <a:latin typeface="+mn-lt"/>
                          <a:ea typeface="Aptos" panose="020B0004020202020204" pitchFamily="34" charset="0"/>
                          <a:cs typeface="Times New Roman" panose="02020603050405020304" pitchFamily="18" charset="0"/>
                        </a:rPr>
                        <a:t> (tools) and </a:t>
                      </a:r>
                      <a:r>
                        <a:rPr lang="en-CA" sz="1400" b="0" kern="100" dirty="0">
                          <a:solidFill>
                            <a:srgbClr val="C00000"/>
                          </a:solidFill>
                          <a:effectLst/>
                          <a:latin typeface="+mn-lt"/>
                          <a:ea typeface="Aptos" panose="020B0004020202020204" pitchFamily="34" charset="0"/>
                          <a:cs typeface="Times New Roman" panose="02020603050405020304" pitchFamily="18" charset="0"/>
                        </a:rPr>
                        <a:t>strategies</a:t>
                      </a:r>
                      <a:r>
                        <a:rPr lang="en-CA" sz="1400" b="0" kern="100" dirty="0">
                          <a:effectLst/>
                          <a:latin typeface="+mn-lt"/>
                          <a:ea typeface="Aptos" panose="020B0004020202020204" pitchFamily="34" charset="0"/>
                          <a:cs typeface="Times New Roman" panose="02020603050405020304" pitchFamily="18" charset="0"/>
                        </a:rPr>
                        <a:t> (actions) that reflect UDL 3.0  indicator (insert UDL indicator)?</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latin typeface="+mn-lt"/>
                        </a:rPr>
                        <a:t>Step 6: </a:t>
                      </a:r>
                      <a:r>
                        <a:rPr lang="en-CA" sz="1200" b="0" kern="1200">
                          <a:solidFill>
                            <a:srgbClr val="C00000"/>
                          </a:solidFill>
                          <a:effectLst/>
                          <a:latin typeface="+mn-lt"/>
                          <a:ea typeface="+mn-ea"/>
                          <a:cs typeface="+mn-cs"/>
                        </a:rPr>
                        <a:t>Individualize</a:t>
                      </a:r>
                      <a:r>
                        <a:rPr lang="en-CA" sz="1200" b="0" kern="1200">
                          <a:solidFill>
                            <a:schemeClr val="dk1"/>
                          </a:solidFill>
                          <a:effectLst/>
                          <a:latin typeface="+mn-lt"/>
                          <a:ea typeface="+mn-ea"/>
                          <a:cs typeface="+mn-cs"/>
                        </a:rPr>
                        <a:t> these </a:t>
                      </a:r>
                      <a:r>
                        <a:rPr lang="en-CA" sz="1200" b="0" kern="1200">
                          <a:solidFill>
                            <a:srgbClr val="C00000"/>
                          </a:solidFill>
                          <a:effectLst/>
                          <a:latin typeface="+mn-lt"/>
                          <a:ea typeface="+mn-ea"/>
                          <a:cs typeface="+mn-cs"/>
                        </a:rPr>
                        <a:t>supports</a:t>
                      </a:r>
                      <a:r>
                        <a:rPr lang="en-CA" sz="1200" b="0" kern="1200">
                          <a:solidFill>
                            <a:schemeClr val="dk1"/>
                          </a:solidFill>
                          <a:effectLst/>
                          <a:latin typeface="+mn-lt"/>
                          <a:ea typeface="+mn-ea"/>
                          <a:cs typeface="+mn-cs"/>
                        </a:rPr>
                        <a:t> and </a:t>
                      </a:r>
                      <a:r>
                        <a:rPr lang="en-CA" sz="1200" b="0" kern="1200">
                          <a:solidFill>
                            <a:srgbClr val="C00000"/>
                          </a:solidFill>
                          <a:effectLst/>
                          <a:latin typeface="+mn-lt"/>
                          <a:ea typeface="+mn-ea"/>
                          <a:cs typeface="+mn-cs"/>
                        </a:rPr>
                        <a:t>strategies</a:t>
                      </a:r>
                      <a:r>
                        <a:rPr lang="en-CA" sz="1200" b="0" kern="1200">
                          <a:solidFill>
                            <a:schemeClr val="dk1"/>
                          </a:solidFill>
                          <a:effectLst/>
                          <a:latin typeface="+mn-lt"/>
                          <a:ea typeface="+mn-ea"/>
                          <a:cs typeface="+mn-cs"/>
                        </a:rPr>
                        <a:t> for (describe target student)?</a:t>
                      </a:r>
                      <a:r>
                        <a:rPr lang="en-CA" sz="1200" b="0">
                          <a:effectLst/>
                          <a:latin typeface="+mn-lt"/>
                        </a:rPr>
                        <a:t> </a:t>
                      </a:r>
                      <a:endParaRPr lang="en-US" sz="1200" b="0" dirty="0">
                        <a:solidFill>
                          <a:srgbClr val="C00000"/>
                        </a:solidFill>
                        <a:latin typeface="+mn-lt"/>
                      </a:endParaRPr>
                    </a:p>
                  </a:txBody>
                  <a:tcPr marL="114300" marR="11430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mn-lt"/>
                        </a:rPr>
                        <a:t>Step 6: </a:t>
                      </a:r>
                      <a:r>
                        <a:rPr lang="en-CA" sz="1400" b="0" kern="1200" dirty="0">
                          <a:solidFill>
                            <a:srgbClr val="C00000"/>
                          </a:solidFill>
                          <a:effectLst/>
                          <a:latin typeface="+mn-lt"/>
                          <a:ea typeface="+mn-ea"/>
                          <a:cs typeface="+mn-cs"/>
                        </a:rPr>
                        <a:t>Individualize</a:t>
                      </a:r>
                      <a:r>
                        <a:rPr lang="en-CA" sz="1400" b="0" kern="1200" dirty="0">
                          <a:solidFill>
                            <a:schemeClr val="dk1"/>
                          </a:solidFill>
                          <a:effectLst/>
                          <a:latin typeface="+mn-lt"/>
                          <a:ea typeface="+mn-ea"/>
                          <a:cs typeface="+mn-cs"/>
                        </a:rPr>
                        <a:t> these </a:t>
                      </a:r>
                      <a:r>
                        <a:rPr lang="en-CA" sz="1400" b="0" kern="1200" dirty="0">
                          <a:solidFill>
                            <a:srgbClr val="C00000"/>
                          </a:solidFill>
                          <a:effectLst/>
                          <a:latin typeface="+mn-lt"/>
                          <a:ea typeface="+mn-ea"/>
                          <a:cs typeface="+mn-cs"/>
                        </a:rPr>
                        <a:t>supports</a:t>
                      </a:r>
                      <a:r>
                        <a:rPr lang="en-CA" sz="1400" b="0" kern="1200" dirty="0">
                          <a:solidFill>
                            <a:schemeClr val="dk1"/>
                          </a:solidFill>
                          <a:effectLst/>
                          <a:latin typeface="+mn-lt"/>
                          <a:ea typeface="+mn-ea"/>
                          <a:cs typeface="+mn-cs"/>
                        </a:rPr>
                        <a:t> and </a:t>
                      </a:r>
                      <a:r>
                        <a:rPr lang="en-CA" sz="1400" b="0" kern="1200" dirty="0">
                          <a:solidFill>
                            <a:srgbClr val="C00000"/>
                          </a:solidFill>
                          <a:effectLst/>
                          <a:latin typeface="+mn-lt"/>
                          <a:ea typeface="+mn-ea"/>
                          <a:cs typeface="+mn-cs"/>
                        </a:rPr>
                        <a:t>strategies</a:t>
                      </a:r>
                      <a:r>
                        <a:rPr lang="en-CA" sz="1400" b="0" kern="1200" dirty="0">
                          <a:solidFill>
                            <a:schemeClr val="dk1"/>
                          </a:solidFill>
                          <a:effectLst/>
                          <a:latin typeface="+mn-lt"/>
                          <a:ea typeface="+mn-ea"/>
                          <a:cs typeface="+mn-cs"/>
                        </a:rPr>
                        <a:t> for (describe target student)?</a:t>
                      </a:r>
                      <a:r>
                        <a:rPr lang="en-CA" sz="1400" b="0" dirty="0">
                          <a:effectLst/>
                          <a:latin typeface="+mn-lt"/>
                        </a:rPr>
                        <a:t> </a:t>
                      </a:r>
                      <a:endParaRPr lang="en-US" sz="1400" b="0" dirty="0">
                        <a:solidFill>
                          <a:srgbClr val="C00000"/>
                        </a:solidFill>
                        <a:latin typeface="+mn-lt"/>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1065496"/>
                  </a:ext>
                </a:extLst>
              </a:tr>
              <a:tr h="1400062">
                <a:tc>
                  <a:txBody>
                    <a:bodyPr/>
                    <a:lstStyle/>
                    <a:p>
                      <a:r>
                        <a:rPr lang="en-US" sz="1400" b="1" dirty="0">
                          <a:latin typeface="+mn-lt"/>
                        </a:rPr>
                        <a:t>UDL 3.0 #</a:t>
                      </a:r>
                      <a:endParaRPr lang="en-US" sz="1400" dirty="0">
                        <a:latin typeface="+mn-lt"/>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dirty="0">
                          <a:effectLst/>
                          <a:latin typeface="+mn-lt"/>
                          <a:ea typeface="Times New Roman" panose="02020603050405020304" pitchFamily="18" charset="0"/>
                        </a:rPr>
                        <a:t>What does this UDL 3.0 indicator mean in these conditions?</a:t>
                      </a:r>
                    </a:p>
                    <a:p>
                      <a:pPr algn="l">
                        <a:buNone/>
                      </a:pPr>
                      <a:endParaRPr lang="en-US" sz="1400" dirty="0">
                        <a:latin typeface="+mn-lt"/>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endParaRPr sz="1400" dirty="0">
                        <a:latin typeface="+mn-lt"/>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a:buNone/>
                      </a:pPr>
                      <a:endParaRPr lang="en-CA" sz="1200" dirty="0">
                        <a:effectLst/>
                        <a:latin typeface="Times New Roman" panose="02020603050405020304" pitchFamily="18" charset="0"/>
                        <a:ea typeface="Times New Roman" panose="02020603050405020304" pitchFamily="18" charset="0"/>
                      </a:endParaRPr>
                    </a:p>
                  </a:txBody>
                  <a:tcPr marL="114300" marR="114300" marT="0" marB="0"/>
                </a:tc>
                <a:tc>
                  <a:txBody>
                    <a:bodyPr/>
                    <a:lstStyle/>
                    <a:p>
                      <a:pPr algn="l">
                        <a:buNone/>
                      </a:pPr>
                      <a:endParaRPr lang="en-CA" sz="1400" dirty="0">
                        <a:effectLst/>
                        <a:latin typeface="+mn-lt"/>
                        <a:ea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40981135"/>
                  </a:ext>
                </a:extLst>
              </a:tr>
              <a:tr h="1166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UDL 3.0 #</a:t>
                      </a:r>
                      <a:endParaRPr lang="en-US" sz="1400" dirty="0">
                        <a:latin typeface="+mn-lt"/>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dirty="0">
                          <a:effectLst/>
                          <a:latin typeface="+mn-lt"/>
                          <a:ea typeface="Times New Roman" panose="02020603050405020304" pitchFamily="18" charset="0"/>
                        </a:rPr>
                        <a:t>What does this UDL 3.0 indicator mean in these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endParaRPr sz="1400" dirty="0">
                        <a:latin typeface="+mn-lt"/>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dk1"/>
                          </a:solidFill>
                          <a:effectLst/>
                          <a:latin typeface="+mn-lt"/>
                          <a:ea typeface="+mn-ea"/>
                          <a:cs typeface="+mn-cs"/>
                        </a:rPr>
                        <a:t>seat  student near the board where the </a:t>
                      </a:r>
                      <a:r>
                        <a:rPr lang="en-CA" sz="1200" b="1" kern="1200" dirty="0">
                          <a:solidFill>
                            <a:schemeClr val="dk1"/>
                          </a:solidFill>
                          <a:effectLst/>
                          <a:latin typeface="+mn-lt"/>
                          <a:ea typeface="+mn-ea"/>
                          <a:cs typeface="+mn-cs"/>
                        </a:rPr>
                        <a:t>step chart is visible, </a:t>
                      </a:r>
                      <a:r>
                        <a:rPr lang="en-CA" sz="1200" kern="1200" dirty="0">
                          <a:solidFill>
                            <a:schemeClr val="dk1"/>
                          </a:solidFill>
                          <a:effectLst/>
                          <a:latin typeface="+mn-lt"/>
                          <a:ea typeface="+mn-ea"/>
                          <a:cs typeface="+mn-cs"/>
                        </a:rPr>
                        <a:t>give them a </a:t>
                      </a:r>
                      <a:r>
                        <a:rPr lang="en-CA" sz="1200" b="1" kern="1200" dirty="0">
                          <a:solidFill>
                            <a:schemeClr val="dk1"/>
                          </a:solidFill>
                          <a:effectLst/>
                          <a:latin typeface="+mn-lt"/>
                          <a:ea typeface="+mn-ea"/>
                          <a:cs typeface="+mn-cs"/>
                        </a:rPr>
                        <a:t>private reference card</a:t>
                      </a:r>
                      <a:endParaRPr lang="en-CA" sz="1200" kern="1200" dirty="0">
                        <a:solidFill>
                          <a:schemeClr val="dk1"/>
                        </a:solidFill>
                        <a:effectLst/>
                        <a:latin typeface="+mn-lt"/>
                        <a:ea typeface="+mn-ea"/>
                        <a:cs typeface="+mn-cs"/>
                      </a:endParaRPr>
                    </a:p>
                  </a:txBody>
                  <a:tcPr marL="114300" marR="11430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400" kern="1200" dirty="0">
                        <a:solidFill>
                          <a:schemeClr val="dk1"/>
                        </a:solidFill>
                        <a:effectLst/>
                        <a:latin typeface="+mn-lt"/>
                        <a:ea typeface="+mn-ea"/>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732593"/>
                  </a:ext>
                </a:extLst>
              </a:tr>
            </a:tbl>
          </a:graphicData>
        </a:graphic>
      </p:graphicFrame>
    </p:spTree>
    <p:extLst>
      <p:ext uri="{BB962C8B-B14F-4D97-AF65-F5344CB8AC3E}">
        <p14:creationId xmlns:p14="http://schemas.microsoft.com/office/powerpoint/2010/main" val="309664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26F3-EDFF-AC39-43BE-319DA96A570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D6C499E-D7BE-5A87-80ED-F7AA9159AAF9}"/>
              </a:ext>
            </a:extLst>
          </p:cNvPr>
          <p:cNvPicPr>
            <a:picLocks noChangeAspect="1"/>
          </p:cNvPicPr>
          <p:nvPr/>
        </p:nvPicPr>
        <p:blipFill>
          <a:blip r:embed="rId3">
            <a:alphaModFix amt="22000"/>
          </a:blip>
          <a:stretch>
            <a:fillRect/>
          </a:stretch>
        </p:blipFill>
        <p:spPr>
          <a:xfrm>
            <a:off x="-163002" y="0"/>
            <a:ext cx="12590355" cy="6858000"/>
          </a:xfrm>
          <a:prstGeom prst="rect">
            <a:avLst/>
          </a:prstGeom>
        </p:spPr>
      </p:pic>
      <p:graphicFrame>
        <p:nvGraphicFramePr>
          <p:cNvPr id="7" name="Diagram 6">
            <a:extLst>
              <a:ext uri="{FF2B5EF4-FFF2-40B4-BE49-F238E27FC236}">
                <a16:creationId xmlns:a16="http://schemas.microsoft.com/office/drawing/2014/main" id="{4EBA8E89-E9C1-9474-04D9-EC28BEF0EB31}"/>
              </a:ext>
            </a:extLst>
          </p:cNvPr>
          <p:cNvGraphicFramePr/>
          <p:nvPr>
            <p:extLst>
              <p:ext uri="{D42A27DB-BD31-4B8C-83A1-F6EECF244321}">
                <p14:modId xmlns:p14="http://schemas.microsoft.com/office/powerpoint/2010/main" val="2708197724"/>
              </p:ext>
            </p:extLst>
          </p:nvPr>
        </p:nvGraphicFramePr>
        <p:xfrm>
          <a:off x="1216185" y="723703"/>
          <a:ext cx="9753600" cy="5036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BF70A0D7-6608-D700-DD36-1392224DDB62}"/>
              </a:ext>
            </a:extLst>
          </p:cNvPr>
          <p:cNvSpPr txBox="1"/>
          <p:nvPr/>
        </p:nvSpPr>
        <p:spPr>
          <a:xfrm>
            <a:off x="4500241" y="262038"/>
            <a:ext cx="3185487" cy="461665"/>
          </a:xfrm>
          <a:prstGeom prst="rect">
            <a:avLst/>
          </a:prstGeom>
          <a:noFill/>
        </p:spPr>
        <p:txBody>
          <a:bodyPr wrap="none" rtlCol="0">
            <a:spAutoFit/>
          </a:bodyPr>
          <a:lstStyle/>
          <a:p>
            <a:pPr algn="ctr"/>
            <a:r>
              <a:rPr lang="en-US" sz="1200" dirty="0">
                <a:latin typeface="DM Sans" pitchFamily="2" charset="77"/>
              </a:rPr>
              <a:t>What grade level curriculum are we using?</a:t>
            </a:r>
          </a:p>
          <a:p>
            <a:pPr algn="ctr"/>
            <a:r>
              <a:rPr lang="en-US" sz="1200" dirty="0">
                <a:latin typeface="DM Sans" pitchFamily="2" charset="77"/>
              </a:rPr>
              <a:t>What are the learning standards?</a:t>
            </a:r>
          </a:p>
        </p:txBody>
      </p:sp>
      <p:sp>
        <p:nvSpPr>
          <p:cNvPr id="9" name="TextBox 8">
            <a:extLst>
              <a:ext uri="{FF2B5EF4-FFF2-40B4-BE49-F238E27FC236}">
                <a16:creationId xmlns:a16="http://schemas.microsoft.com/office/drawing/2014/main" id="{86BA1014-0E99-F29C-5F1A-084646A98FF6}"/>
              </a:ext>
            </a:extLst>
          </p:cNvPr>
          <p:cNvSpPr txBox="1"/>
          <p:nvPr/>
        </p:nvSpPr>
        <p:spPr>
          <a:xfrm>
            <a:off x="1423853" y="5760160"/>
            <a:ext cx="3015950" cy="830997"/>
          </a:xfrm>
          <a:prstGeom prst="rect">
            <a:avLst/>
          </a:prstGeom>
          <a:noFill/>
        </p:spPr>
        <p:txBody>
          <a:bodyPr wrap="square" rtlCol="0">
            <a:spAutoFit/>
          </a:bodyPr>
          <a:lstStyle/>
          <a:p>
            <a:pPr algn="ctr"/>
            <a:r>
              <a:rPr lang="en-US" sz="1200" dirty="0">
                <a:latin typeface="DM Sans" pitchFamily="2" charset="77"/>
              </a:rPr>
              <a:t>What are the student needs?</a:t>
            </a:r>
          </a:p>
          <a:p>
            <a:pPr algn="ctr"/>
            <a:r>
              <a:rPr lang="en-US" sz="1200" dirty="0">
                <a:latin typeface="DM Sans" pitchFamily="2" charset="77"/>
              </a:rPr>
              <a:t>What barriers are getting in the way?</a:t>
            </a:r>
          </a:p>
          <a:p>
            <a:pPr algn="ctr"/>
            <a:r>
              <a:rPr lang="en-US" sz="1200" dirty="0">
                <a:latin typeface="DM Sans" pitchFamily="2" charset="77"/>
              </a:rPr>
              <a:t>What do student require to navigate needs &amp; barriers?</a:t>
            </a:r>
          </a:p>
        </p:txBody>
      </p:sp>
      <p:sp>
        <p:nvSpPr>
          <p:cNvPr id="10" name="TextBox 9">
            <a:extLst>
              <a:ext uri="{FF2B5EF4-FFF2-40B4-BE49-F238E27FC236}">
                <a16:creationId xmlns:a16="http://schemas.microsoft.com/office/drawing/2014/main" id="{510A1397-FECB-6FA7-70D6-567C16077E7C}"/>
              </a:ext>
            </a:extLst>
          </p:cNvPr>
          <p:cNvSpPr txBox="1"/>
          <p:nvPr/>
        </p:nvSpPr>
        <p:spPr>
          <a:xfrm rot="18635188">
            <a:off x="3141872" y="2961388"/>
            <a:ext cx="2172391" cy="276999"/>
          </a:xfrm>
          <a:prstGeom prst="rect">
            <a:avLst/>
          </a:prstGeom>
          <a:noFill/>
        </p:spPr>
        <p:txBody>
          <a:bodyPr wrap="none" rtlCol="0">
            <a:spAutoFit/>
          </a:bodyPr>
          <a:lstStyle/>
          <a:p>
            <a:pPr algn="ctr"/>
            <a:r>
              <a:rPr lang="en-US" sz="1200" dirty="0">
                <a:latin typeface="DM Sans" pitchFamily="2" charset="77"/>
              </a:rPr>
              <a:t>Student choice of challenge</a:t>
            </a:r>
          </a:p>
        </p:txBody>
      </p:sp>
      <p:sp>
        <p:nvSpPr>
          <p:cNvPr id="11" name="TextBox 10">
            <a:extLst>
              <a:ext uri="{FF2B5EF4-FFF2-40B4-BE49-F238E27FC236}">
                <a16:creationId xmlns:a16="http://schemas.microsoft.com/office/drawing/2014/main" id="{0D434455-F9DA-22DC-4718-DA4F67F90CAC}"/>
              </a:ext>
            </a:extLst>
          </p:cNvPr>
          <p:cNvSpPr txBox="1"/>
          <p:nvPr/>
        </p:nvSpPr>
        <p:spPr>
          <a:xfrm rot="3016650">
            <a:off x="6856202" y="2965727"/>
            <a:ext cx="2149948" cy="276999"/>
          </a:xfrm>
          <a:prstGeom prst="rect">
            <a:avLst/>
          </a:prstGeom>
          <a:noFill/>
        </p:spPr>
        <p:txBody>
          <a:bodyPr wrap="none" rtlCol="0">
            <a:spAutoFit/>
          </a:bodyPr>
          <a:lstStyle/>
          <a:p>
            <a:pPr algn="ctr"/>
            <a:r>
              <a:rPr lang="en-US" sz="1200" dirty="0">
                <a:latin typeface="DM Sans" pitchFamily="2" charset="77"/>
              </a:rPr>
              <a:t>Student choice of evidence</a:t>
            </a:r>
          </a:p>
        </p:txBody>
      </p:sp>
      <p:sp>
        <p:nvSpPr>
          <p:cNvPr id="12" name="TextBox 11">
            <a:extLst>
              <a:ext uri="{FF2B5EF4-FFF2-40B4-BE49-F238E27FC236}">
                <a16:creationId xmlns:a16="http://schemas.microsoft.com/office/drawing/2014/main" id="{C6711AEF-8046-C4EE-825E-5CCEC2995021}"/>
              </a:ext>
            </a:extLst>
          </p:cNvPr>
          <p:cNvSpPr txBox="1"/>
          <p:nvPr/>
        </p:nvSpPr>
        <p:spPr>
          <a:xfrm>
            <a:off x="7856702" y="5739292"/>
            <a:ext cx="2711773" cy="646331"/>
          </a:xfrm>
          <a:prstGeom prst="rect">
            <a:avLst/>
          </a:prstGeom>
          <a:noFill/>
        </p:spPr>
        <p:txBody>
          <a:bodyPr wrap="square" rtlCol="0">
            <a:spAutoFit/>
          </a:bodyPr>
          <a:lstStyle/>
          <a:p>
            <a:pPr algn="ctr"/>
            <a:r>
              <a:rPr lang="en-US" sz="1200" dirty="0">
                <a:latin typeface="DM Sans" pitchFamily="2" charset="77"/>
              </a:rPr>
              <a:t>How will students show growth within the learning standard?</a:t>
            </a:r>
          </a:p>
          <a:p>
            <a:pPr algn="ctr"/>
            <a:r>
              <a:rPr lang="en-US" sz="1200" dirty="0">
                <a:latin typeface="DM Sans" pitchFamily="2" charset="77"/>
              </a:rPr>
              <a:t>How do we know?</a:t>
            </a:r>
          </a:p>
        </p:txBody>
      </p:sp>
      <p:sp>
        <p:nvSpPr>
          <p:cNvPr id="14" name="TextBox 13">
            <a:extLst>
              <a:ext uri="{FF2B5EF4-FFF2-40B4-BE49-F238E27FC236}">
                <a16:creationId xmlns:a16="http://schemas.microsoft.com/office/drawing/2014/main" id="{5442F7EC-FB4E-9A5E-4C1E-29253C20DD03}"/>
              </a:ext>
            </a:extLst>
          </p:cNvPr>
          <p:cNvSpPr txBox="1"/>
          <p:nvPr/>
        </p:nvSpPr>
        <p:spPr>
          <a:xfrm>
            <a:off x="4725813" y="5252452"/>
            <a:ext cx="2720617" cy="276999"/>
          </a:xfrm>
          <a:prstGeom prst="rect">
            <a:avLst/>
          </a:prstGeom>
          <a:noFill/>
        </p:spPr>
        <p:txBody>
          <a:bodyPr wrap="none" rtlCol="0">
            <a:spAutoFit/>
          </a:bodyPr>
          <a:lstStyle/>
          <a:p>
            <a:pPr algn="ctr"/>
            <a:r>
              <a:rPr lang="en-US" sz="1200" dirty="0">
                <a:latin typeface="DM Sans" pitchFamily="2" charset="77"/>
              </a:rPr>
              <a:t>Student choice of tools and actions</a:t>
            </a:r>
          </a:p>
        </p:txBody>
      </p:sp>
      <p:sp>
        <p:nvSpPr>
          <p:cNvPr id="5" name="TextBox 4">
            <a:extLst>
              <a:ext uri="{FF2B5EF4-FFF2-40B4-BE49-F238E27FC236}">
                <a16:creationId xmlns:a16="http://schemas.microsoft.com/office/drawing/2014/main" id="{FA73308C-4D90-8973-5503-256D035B9A2C}"/>
              </a:ext>
            </a:extLst>
          </p:cNvPr>
          <p:cNvSpPr txBox="1"/>
          <p:nvPr/>
        </p:nvSpPr>
        <p:spPr>
          <a:xfrm>
            <a:off x="4882194" y="3848069"/>
            <a:ext cx="2382383" cy="715581"/>
          </a:xfrm>
          <a:prstGeom prst="rect">
            <a:avLst/>
          </a:prstGeom>
          <a:noFill/>
        </p:spPr>
        <p:txBody>
          <a:bodyPr wrap="none" rtlCol="0">
            <a:spAutoFit/>
          </a:bodyPr>
          <a:lstStyle/>
          <a:p>
            <a:pPr algn="ctr"/>
            <a:r>
              <a:rPr lang="en-US" sz="1350" dirty="0">
                <a:latin typeface="DM Sans" pitchFamily="2" charset="77"/>
              </a:rPr>
              <a:t>Who are the pilots?</a:t>
            </a:r>
          </a:p>
          <a:p>
            <a:pPr algn="ctr"/>
            <a:r>
              <a:rPr lang="en-US" sz="1350" dirty="0">
                <a:latin typeface="DM Sans" pitchFamily="2" charset="77"/>
              </a:rPr>
              <a:t>What are their dimensions?</a:t>
            </a:r>
          </a:p>
          <a:p>
            <a:pPr algn="ctr"/>
            <a:r>
              <a:rPr lang="en-US" sz="1350" dirty="0">
                <a:latin typeface="DM Sans" pitchFamily="2" charset="77"/>
              </a:rPr>
              <a:t>Where is their agency?</a:t>
            </a:r>
          </a:p>
        </p:txBody>
      </p:sp>
      <p:sp>
        <p:nvSpPr>
          <p:cNvPr id="6" name="Rectangle 5">
            <a:extLst>
              <a:ext uri="{FF2B5EF4-FFF2-40B4-BE49-F238E27FC236}">
                <a16:creationId xmlns:a16="http://schemas.microsoft.com/office/drawing/2014/main" id="{C7D6B20A-05AB-C403-D161-79AF6F7F7610}"/>
              </a:ext>
            </a:extLst>
          </p:cNvPr>
          <p:cNvSpPr/>
          <p:nvPr/>
        </p:nvSpPr>
        <p:spPr>
          <a:xfrm>
            <a:off x="4756096" y="3080889"/>
            <a:ext cx="2768106" cy="923330"/>
          </a:xfrm>
          <a:prstGeom prst="rect">
            <a:avLst/>
          </a:prstGeom>
        </p:spPr>
        <p:txBody>
          <a:bodyPr wrap="square">
            <a:spAutoFit/>
          </a:bodyPr>
          <a:lstStyle/>
          <a:p>
            <a:r>
              <a:rPr lang="en-US" sz="5400" dirty="0">
                <a:latin typeface="Naughty dogs Script" pitchFamily="2" charset="0"/>
                <a:ea typeface="Naughty dogs Script" pitchFamily="2" charset="0"/>
              </a:rPr>
              <a:t>Students</a:t>
            </a:r>
          </a:p>
        </p:txBody>
      </p:sp>
      <p:grpSp>
        <p:nvGrpSpPr>
          <p:cNvPr id="2" name="Group 1">
            <a:extLst>
              <a:ext uri="{FF2B5EF4-FFF2-40B4-BE49-F238E27FC236}">
                <a16:creationId xmlns:a16="http://schemas.microsoft.com/office/drawing/2014/main" id="{F981DEF8-3BD3-4F92-B074-05A648C2B5B4}"/>
              </a:ext>
            </a:extLst>
          </p:cNvPr>
          <p:cNvGrpSpPr/>
          <p:nvPr/>
        </p:nvGrpSpPr>
        <p:grpSpPr>
          <a:xfrm>
            <a:off x="10568475" y="5934402"/>
            <a:ext cx="1154057" cy="860332"/>
            <a:chOff x="10568475" y="5934402"/>
            <a:chExt cx="1154057" cy="860332"/>
          </a:xfrm>
        </p:grpSpPr>
        <p:pic>
          <p:nvPicPr>
            <p:cNvPr id="3" name="Picture 2">
              <a:extLst>
                <a:ext uri="{FF2B5EF4-FFF2-40B4-BE49-F238E27FC236}">
                  <a16:creationId xmlns:a16="http://schemas.microsoft.com/office/drawing/2014/main" id="{C00CF978-48C9-D3F7-5760-16EB1EE01BC6}"/>
                </a:ext>
              </a:extLst>
            </p:cNvPr>
            <p:cNvPicPr>
              <a:picLocks noChangeAspect="1"/>
            </p:cNvPicPr>
            <p:nvPr/>
          </p:nvPicPr>
          <p:blipFill>
            <a:blip r:embed="rId9"/>
            <a:stretch>
              <a:fillRect/>
            </a:stretch>
          </p:blipFill>
          <p:spPr>
            <a:xfrm>
              <a:off x="10568475" y="5934402"/>
              <a:ext cx="1154057" cy="766366"/>
            </a:xfrm>
            <a:prstGeom prst="rect">
              <a:avLst/>
            </a:prstGeom>
          </p:spPr>
        </p:pic>
        <p:sp>
          <p:nvSpPr>
            <p:cNvPr id="13" name="TextBox 12">
              <a:extLst>
                <a:ext uri="{FF2B5EF4-FFF2-40B4-BE49-F238E27FC236}">
                  <a16:creationId xmlns:a16="http://schemas.microsoft.com/office/drawing/2014/main" id="{6267882F-98A6-7F23-277F-696933A41274}"/>
                </a:ext>
              </a:extLst>
            </p:cNvPr>
            <p:cNvSpPr txBox="1"/>
            <p:nvPr/>
          </p:nvSpPr>
          <p:spPr>
            <a:xfrm>
              <a:off x="10822838" y="6517735"/>
              <a:ext cx="558166" cy="276999"/>
            </a:xfrm>
            <a:prstGeom prst="rect">
              <a:avLst/>
            </a:prstGeom>
            <a:noFill/>
          </p:spPr>
          <p:txBody>
            <a:bodyPr wrap="none" rtlCol="0">
              <a:spAutoFit/>
            </a:bodyPr>
            <a:lstStyle/>
            <a:p>
              <a:r>
                <a:rPr lang="en-US" sz="1200" dirty="0">
                  <a:latin typeface="DM Sans" pitchFamily="2" charset="77"/>
                </a:rPr>
                <a:t>2023</a:t>
              </a:r>
            </a:p>
          </p:txBody>
        </p:sp>
      </p:grpSp>
      <p:sp>
        <p:nvSpPr>
          <p:cNvPr id="15" name="Rectangle 14">
            <a:extLst>
              <a:ext uri="{FF2B5EF4-FFF2-40B4-BE49-F238E27FC236}">
                <a16:creationId xmlns:a16="http://schemas.microsoft.com/office/drawing/2014/main" id="{61E2F48A-58ED-5DE1-3386-0A9CDB7F6E4B}"/>
              </a:ext>
            </a:extLst>
          </p:cNvPr>
          <p:cNvSpPr/>
          <p:nvPr/>
        </p:nvSpPr>
        <p:spPr>
          <a:xfrm>
            <a:off x="1274191" y="4304770"/>
            <a:ext cx="3185487" cy="2395997"/>
          </a:xfrm>
          <a:prstGeom prst="rect">
            <a:avLst/>
          </a:prstGeom>
          <a:solidFill>
            <a:schemeClr val="accent4">
              <a:lumMod val="20000"/>
              <a:lumOff val="80000"/>
              <a:alpha val="15298"/>
            </a:schemeClr>
          </a:solidFill>
          <a:ln w="1174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269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72811-85BE-0B2F-61EA-CEBA871EC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C313F-7EC2-3EF0-E44E-ADACD8234D8A}"/>
              </a:ext>
            </a:extLst>
          </p:cNvPr>
          <p:cNvSpPr>
            <a:spLocks noGrp="1"/>
          </p:cNvSpPr>
          <p:nvPr>
            <p:ph type="title"/>
          </p:nvPr>
        </p:nvSpPr>
        <p:spPr>
          <a:xfrm>
            <a:off x="-2735442" y="68349"/>
            <a:ext cx="10515600" cy="650875"/>
          </a:xfrm>
        </p:spPr>
        <p:txBody>
          <a:bodyPr>
            <a:noAutofit/>
          </a:bodyPr>
          <a:lstStyle/>
          <a:p>
            <a:pPr algn="ctr"/>
            <a:r>
              <a:rPr lang="en-US" sz="3200" b="1" dirty="0"/>
              <a:t>Supporting the </a:t>
            </a:r>
            <a:r>
              <a:rPr lang="en-US" sz="3200" b="1" dirty="0">
                <a:solidFill>
                  <a:srgbClr val="FF0000"/>
                </a:solidFill>
              </a:rPr>
              <a:t>Unicorns</a:t>
            </a:r>
            <a:r>
              <a:rPr lang="en-US" sz="3200" b="1" dirty="0"/>
              <a:t>…</a:t>
            </a:r>
            <a:endParaRPr lang="en-US" sz="3200" dirty="0"/>
          </a:p>
        </p:txBody>
      </p:sp>
      <p:sp>
        <p:nvSpPr>
          <p:cNvPr id="3" name="Footer Placeholder 3">
            <a:extLst>
              <a:ext uri="{FF2B5EF4-FFF2-40B4-BE49-F238E27FC236}">
                <a16:creationId xmlns:a16="http://schemas.microsoft.com/office/drawing/2014/main" id="{EFDA85DC-82A5-B07D-F871-2AA1E960ED3F}"/>
              </a:ext>
            </a:extLst>
          </p:cNvPr>
          <p:cNvSpPr>
            <a:spLocks noGrp="1"/>
          </p:cNvSpPr>
          <p:nvPr>
            <p:ph type="ftr" sz="quarter" idx="11"/>
          </p:nvPr>
        </p:nvSpPr>
        <p:spPr>
          <a:xfrm>
            <a:off x="11146567" y="6294122"/>
            <a:ext cx="4114800" cy="365125"/>
          </a:xfrm>
        </p:spPr>
        <p:txBody>
          <a:bodyPr/>
          <a:lstStyle/>
          <a:p>
            <a:pPr algn="l"/>
            <a:r>
              <a:rPr lang="en-CA" dirty="0"/>
              <a:t>Moore, 2023</a:t>
            </a:r>
          </a:p>
        </p:txBody>
      </p:sp>
      <p:sp>
        <p:nvSpPr>
          <p:cNvPr id="17" name="Right Arrow 16">
            <a:extLst>
              <a:ext uri="{FF2B5EF4-FFF2-40B4-BE49-F238E27FC236}">
                <a16:creationId xmlns:a16="http://schemas.microsoft.com/office/drawing/2014/main" id="{AF742478-C091-04DE-0A0B-BF495CDDB40D}"/>
              </a:ext>
            </a:extLst>
          </p:cNvPr>
          <p:cNvSpPr/>
          <p:nvPr/>
        </p:nvSpPr>
        <p:spPr>
          <a:xfrm>
            <a:off x="2858924" y="3549038"/>
            <a:ext cx="1527769" cy="436287"/>
          </a:xfrm>
          <a:prstGeom prst="rightArrow">
            <a:avLst>
              <a:gd name="adj1" fmla="val 36257"/>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A0D08CFE-9959-E8F1-A7E4-9DFC2FBF80B5}"/>
              </a:ext>
            </a:extLst>
          </p:cNvPr>
          <p:cNvSpPr/>
          <p:nvPr/>
        </p:nvSpPr>
        <p:spPr>
          <a:xfrm>
            <a:off x="2858924" y="1644334"/>
            <a:ext cx="2512372" cy="4362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91CA2F0F-72F2-FA2B-5A4F-7D586AEBB64C}"/>
              </a:ext>
            </a:extLst>
          </p:cNvPr>
          <p:cNvSpPr/>
          <p:nvPr/>
        </p:nvSpPr>
        <p:spPr>
          <a:xfrm>
            <a:off x="2858924" y="5443008"/>
            <a:ext cx="609753" cy="4362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D973DBF7-50FF-3A0B-69BE-632911DC1693}"/>
              </a:ext>
            </a:extLst>
          </p:cNvPr>
          <p:cNvSpPr/>
          <p:nvPr/>
        </p:nvSpPr>
        <p:spPr>
          <a:xfrm>
            <a:off x="3177333" y="966251"/>
            <a:ext cx="5936343" cy="5588000"/>
          </a:xfrm>
          <a:prstGeom prst="triangle">
            <a:avLst/>
          </a:prstGeom>
          <a:solidFill>
            <a:srgbClr val="03827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97C7CEA8-72D5-FF59-7D89-3B3B1D71264C}"/>
              </a:ext>
            </a:extLst>
          </p:cNvPr>
          <p:cNvSpPr/>
          <p:nvPr/>
        </p:nvSpPr>
        <p:spPr>
          <a:xfrm>
            <a:off x="4719510" y="966251"/>
            <a:ext cx="3788230" cy="3586321"/>
          </a:xfrm>
          <a:prstGeom prst="triangle">
            <a:avLst/>
          </a:prstGeom>
          <a:solidFill>
            <a:srgbClr val="FF991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A7236C29-23D5-3644-0F4C-4A71DAC406EC}"/>
              </a:ext>
            </a:extLst>
          </p:cNvPr>
          <p:cNvSpPr/>
          <p:nvPr/>
        </p:nvSpPr>
        <p:spPr>
          <a:xfrm>
            <a:off x="6281915" y="966251"/>
            <a:ext cx="1755846" cy="1698170"/>
          </a:xfrm>
          <a:prstGeom prst="triangle">
            <a:avLst/>
          </a:prstGeom>
          <a:solidFill>
            <a:srgbClr val="0387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63F0C119-7C6E-535B-8311-071F620142D1}"/>
              </a:ext>
            </a:extLst>
          </p:cNvPr>
          <p:cNvSpPr txBox="1">
            <a:spLocks/>
          </p:cNvSpPr>
          <p:nvPr/>
        </p:nvSpPr>
        <p:spPr>
          <a:xfrm>
            <a:off x="5836438" y="1788457"/>
            <a:ext cx="2671302" cy="13701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t>Individualized</a:t>
            </a:r>
          </a:p>
        </p:txBody>
      </p:sp>
      <p:sp>
        <p:nvSpPr>
          <p:cNvPr id="25" name="Title 1">
            <a:extLst>
              <a:ext uri="{FF2B5EF4-FFF2-40B4-BE49-F238E27FC236}">
                <a16:creationId xmlns:a16="http://schemas.microsoft.com/office/drawing/2014/main" id="{13DFBD70-DF72-C601-4A3F-A45460349814}"/>
              </a:ext>
            </a:extLst>
          </p:cNvPr>
          <p:cNvSpPr txBox="1">
            <a:spLocks/>
          </p:cNvSpPr>
          <p:nvPr/>
        </p:nvSpPr>
        <p:spPr>
          <a:xfrm>
            <a:off x="5340336" y="3656606"/>
            <a:ext cx="4879645" cy="13701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t>Targeted</a:t>
            </a:r>
          </a:p>
        </p:txBody>
      </p:sp>
      <p:sp>
        <p:nvSpPr>
          <p:cNvPr id="26" name="Title 1">
            <a:extLst>
              <a:ext uri="{FF2B5EF4-FFF2-40B4-BE49-F238E27FC236}">
                <a16:creationId xmlns:a16="http://schemas.microsoft.com/office/drawing/2014/main" id="{C438C53B-C88D-10BC-A7CF-D8DF14A12E7F}"/>
              </a:ext>
            </a:extLst>
          </p:cNvPr>
          <p:cNvSpPr txBox="1">
            <a:spLocks/>
          </p:cNvSpPr>
          <p:nvPr/>
        </p:nvSpPr>
        <p:spPr>
          <a:xfrm>
            <a:off x="5868395" y="5643752"/>
            <a:ext cx="4879645" cy="13701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t>Universal</a:t>
            </a:r>
          </a:p>
        </p:txBody>
      </p:sp>
      <p:sp>
        <p:nvSpPr>
          <p:cNvPr id="30" name="Title 1">
            <a:extLst>
              <a:ext uri="{FF2B5EF4-FFF2-40B4-BE49-F238E27FC236}">
                <a16:creationId xmlns:a16="http://schemas.microsoft.com/office/drawing/2014/main" id="{9E6AA692-211A-5FA3-381E-10367B115267}"/>
              </a:ext>
            </a:extLst>
          </p:cNvPr>
          <p:cNvSpPr txBox="1">
            <a:spLocks/>
          </p:cNvSpPr>
          <p:nvPr/>
        </p:nvSpPr>
        <p:spPr>
          <a:xfrm>
            <a:off x="9432085" y="4098248"/>
            <a:ext cx="1267145"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a:t>
            </a:r>
            <a:endParaRPr lang="en-US" sz="5400" dirty="0"/>
          </a:p>
        </p:txBody>
      </p:sp>
      <p:sp>
        <p:nvSpPr>
          <p:cNvPr id="31" name="Title 1">
            <a:extLst>
              <a:ext uri="{FF2B5EF4-FFF2-40B4-BE49-F238E27FC236}">
                <a16:creationId xmlns:a16="http://schemas.microsoft.com/office/drawing/2014/main" id="{B8800107-06F2-0F8E-7B27-ADCFF4D74D63}"/>
              </a:ext>
            </a:extLst>
          </p:cNvPr>
          <p:cNvSpPr txBox="1">
            <a:spLocks/>
          </p:cNvSpPr>
          <p:nvPr/>
        </p:nvSpPr>
        <p:spPr>
          <a:xfrm>
            <a:off x="9215646" y="1862477"/>
            <a:ext cx="1267145"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a:t>
            </a:r>
            <a:endParaRPr lang="en-US" sz="5400" dirty="0"/>
          </a:p>
        </p:txBody>
      </p:sp>
      <p:sp>
        <p:nvSpPr>
          <p:cNvPr id="32" name="Title 1">
            <a:extLst>
              <a:ext uri="{FF2B5EF4-FFF2-40B4-BE49-F238E27FC236}">
                <a16:creationId xmlns:a16="http://schemas.microsoft.com/office/drawing/2014/main" id="{6D630A6F-DC7D-4FDA-8AD1-A7DC832605A9}"/>
              </a:ext>
            </a:extLst>
          </p:cNvPr>
          <p:cNvSpPr txBox="1">
            <a:spLocks/>
          </p:cNvSpPr>
          <p:nvPr/>
        </p:nvSpPr>
        <p:spPr>
          <a:xfrm>
            <a:off x="0" y="5463216"/>
            <a:ext cx="3767069"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What </a:t>
            </a:r>
            <a:r>
              <a:rPr lang="en-US" sz="2400" b="1" dirty="0">
                <a:solidFill>
                  <a:srgbClr val="FF5B01"/>
                </a:solidFill>
              </a:rPr>
              <a:t>everyone/most</a:t>
            </a:r>
          </a:p>
          <a:p>
            <a:r>
              <a:rPr lang="en-US" sz="2400" b="1" dirty="0"/>
              <a:t>need</a:t>
            </a:r>
          </a:p>
        </p:txBody>
      </p:sp>
      <p:sp>
        <p:nvSpPr>
          <p:cNvPr id="33" name="Title 1">
            <a:extLst>
              <a:ext uri="{FF2B5EF4-FFF2-40B4-BE49-F238E27FC236}">
                <a16:creationId xmlns:a16="http://schemas.microsoft.com/office/drawing/2014/main" id="{A79DB246-6473-D2C6-BA01-4FF12AD2EE79}"/>
              </a:ext>
            </a:extLst>
          </p:cNvPr>
          <p:cNvSpPr txBox="1">
            <a:spLocks/>
          </p:cNvSpPr>
          <p:nvPr/>
        </p:nvSpPr>
        <p:spPr>
          <a:xfrm>
            <a:off x="126818" y="1690042"/>
            <a:ext cx="3109377"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What </a:t>
            </a:r>
            <a:r>
              <a:rPr lang="en-US" sz="2400" b="1" dirty="0">
                <a:solidFill>
                  <a:srgbClr val="FF5B01"/>
                </a:solidFill>
              </a:rPr>
              <a:t>one</a:t>
            </a:r>
            <a:r>
              <a:rPr lang="en-US" sz="2400" b="1" dirty="0"/>
              <a:t> needs</a:t>
            </a:r>
          </a:p>
          <a:p>
            <a:endParaRPr lang="en-US" sz="2400" dirty="0"/>
          </a:p>
        </p:txBody>
      </p:sp>
      <p:sp>
        <p:nvSpPr>
          <p:cNvPr id="34" name="Title 1">
            <a:extLst>
              <a:ext uri="{FF2B5EF4-FFF2-40B4-BE49-F238E27FC236}">
                <a16:creationId xmlns:a16="http://schemas.microsoft.com/office/drawing/2014/main" id="{E148A143-A67B-4D37-10E0-3925E95E7C7C}"/>
              </a:ext>
            </a:extLst>
          </p:cNvPr>
          <p:cNvSpPr txBox="1">
            <a:spLocks/>
          </p:cNvSpPr>
          <p:nvPr/>
        </p:nvSpPr>
        <p:spPr>
          <a:xfrm>
            <a:off x="23125" y="3576629"/>
            <a:ext cx="3109377"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What </a:t>
            </a:r>
            <a:r>
              <a:rPr lang="en-US" sz="2400" b="1" dirty="0">
                <a:solidFill>
                  <a:srgbClr val="FF5B01"/>
                </a:solidFill>
              </a:rPr>
              <a:t>some</a:t>
            </a:r>
            <a:r>
              <a:rPr lang="en-US" sz="2400" b="1" dirty="0"/>
              <a:t> need</a:t>
            </a:r>
          </a:p>
          <a:p>
            <a:endParaRPr lang="en-US" sz="2400" b="1" dirty="0"/>
          </a:p>
        </p:txBody>
      </p:sp>
      <p:sp>
        <p:nvSpPr>
          <p:cNvPr id="36" name="Title 1">
            <a:extLst>
              <a:ext uri="{FF2B5EF4-FFF2-40B4-BE49-F238E27FC236}">
                <a16:creationId xmlns:a16="http://schemas.microsoft.com/office/drawing/2014/main" id="{AD1A598B-495D-914F-D7D4-2EB1F0867B2F}"/>
              </a:ext>
            </a:extLst>
          </p:cNvPr>
          <p:cNvSpPr txBox="1">
            <a:spLocks/>
          </p:cNvSpPr>
          <p:nvPr/>
        </p:nvSpPr>
        <p:spPr>
          <a:xfrm>
            <a:off x="8935180" y="5100233"/>
            <a:ext cx="3355829"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dirty="0">
                <a:latin typeface="+mn-lt"/>
              </a:rPr>
              <a:t>Supports &amp; Strategies are </a:t>
            </a:r>
            <a:r>
              <a:rPr lang="en-US" sz="2300" dirty="0">
                <a:solidFill>
                  <a:srgbClr val="038278"/>
                </a:solidFill>
                <a:latin typeface="+mn-lt"/>
              </a:rPr>
              <a:t>useful for ALL</a:t>
            </a:r>
          </a:p>
          <a:p>
            <a:r>
              <a:rPr lang="en-US" sz="2300" dirty="0">
                <a:solidFill>
                  <a:srgbClr val="038278"/>
                </a:solidFill>
                <a:latin typeface="+mn-lt"/>
              </a:rPr>
              <a:t>taught to ALL</a:t>
            </a:r>
          </a:p>
        </p:txBody>
      </p:sp>
      <p:sp>
        <p:nvSpPr>
          <p:cNvPr id="37" name="Title 1">
            <a:extLst>
              <a:ext uri="{FF2B5EF4-FFF2-40B4-BE49-F238E27FC236}">
                <a16:creationId xmlns:a16="http://schemas.microsoft.com/office/drawing/2014/main" id="{21D7672C-2900-3F69-B47F-32CD1684D32B}"/>
              </a:ext>
            </a:extLst>
          </p:cNvPr>
          <p:cNvSpPr txBox="1">
            <a:spLocks/>
          </p:cNvSpPr>
          <p:nvPr/>
        </p:nvSpPr>
        <p:spPr>
          <a:xfrm>
            <a:off x="8431135" y="2586711"/>
            <a:ext cx="4183629" cy="15311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Supports &amp; Strategies are </a:t>
            </a:r>
          </a:p>
          <a:p>
            <a:r>
              <a:rPr lang="en-US" sz="2400" dirty="0">
                <a:solidFill>
                  <a:srgbClr val="FF5B01"/>
                </a:solidFill>
                <a:latin typeface="+mn-lt"/>
              </a:rPr>
              <a:t>useful for SOME</a:t>
            </a:r>
          </a:p>
          <a:p>
            <a:r>
              <a:rPr lang="en-US" sz="2400" dirty="0">
                <a:solidFill>
                  <a:srgbClr val="FF5B01"/>
                </a:solidFill>
                <a:latin typeface="+mn-lt"/>
              </a:rPr>
              <a:t>taught to ALL</a:t>
            </a:r>
          </a:p>
          <a:p>
            <a:r>
              <a:rPr lang="en-US" sz="2400" dirty="0">
                <a:solidFill>
                  <a:srgbClr val="FF5B01"/>
                </a:solidFill>
                <a:latin typeface="+mn-lt"/>
              </a:rPr>
              <a:t>choice for ALL</a:t>
            </a:r>
          </a:p>
        </p:txBody>
      </p:sp>
      <p:sp>
        <p:nvSpPr>
          <p:cNvPr id="38" name="Title 1">
            <a:extLst>
              <a:ext uri="{FF2B5EF4-FFF2-40B4-BE49-F238E27FC236}">
                <a16:creationId xmlns:a16="http://schemas.microsoft.com/office/drawing/2014/main" id="{B2AB84B2-59B9-FF77-3DB8-AA5E1160F24E}"/>
              </a:ext>
            </a:extLst>
          </p:cNvPr>
          <p:cNvSpPr txBox="1">
            <a:spLocks/>
          </p:cNvSpPr>
          <p:nvPr/>
        </p:nvSpPr>
        <p:spPr>
          <a:xfrm>
            <a:off x="8037761" y="539170"/>
            <a:ext cx="4453662" cy="150251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Supports &amp; Strategies are </a:t>
            </a:r>
          </a:p>
          <a:p>
            <a:r>
              <a:rPr lang="en-US" sz="2400" dirty="0">
                <a:solidFill>
                  <a:srgbClr val="0387B9"/>
                </a:solidFill>
                <a:latin typeface="+mn-lt"/>
              </a:rPr>
              <a:t>useful for ONE</a:t>
            </a:r>
          </a:p>
          <a:p>
            <a:r>
              <a:rPr lang="en-US" sz="2400" dirty="0">
                <a:solidFill>
                  <a:srgbClr val="0387B9"/>
                </a:solidFill>
                <a:latin typeface="+mn-lt"/>
              </a:rPr>
              <a:t>Taught to ALL</a:t>
            </a:r>
          </a:p>
        </p:txBody>
      </p:sp>
    </p:spTree>
    <p:extLst>
      <p:ext uri="{BB962C8B-B14F-4D97-AF65-F5344CB8AC3E}">
        <p14:creationId xmlns:p14="http://schemas.microsoft.com/office/powerpoint/2010/main" val="350635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1B55-976F-B04B-AA3B-38666E718EB8}"/>
              </a:ext>
            </a:extLst>
          </p:cNvPr>
          <p:cNvSpPr>
            <a:spLocks noGrp="1"/>
          </p:cNvSpPr>
          <p:nvPr>
            <p:ph type="title"/>
          </p:nvPr>
        </p:nvSpPr>
        <p:spPr>
          <a:xfrm>
            <a:off x="761442" y="602322"/>
            <a:ext cx="8131546" cy="454040"/>
          </a:xfrm>
        </p:spPr>
        <p:txBody>
          <a:bodyPr>
            <a:normAutofit fontScale="90000"/>
          </a:bodyPr>
          <a:lstStyle/>
          <a:p>
            <a:r>
              <a:rPr lang="en-US" b="1" dirty="0"/>
              <a:t>Strategy: taking a </a:t>
            </a:r>
            <a:r>
              <a:rPr lang="en-US" b="1" dirty="0">
                <a:solidFill>
                  <a:srgbClr val="7030A0"/>
                </a:solidFill>
              </a:rPr>
              <a:t>2 min break</a:t>
            </a:r>
          </a:p>
        </p:txBody>
      </p:sp>
      <p:sp>
        <p:nvSpPr>
          <p:cNvPr id="3" name="Content Placeholder 2">
            <a:extLst>
              <a:ext uri="{FF2B5EF4-FFF2-40B4-BE49-F238E27FC236}">
                <a16:creationId xmlns:a16="http://schemas.microsoft.com/office/drawing/2014/main" id="{BCE51873-D3D6-AF42-B87C-A759FDA8439E}"/>
              </a:ext>
            </a:extLst>
          </p:cNvPr>
          <p:cNvSpPr>
            <a:spLocks noGrp="1"/>
          </p:cNvSpPr>
          <p:nvPr>
            <p:ph idx="1"/>
          </p:nvPr>
        </p:nvSpPr>
        <p:spPr>
          <a:xfrm>
            <a:off x="761442" y="1344706"/>
            <a:ext cx="6768911" cy="5056094"/>
          </a:xfrm>
        </p:spPr>
        <p:txBody>
          <a:bodyPr>
            <a:normAutofit fontScale="85000" lnSpcReduction="20000"/>
          </a:bodyPr>
          <a:lstStyle/>
          <a:p>
            <a:pPr marL="0" indent="0">
              <a:buNone/>
            </a:pPr>
            <a:r>
              <a:rPr lang="en-US" sz="3200" b="1" dirty="0"/>
              <a:t>Instruct</a:t>
            </a:r>
            <a:endParaRPr lang="en-US" sz="3200" dirty="0"/>
          </a:p>
          <a:p>
            <a:r>
              <a:rPr lang="en-US" sz="2400" dirty="0"/>
              <a:t>What is </a:t>
            </a:r>
            <a:r>
              <a:rPr lang="en-US" sz="2400" dirty="0">
                <a:solidFill>
                  <a:srgbClr val="7030A0"/>
                </a:solidFill>
              </a:rPr>
              <a:t>a 2 min break</a:t>
            </a:r>
            <a:r>
              <a:rPr lang="en-US" sz="2400" dirty="0"/>
              <a:t>?</a:t>
            </a:r>
          </a:p>
          <a:p>
            <a:r>
              <a:rPr lang="en-US" sz="2400" dirty="0"/>
              <a:t>Why is </a:t>
            </a:r>
            <a:r>
              <a:rPr lang="en-US" sz="2400" dirty="0">
                <a:solidFill>
                  <a:srgbClr val="7030A0"/>
                </a:solidFill>
              </a:rPr>
              <a:t>a 2 min break</a:t>
            </a:r>
            <a:r>
              <a:rPr lang="en-US" sz="2400" dirty="0"/>
              <a:t> useful?</a:t>
            </a:r>
          </a:p>
          <a:p>
            <a:r>
              <a:rPr lang="en-US" sz="2400" dirty="0"/>
              <a:t>How do I use a </a:t>
            </a:r>
            <a:r>
              <a:rPr lang="en-US" sz="2400" dirty="0">
                <a:solidFill>
                  <a:srgbClr val="7030A0"/>
                </a:solidFill>
              </a:rPr>
              <a:t>2 min break </a:t>
            </a:r>
            <a:r>
              <a:rPr lang="en-US" sz="2400" dirty="0"/>
              <a:t>as a </a:t>
            </a:r>
            <a:r>
              <a:rPr lang="en-US" sz="2400" b="1" u="sng" dirty="0"/>
              <a:t>tool</a:t>
            </a:r>
            <a:r>
              <a:rPr lang="en-US" sz="2400" dirty="0"/>
              <a:t> or an </a:t>
            </a:r>
            <a:r>
              <a:rPr lang="en-US" sz="2400" b="1" u="sng" dirty="0"/>
              <a:t>action</a:t>
            </a:r>
            <a:r>
              <a:rPr lang="en-US" sz="2400" dirty="0"/>
              <a:t>?</a:t>
            </a:r>
          </a:p>
          <a:p>
            <a:pPr lvl="1"/>
            <a:r>
              <a:rPr lang="en-US" dirty="0"/>
              <a:t>What does a </a:t>
            </a:r>
            <a:r>
              <a:rPr lang="en-US" dirty="0">
                <a:solidFill>
                  <a:srgbClr val="7030A0"/>
                </a:solidFill>
              </a:rPr>
              <a:t>2 min break</a:t>
            </a:r>
            <a:r>
              <a:rPr lang="en-US" dirty="0"/>
              <a:t> </a:t>
            </a:r>
            <a:r>
              <a:rPr lang="en-US" i="1" dirty="0"/>
              <a:t>look</a:t>
            </a:r>
            <a:r>
              <a:rPr lang="en-US" dirty="0"/>
              <a:t> like when I use it?</a:t>
            </a:r>
          </a:p>
          <a:p>
            <a:pPr lvl="1"/>
            <a:r>
              <a:rPr lang="en-US" dirty="0"/>
              <a:t>What does a </a:t>
            </a:r>
            <a:r>
              <a:rPr lang="en-US" dirty="0">
                <a:solidFill>
                  <a:srgbClr val="7030A0"/>
                </a:solidFill>
              </a:rPr>
              <a:t>2 min break</a:t>
            </a:r>
            <a:r>
              <a:rPr lang="en-US" dirty="0"/>
              <a:t> </a:t>
            </a:r>
            <a:r>
              <a:rPr lang="en-US" i="1" dirty="0"/>
              <a:t>sound</a:t>
            </a:r>
            <a:r>
              <a:rPr lang="en-US" dirty="0"/>
              <a:t> like when I use it?</a:t>
            </a:r>
          </a:p>
          <a:p>
            <a:pPr lvl="1"/>
            <a:r>
              <a:rPr lang="en-US" dirty="0"/>
              <a:t>What does a </a:t>
            </a:r>
            <a:r>
              <a:rPr lang="en-US" dirty="0">
                <a:solidFill>
                  <a:srgbClr val="7030A0"/>
                </a:solidFill>
              </a:rPr>
              <a:t>2 min break</a:t>
            </a:r>
            <a:r>
              <a:rPr lang="en-US" dirty="0"/>
              <a:t> </a:t>
            </a:r>
            <a:r>
              <a:rPr lang="en-US" i="1" dirty="0"/>
              <a:t>feel</a:t>
            </a:r>
            <a:r>
              <a:rPr lang="en-US" dirty="0"/>
              <a:t> like when I use it?</a:t>
            </a:r>
          </a:p>
          <a:p>
            <a:pPr lvl="1"/>
            <a:endParaRPr lang="en-US" dirty="0"/>
          </a:p>
          <a:p>
            <a:pPr marL="0" indent="0">
              <a:buNone/>
            </a:pPr>
            <a:r>
              <a:rPr lang="en-US" b="1" dirty="0"/>
              <a:t>Practice (1 – 2 weeks)</a:t>
            </a:r>
          </a:p>
          <a:p>
            <a:pPr marL="0" indent="0">
              <a:buNone/>
            </a:pPr>
            <a:endParaRPr lang="en-US" b="1" dirty="0"/>
          </a:p>
          <a:p>
            <a:pPr marL="0" indent="0">
              <a:buNone/>
            </a:pPr>
            <a:r>
              <a:rPr lang="en-US" b="1" dirty="0"/>
              <a:t>Reflect</a:t>
            </a:r>
            <a:endParaRPr lang="en-US" dirty="0"/>
          </a:p>
          <a:p>
            <a:r>
              <a:rPr lang="en-US" sz="2400" dirty="0"/>
              <a:t>Was taking </a:t>
            </a:r>
            <a:r>
              <a:rPr lang="en-US" sz="2400" dirty="0">
                <a:solidFill>
                  <a:srgbClr val="7030A0"/>
                </a:solidFill>
              </a:rPr>
              <a:t>a 2 min break </a:t>
            </a:r>
            <a:r>
              <a:rPr lang="en-US" sz="2400" dirty="0"/>
              <a:t>useful for me?</a:t>
            </a:r>
          </a:p>
          <a:p>
            <a:r>
              <a:rPr lang="en-US" sz="2400" dirty="0"/>
              <a:t>How will I know when I </a:t>
            </a:r>
            <a:r>
              <a:rPr lang="en-US" sz="2400" i="1" dirty="0"/>
              <a:t>need</a:t>
            </a:r>
            <a:r>
              <a:rPr lang="en-US" sz="2400" dirty="0"/>
              <a:t> </a:t>
            </a:r>
            <a:r>
              <a:rPr lang="en-US" sz="2400" dirty="0">
                <a:solidFill>
                  <a:srgbClr val="7030A0"/>
                </a:solidFill>
              </a:rPr>
              <a:t>a 2 min break</a:t>
            </a:r>
            <a:r>
              <a:rPr lang="en-US" sz="2400" dirty="0"/>
              <a:t>?</a:t>
            </a:r>
          </a:p>
          <a:p>
            <a:r>
              <a:rPr lang="en-US" sz="2400" dirty="0"/>
              <a:t>How will I know when I </a:t>
            </a:r>
            <a:r>
              <a:rPr lang="en-US" sz="2400" i="1" dirty="0"/>
              <a:t>don’t need </a:t>
            </a:r>
            <a:r>
              <a:rPr lang="en-US" sz="2400" dirty="0">
                <a:solidFill>
                  <a:srgbClr val="7030A0"/>
                </a:solidFill>
              </a:rPr>
              <a:t>a 2 min break</a:t>
            </a:r>
            <a:r>
              <a:rPr lang="en-US" sz="2400" dirty="0"/>
              <a:t>?</a:t>
            </a:r>
          </a:p>
        </p:txBody>
      </p:sp>
      <p:sp>
        <p:nvSpPr>
          <p:cNvPr id="4" name="Footer Placeholder 3">
            <a:extLst>
              <a:ext uri="{FF2B5EF4-FFF2-40B4-BE49-F238E27FC236}">
                <a16:creationId xmlns:a16="http://schemas.microsoft.com/office/drawing/2014/main" id="{FC38A1FD-6369-32ED-30B4-ECF6DE5D0431}"/>
              </a:ext>
            </a:extLst>
          </p:cNvPr>
          <p:cNvSpPr>
            <a:spLocks noGrp="1"/>
          </p:cNvSpPr>
          <p:nvPr>
            <p:ph type="ftr" sz="quarter" idx="11"/>
          </p:nvPr>
        </p:nvSpPr>
        <p:spPr>
          <a:xfrm>
            <a:off x="238328" y="6459712"/>
            <a:ext cx="4114800" cy="365125"/>
          </a:xfrm>
        </p:spPr>
        <p:txBody>
          <a:bodyPr/>
          <a:lstStyle/>
          <a:p>
            <a:pPr algn="l"/>
            <a:r>
              <a:rPr lang="en-CA" dirty="0"/>
              <a:t>Moore, 2023</a:t>
            </a:r>
          </a:p>
        </p:txBody>
      </p:sp>
      <p:pic>
        <p:nvPicPr>
          <p:cNvPr id="8" name="Picture 7">
            <a:extLst>
              <a:ext uri="{FF2B5EF4-FFF2-40B4-BE49-F238E27FC236}">
                <a16:creationId xmlns:a16="http://schemas.microsoft.com/office/drawing/2014/main" id="{DF9F6D67-DFED-964D-9147-5C1B7447BF50}"/>
              </a:ext>
            </a:extLst>
          </p:cNvPr>
          <p:cNvPicPr>
            <a:picLocks noChangeAspect="1"/>
          </p:cNvPicPr>
          <p:nvPr/>
        </p:nvPicPr>
        <p:blipFill>
          <a:blip r:embed="rId3"/>
          <a:stretch>
            <a:fillRect/>
          </a:stretch>
        </p:blipFill>
        <p:spPr>
          <a:xfrm rot="5400000">
            <a:off x="7579749" y="1660907"/>
            <a:ext cx="4836352" cy="3627263"/>
          </a:xfrm>
          <a:prstGeom prst="rect">
            <a:avLst/>
          </a:prstGeom>
        </p:spPr>
      </p:pic>
      <p:sp>
        <p:nvSpPr>
          <p:cNvPr id="5" name="Footer Placeholder 3">
            <a:extLst>
              <a:ext uri="{FF2B5EF4-FFF2-40B4-BE49-F238E27FC236}">
                <a16:creationId xmlns:a16="http://schemas.microsoft.com/office/drawing/2014/main" id="{3485E8DF-B08B-A5BD-85BD-723B3797B547}"/>
              </a:ext>
            </a:extLst>
          </p:cNvPr>
          <p:cNvSpPr txBox="1">
            <a:spLocks/>
          </p:cNvSpPr>
          <p:nvPr/>
        </p:nvSpPr>
        <p:spPr>
          <a:xfrm>
            <a:off x="7838874" y="645971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a:t>Module 3</a:t>
            </a:r>
          </a:p>
        </p:txBody>
      </p:sp>
    </p:spTree>
    <p:extLst>
      <p:ext uri="{BB962C8B-B14F-4D97-AF65-F5344CB8AC3E}">
        <p14:creationId xmlns:p14="http://schemas.microsoft.com/office/powerpoint/2010/main" val="144591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BDDA7-8567-035C-54FD-31F1D3EA979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24548C6-03B9-CF9B-34BF-D4023E6D5357}"/>
              </a:ext>
            </a:extLst>
          </p:cNvPr>
          <p:cNvPicPr>
            <a:picLocks noChangeAspect="1"/>
          </p:cNvPicPr>
          <p:nvPr/>
        </p:nvPicPr>
        <p:blipFill>
          <a:blip r:embed="rId3">
            <a:alphaModFix amt="22000"/>
          </a:blip>
          <a:stretch>
            <a:fillRect/>
          </a:stretch>
        </p:blipFill>
        <p:spPr>
          <a:xfrm>
            <a:off x="-163002" y="0"/>
            <a:ext cx="12590355" cy="6858000"/>
          </a:xfrm>
          <a:prstGeom prst="rect">
            <a:avLst/>
          </a:prstGeom>
        </p:spPr>
      </p:pic>
      <p:graphicFrame>
        <p:nvGraphicFramePr>
          <p:cNvPr id="7" name="Diagram 6">
            <a:extLst>
              <a:ext uri="{FF2B5EF4-FFF2-40B4-BE49-F238E27FC236}">
                <a16:creationId xmlns:a16="http://schemas.microsoft.com/office/drawing/2014/main" id="{464DD15B-7B62-78F0-BF48-9868CAD3501D}"/>
              </a:ext>
            </a:extLst>
          </p:cNvPr>
          <p:cNvGraphicFramePr/>
          <p:nvPr/>
        </p:nvGraphicFramePr>
        <p:xfrm>
          <a:off x="1216185" y="723703"/>
          <a:ext cx="9753600" cy="5036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4278EB0D-44FF-36D5-776D-21DD75F5E206}"/>
              </a:ext>
            </a:extLst>
          </p:cNvPr>
          <p:cNvSpPr txBox="1"/>
          <p:nvPr/>
        </p:nvSpPr>
        <p:spPr>
          <a:xfrm>
            <a:off x="4500241" y="262038"/>
            <a:ext cx="3185487" cy="461665"/>
          </a:xfrm>
          <a:prstGeom prst="rect">
            <a:avLst/>
          </a:prstGeom>
          <a:noFill/>
        </p:spPr>
        <p:txBody>
          <a:bodyPr wrap="none" rtlCol="0">
            <a:spAutoFit/>
          </a:bodyPr>
          <a:lstStyle/>
          <a:p>
            <a:pPr algn="ctr"/>
            <a:r>
              <a:rPr lang="en-US" sz="1200" dirty="0">
                <a:latin typeface="DM Sans" pitchFamily="2" charset="77"/>
              </a:rPr>
              <a:t>What grade level curriculum are we using?</a:t>
            </a:r>
          </a:p>
          <a:p>
            <a:pPr algn="ctr"/>
            <a:r>
              <a:rPr lang="en-US" sz="1200" dirty="0">
                <a:latin typeface="DM Sans" pitchFamily="2" charset="77"/>
              </a:rPr>
              <a:t>What are the learning standards?</a:t>
            </a:r>
          </a:p>
        </p:txBody>
      </p:sp>
      <p:sp>
        <p:nvSpPr>
          <p:cNvPr id="9" name="TextBox 8">
            <a:extLst>
              <a:ext uri="{FF2B5EF4-FFF2-40B4-BE49-F238E27FC236}">
                <a16:creationId xmlns:a16="http://schemas.microsoft.com/office/drawing/2014/main" id="{1EA1EC72-89D7-6EF1-635B-550B9942554A}"/>
              </a:ext>
            </a:extLst>
          </p:cNvPr>
          <p:cNvSpPr txBox="1"/>
          <p:nvPr/>
        </p:nvSpPr>
        <p:spPr>
          <a:xfrm>
            <a:off x="1423853" y="5760160"/>
            <a:ext cx="3015950" cy="830997"/>
          </a:xfrm>
          <a:prstGeom prst="rect">
            <a:avLst/>
          </a:prstGeom>
          <a:noFill/>
        </p:spPr>
        <p:txBody>
          <a:bodyPr wrap="square" rtlCol="0">
            <a:spAutoFit/>
          </a:bodyPr>
          <a:lstStyle/>
          <a:p>
            <a:pPr algn="ctr"/>
            <a:r>
              <a:rPr lang="en-US" sz="1200" dirty="0">
                <a:latin typeface="DM Sans" pitchFamily="2" charset="77"/>
              </a:rPr>
              <a:t>What are the student needs?</a:t>
            </a:r>
          </a:p>
          <a:p>
            <a:pPr algn="ctr"/>
            <a:r>
              <a:rPr lang="en-US" sz="1200" dirty="0">
                <a:latin typeface="DM Sans" pitchFamily="2" charset="77"/>
              </a:rPr>
              <a:t>What barriers are getting in the way?</a:t>
            </a:r>
          </a:p>
          <a:p>
            <a:pPr algn="ctr"/>
            <a:r>
              <a:rPr lang="en-US" sz="1200" dirty="0">
                <a:latin typeface="DM Sans" pitchFamily="2" charset="77"/>
              </a:rPr>
              <a:t>What do student require to navigate needs &amp; barriers?</a:t>
            </a:r>
          </a:p>
        </p:txBody>
      </p:sp>
      <p:sp>
        <p:nvSpPr>
          <p:cNvPr id="10" name="TextBox 9">
            <a:extLst>
              <a:ext uri="{FF2B5EF4-FFF2-40B4-BE49-F238E27FC236}">
                <a16:creationId xmlns:a16="http://schemas.microsoft.com/office/drawing/2014/main" id="{5ADB8F6A-25C0-9E0E-EE76-C437A129EE44}"/>
              </a:ext>
            </a:extLst>
          </p:cNvPr>
          <p:cNvSpPr txBox="1"/>
          <p:nvPr/>
        </p:nvSpPr>
        <p:spPr>
          <a:xfrm rot="18635188">
            <a:off x="3141872" y="2961388"/>
            <a:ext cx="2172391" cy="276999"/>
          </a:xfrm>
          <a:prstGeom prst="rect">
            <a:avLst/>
          </a:prstGeom>
          <a:noFill/>
        </p:spPr>
        <p:txBody>
          <a:bodyPr wrap="none" rtlCol="0">
            <a:spAutoFit/>
          </a:bodyPr>
          <a:lstStyle/>
          <a:p>
            <a:pPr algn="ctr"/>
            <a:r>
              <a:rPr lang="en-US" sz="1200" dirty="0">
                <a:latin typeface="DM Sans" pitchFamily="2" charset="77"/>
              </a:rPr>
              <a:t>Student choice of challenge</a:t>
            </a:r>
          </a:p>
        </p:txBody>
      </p:sp>
      <p:sp>
        <p:nvSpPr>
          <p:cNvPr id="11" name="TextBox 10">
            <a:extLst>
              <a:ext uri="{FF2B5EF4-FFF2-40B4-BE49-F238E27FC236}">
                <a16:creationId xmlns:a16="http://schemas.microsoft.com/office/drawing/2014/main" id="{5BBE2428-F014-3429-EFA1-B471B65E6284}"/>
              </a:ext>
            </a:extLst>
          </p:cNvPr>
          <p:cNvSpPr txBox="1"/>
          <p:nvPr/>
        </p:nvSpPr>
        <p:spPr>
          <a:xfrm rot="3016650">
            <a:off x="6856202" y="2965727"/>
            <a:ext cx="2149948" cy="276999"/>
          </a:xfrm>
          <a:prstGeom prst="rect">
            <a:avLst/>
          </a:prstGeom>
          <a:noFill/>
        </p:spPr>
        <p:txBody>
          <a:bodyPr wrap="none" rtlCol="0">
            <a:spAutoFit/>
          </a:bodyPr>
          <a:lstStyle/>
          <a:p>
            <a:pPr algn="ctr"/>
            <a:r>
              <a:rPr lang="en-US" sz="1200" dirty="0">
                <a:latin typeface="DM Sans" pitchFamily="2" charset="77"/>
              </a:rPr>
              <a:t>Student choice of evidence</a:t>
            </a:r>
          </a:p>
        </p:txBody>
      </p:sp>
      <p:sp>
        <p:nvSpPr>
          <p:cNvPr id="12" name="TextBox 11">
            <a:extLst>
              <a:ext uri="{FF2B5EF4-FFF2-40B4-BE49-F238E27FC236}">
                <a16:creationId xmlns:a16="http://schemas.microsoft.com/office/drawing/2014/main" id="{6E929C95-D23D-3807-F2FA-42685302495C}"/>
              </a:ext>
            </a:extLst>
          </p:cNvPr>
          <p:cNvSpPr txBox="1"/>
          <p:nvPr/>
        </p:nvSpPr>
        <p:spPr>
          <a:xfrm>
            <a:off x="7856702" y="5739292"/>
            <a:ext cx="2711773" cy="646331"/>
          </a:xfrm>
          <a:prstGeom prst="rect">
            <a:avLst/>
          </a:prstGeom>
          <a:noFill/>
        </p:spPr>
        <p:txBody>
          <a:bodyPr wrap="square" rtlCol="0">
            <a:spAutoFit/>
          </a:bodyPr>
          <a:lstStyle/>
          <a:p>
            <a:pPr algn="ctr"/>
            <a:r>
              <a:rPr lang="en-US" sz="1200" dirty="0">
                <a:latin typeface="DM Sans" pitchFamily="2" charset="77"/>
              </a:rPr>
              <a:t>How will students show growth within the learning standard?</a:t>
            </a:r>
          </a:p>
          <a:p>
            <a:pPr algn="ctr"/>
            <a:r>
              <a:rPr lang="en-US" sz="1200" dirty="0">
                <a:latin typeface="DM Sans" pitchFamily="2" charset="77"/>
              </a:rPr>
              <a:t>How do we know?</a:t>
            </a:r>
          </a:p>
        </p:txBody>
      </p:sp>
      <p:sp>
        <p:nvSpPr>
          <p:cNvPr id="14" name="TextBox 13">
            <a:extLst>
              <a:ext uri="{FF2B5EF4-FFF2-40B4-BE49-F238E27FC236}">
                <a16:creationId xmlns:a16="http://schemas.microsoft.com/office/drawing/2014/main" id="{1BD38D57-5030-6B6D-0BC4-BA08235A44DD}"/>
              </a:ext>
            </a:extLst>
          </p:cNvPr>
          <p:cNvSpPr txBox="1"/>
          <p:nvPr/>
        </p:nvSpPr>
        <p:spPr>
          <a:xfrm>
            <a:off x="4725813" y="5252452"/>
            <a:ext cx="2720617" cy="276999"/>
          </a:xfrm>
          <a:prstGeom prst="rect">
            <a:avLst/>
          </a:prstGeom>
          <a:noFill/>
        </p:spPr>
        <p:txBody>
          <a:bodyPr wrap="none" rtlCol="0">
            <a:spAutoFit/>
          </a:bodyPr>
          <a:lstStyle/>
          <a:p>
            <a:pPr algn="ctr"/>
            <a:r>
              <a:rPr lang="en-US" sz="1200" dirty="0">
                <a:latin typeface="DM Sans" pitchFamily="2" charset="77"/>
              </a:rPr>
              <a:t>Student choice of tools and actions</a:t>
            </a:r>
          </a:p>
        </p:txBody>
      </p:sp>
      <p:sp>
        <p:nvSpPr>
          <p:cNvPr id="5" name="TextBox 4">
            <a:extLst>
              <a:ext uri="{FF2B5EF4-FFF2-40B4-BE49-F238E27FC236}">
                <a16:creationId xmlns:a16="http://schemas.microsoft.com/office/drawing/2014/main" id="{354B8D16-CF20-761B-E2DA-F2C6AA949B66}"/>
              </a:ext>
            </a:extLst>
          </p:cNvPr>
          <p:cNvSpPr txBox="1"/>
          <p:nvPr/>
        </p:nvSpPr>
        <p:spPr>
          <a:xfrm>
            <a:off x="4882194" y="3848069"/>
            <a:ext cx="2382383" cy="715581"/>
          </a:xfrm>
          <a:prstGeom prst="rect">
            <a:avLst/>
          </a:prstGeom>
          <a:noFill/>
        </p:spPr>
        <p:txBody>
          <a:bodyPr wrap="none" rtlCol="0">
            <a:spAutoFit/>
          </a:bodyPr>
          <a:lstStyle/>
          <a:p>
            <a:pPr algn="ctr"/>
            <a:r>
              <a:rPr lang="en-US" sz="1350" dirty="0">
                <a:latin typeface="DM Sans" pitchFamily="2" charset="77"/>
              </a:rPr>
              <a:t>Who are the pilots?</a:t>
            </a:r>
          </a:p>
          <a:p>
            <a:pPr algn="ctr"/>
            <a:r>
              <a:rPr lang="en-US" sz="1350" dirty="0">
                <a:latin typeface="DM Sans" pitchFamily="2" charset="77"/>
              </a:rPr>
              <a:t>What are their dimensions?</a:t>
            </a:r>
          </a:p>
          <a:p>
            <a:pPr algn="ctr"/>
            <a:r>
              <a:rPr lang="en-US" sz="1350" dirty="0">
                <a:latin typeface="DM Sans" pitchFamily="2" charset="77"/>
              </a:rPr>
              <a:t>Where is their agency?</a:t>
            </a:r>
          </a:p>
        </p:txBody>
      </p:sp>
      <p:sp>
        <p:nvSpPr>
          <p:cNvPr id="6" name="Rectangle 5">
            <a:extLst>
              <a:ext uri="{FF2B5EF4-FFF2-40B4-BE49-F238E27FC236}">
                <a16:creationId xmlns:a16="http://schemas.microsoft.com/office/drawing/2014/main" id="{08F8A540-95D8-2725-7A81-B1A8098C7F3C}"/>
              </a:ext>
            </a:extLst>
          </p:cNvPr>
          <p:cNvSpPr/>
          <p:nvPr/>
        </p:nvSpPr>
        <p:spPr>
          <a:xfrm>
            <a:off x="4756096" y="3080889"/>
            <a:ext cx="2768106" cy="923330"/>
          </a:xfrm>
          <a:prstGeom prst="rect">
            <a:avLst/>
          </a:prstGeom>
        </p:spPr>
        <p:txBody>
          <a:bodyPr wrap="square">
            <a:spAutoFit/>
          </a:bodyPr>
          <a:lstStyle/>
          <a:p>
            <a:r>
              <a:rPr lang="en-US" sz="5400" dirty="0">
                <a:latin typeface="Naughty dogs Script" pitchFamily="2" charset="0"/>
                <a:ea typeface="Naughty dogs Script" pitchFamily="2" charset="0"/>
              </a:rPr>
              <a:t>Students</a:t>
            </a:r>
          </a:p>
        </p:txBody>
      </p:sp>
      <p:grpSp>
        <p:nvGrpSpPr>
          <p:cNvPr id="2" name="Group 1">
            <a:extLst>
              <a:ext uri="{FF2B5EF4-FFF2-40B4-BE49-F238E27FC236}">
                <a16:creationId xmlns:a16="http://schemas.microsoft.com/office/drawing/2014/main" id="{485F2396-2DF2-39F3-E20D-A9CD4F9687FB}"/>
              </a:ext>
            </a:extLst>
          </p:cNvPr>
          <p:cNvGrpSpPr/>
          <p:nvPr/>
        </p:nvGrpSpPr>
        <p:grpSpPr>
          <a:xfrm>
            <a:off x="10568475" y="5934402"/>
            <a:ext cx="1154057" cy="860332"/>
            <a:chOff x="10568475" y="5934402"/>
            <a:chExt cx="1154057" cy="860332"/>
          </a:xfrm>
        </p:grpSpPr>
        <p:pic>
          <p:nvPicPr>
            <p:cNvPr id="3" name="Picture 2">
              <a:extLst>
                <a:ext uri="{FF2B5EF4-FFF2-40B4-BE49-F238E27FC236}">
                  <a16:creationId xmlns:a16="http://schemas.microsoft.com/office/drawing/2014/main" id="{2EC56E40-E240-F7D2-89A5-B7EE4A49DED1}"/>
                </a:ext>
              </a:extLst>
            </p:cNvPr>
            <p:cNvPicPr>
              <a:picLocks noChangeAspect="1"/>
            </p:cNvPicPr>
            <p:nvPr/>
          </p:nvPicPr>
          <p:blipFill>
            <a:blip r:embed="rId9"/>
            <a:stretch>
              <a:fillRect/>
            </a:stretch>
          </p:blipFill>
          <p:spPr>
            <a:xfrm>
              <a:off x="10568475" y="5934402"/>
              <a:ext cx="1154057" cy="766366"/>
            </a:xfrm>
            <a:prstGeom prst="rect">
              <a:avLst/>
            </a:prstGeom>
          </p:spPr>
        </p:pic>
        <p:sp>
          <p:nvSpPr>
            <p:cNvPr id="13" name="TextBox 12">
              <a:extLst>
                <a:ext uri="{FF2B5EF4-FFF2-40B4-BE49-F238E27FC236}">
                  <a16:creationId xmlns:a16="http://schemas.microsoft.com/office/drawing/2014/main" id="{B58368E0-FF27-2B59-E2DC-9F1042396F86}"/>
                </a:ext>
              </a:extLst>
            </p:cNvPr>
            <p:cNvSpPr txBox="1"/>
            <p:nvPr/>
          </p:nvSpPr>
          <p:spPr>
            <a:xfrm>
              <a:off x="10822838" y="6517735"/>
              <a:ext cx="558166" cy="276999"/>
            </a:xfrm>
            <a:prstGeom prst="rect">
              <a:avLst/>
            </a:prstGeom>
            <a:noFill/>
          </p:spPr>
          <p:txBody>
            <a:bodyPr wrap="none" rtlCol="0">
              <a:spAutoFit/>
            </a:bodyPr>
            <a:lstStyle/>
            <a:p>
              <a:r>
                <a:rPr lang="en-US" sz="1200" dirty="0">
                  <a:latin typeface="DM Sans" pitchFamily="2" charset="77"/>
                </a:rPr>
                <a:t>2023</a:t>
              </a:r>
            </a:p>
          </p:txBody>
        </p:sp>
      </p:grpSp>
      <p:sp>
        <p:nvSpPr>
          <p:cNvPr id="15" name="Rectangle 14">
            <a:extLst>
              <a:ext uri="{FF2B5EF4-FFF2-40B4-BE49-F238E27FC236}">
                <a16:creationId xmlns:a16="http://schemas.microsoft.com/office/drawing/2014/main" id="{8F0FCF51-FE87-11D5-0A70-4D5D4543D3DA}"/>
              </a:ext>
            </a:extLst>
          </p:cNvPr>
          <p:cNvSpPr/>
          <p:nvPr/>
        </p:nvSpPr>
        <p:spPr>
          <a:xfrm>
            <a:off x="4338715" y="98240"/>
            <a:ext cx="3517987" cy="2395997"/>
          </a:xfrm>
          <a:prstGeom prst="rect">
            <a:avLst/>
          </a:prstGeom>
          <a:solidFill>
            <a:schemeClr val="accent4">
              <a:lumMod val="20000"/>
              <a:lumOff val="80000"/>
              <a:alpha val="15298"/>
            </a:schemeClr>
          </a:solidFill>
          <a:ln w="1174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775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68930-F4C7-B827-2A84-DF1292996A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05E631E-FF6D-2375-3B30-7816DE957512}"/>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A96208D5-2965-1172-39E2-FE1DEFAF893D}"/>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a:p>
          </p:txBody>
        </p:sp>
        <p:sp>
          <p:nvSpPr>
            <p:cNvPr id="4" name="TextBox 3">
              <a:extLst>
                <a:ext uri="{FF2B5EF4-FFF2-40B4-BE49-F238E27FC236}">
                  <a16:creationId xmlns:a16="http://schemas.microsoft.com/office/drawing/2014/main" id="{D8ED18BC-C729-814F-37FA-FF17B801A00D}"/>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grpSp>
        <p:nvGrpSpPr>
          <p:cNvPr id="5" name="Group 4">
            <a:extLst>
              <a:ext uri="{FF2B5EF4-FFF2-40B4-BE49-F238E27FC236}">
                <a16:creationId xmlns:a16="http://schemas.microsoft.com/office/drawing/2014/main" id="{74CD5F6C-1149-60FB-9F88-9A994C7BDA6C}"/>
              </a:ext>
            </a:extLst>
          </p:cNvPr>
          <p:cNvGrpSpPr/>
          <p:nvPr/>
        </p:nvGrpSpPr>
        <p:grpSpPr>
          <a:xfrm>
            <a:off x="0" y="6327338"/>
            <a:ext cx="12192000" cy="685800"/>
            <a:chOff x="0" y="0"/>
            <a:chExt cx="4816593" cy="270933"/>
          </a:xfrm>
        </p:grpSpPr>
        <p:sp>
          <p:nvSpPr>
            <p:cNvPr id="6" name="Freeform 5">
              <a:extLst>
                <a:ext uri="{FF2B5EF4-FFF2-40B4-BE49-F238E27FC236}">
                  <a16:creationId xmlns:a16="http://schemas.microsoft.com/office/drawing/2014/main" id="{690898A9-D003-E5DB-96F9-0EE3DBAB6199}"/>
                </a:ext>
              </a:extLst>
            </p:cNvPr>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38278"/>
            </a:solidFill>
          </p:spPr>
          <p:txBody>
            <a:bodyPr/>
            <a:lstStyle/>
            <a:p>
              <a:endParaRPr lang="en-US"/>
            </a:p>
          </p:txBody>
        </p:sp>
        <p:sp>
          <p:nvSpPr>
            <p:cNvPr id="12" name="TextBox 11">
              <a:extLst>
                <a:ext uri="{FF2B5EF4-FFF2-40B4-BE49-F238E27FC236}">
                  <a16:creationId xmlns:a16="http://schemas.microsoft.com/office/drawing/2014/main" id="{DDAD2FD6-D0F5-E816-6E60-27820F4F0666}"/>
                </a:ext>
              </a:extLst>
            </p:cNvPr>
            <p:cNvSpPr txBox="1"/>
            <p:nvPr/>
          </p:nvSpPr>
          <p:spPr>
            <a:xfrm>
              <a:off x="0" y="-38100"/>
              <a:ext cx="4816593" cy="309033"/>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D7C64F9C-DBFD-C3F9-280F-B5DDD078C79E}"/>
              </a:ext>
            </a:extLst>
          </p:cNvPr>
          <p:cNvSpPr txBox="1">
            <a:spLocks/>
          </p:cNvSpPr>
          <p:nvPr/>
        </p:nvSpPr>
        <p:spPr>
          <a:xfrm>
            <a:off x="1676400" y="350519"/>
            <a:ext cx="10515600" cy="66103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Roboto Condensed" panose="02000000000000000000" pitchFamily="2" charset="0"/>
                <a:ea typeface="Roboto Condensed" panose="02000000000000000000" pitchFamily="2" charset="0"/>
              </a:rPr>
              <a:t>High Impact Curricular UDL Strategies</a:t>
            </a:r>
          </a:p>
        </p:txBody>
      </p:sp>
      <p:sp>
        <p:nvSpPr>
          <p:cNvPr id="18" name="Content Placeholder 17">
            <a:extLst>
              <a:ext uri="{FF2B5EF4-FFF2-40B4-BE49-F238E27FC236}">
                <a16:creationId xmlns:a16="http://schemas.microsoft.com/office/drawing/2014/main" id="{66E77A77-B819-8FB8-1C68-2EC8A94B166A}"/>
              </a:ext>
            </a:extLst>
          </p:cNvPr>
          <p:cNvSpPr>
            <a:spLocks noGrp="1"/>
          </p:cNvSpPr>
          <p:nvPr>
            <p:ph idx="1"/>
          </p:nvPr>
        </p:nvSpPr>
        <p:spPr/>
        <p:txBody>
          <a:bodyPr/>
          <a:lstStyle/>
          <a:p>
            <a:r>
              <a:rPr lang="en-US" dirty="0"/>
              <a:t>Benefits all students</a:t>
            </a:r>
          </a:p>
          <a:p>
            <a:r>
              <a:rPr lang="en-US" dirty="0"/>
              <a:t>Reducing many barriers at the same time</a:t>
            </a:r>
          </a:p>
          <a:p>
            <a:r>
              <a:rPr lang="en-US" dirty="0"/>
              <a:t>Meets multiple needs at the same time</a:t>
            </a:r>
          </a:p>
          <a:p>
            <a:r>
              <a:rPr lang="en-US" dirty="0"/>
              <a:t>Small adjustments that make big differences to student learning</a:t>
            </a:r>
          </a:p>
          <a:p>
            <a:r>
              <a:rPr lang="en-US" u="sng" dirty="0"/>
              <a:t>Does not </a:t>
            </a:r>
            <a:r>
              <a:rPr lang="en-US" dirty="0"/>
              <a:t>compromise evaluation</a:t>
            </a:r>
          </a:p>
          <a:p>
            <a:endParaRPr lang="en-US" dirty="0"/>
          </a:p>
          <a:p>
            <a:pPr marL="0" indent="0">
              <a:buNone/>
            </a:pPr>
            <a:r>
              <a:rPr lang="en-US" b="1" dirty="0"/>
              <a:t>What are you already doing?</a:t>
            </a:r>
          </a:p>
          <a:p>
            <a:pPr marL="0" indent="0">
              <a:buNone/>
            </a:pPr>
            <a:r>
              <a:rPr lang="en-US" b="1" dirty="0"/>
              <a:t>What is one more thing you could try?</a:t>
            </a:r>
          </a:p>
          <a:p>
            <a:endParaRPr lang="en-US" dirty="0"/>
          </a:p>
          <a:p>
            <a:endParaRPr lang="en-US" dirty="0"/>
          </a:p>
        </p:txBody>
      </p:sp>
    </p:spTree>
    <p:extLst>
      <p:ext uri="{BB962C8B-B14F-4D97-AF65-F5344CB8AC3E}">
        <p14:creationId xmlns:p14="http://schemas.microsoft.com/office/powerpoint/2010/main" val="416188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326A3-5659-F298-1C21-69AFA974697B}"/>
            </a:ext>
          </a:extLst>
        </p:cNvPr>
        <p:cNvGrpSpPr/>
        <p:nvPr/>
      </p:nvGrpSpPr>
      <p:grpSpPr>
        <a:xfrm>
          <a:off x="0" y="0"/>
          <a:ext cx="0" cy="0"/>
          <a:chOff x="0" y="0"/>
          <a:chExt cx="0" cy="0"/>
        </a:xfrm>
      </p:grpSpPr>
      <p:pic>
        <p:nvPicPr>
          <p:cNvPr id="4" name="Picture 3" descr="A diagram of a design&#10;&#10;AI-generated content may be incorrect.">
            <a:extLst>
              <a:ext uri="{FF2B5EF4-FFF2-40B4-BE49-F238E27FC236}">
                <a16:creationId xmlns:a16="http://schemas.microsoft.com/office/drawing/2014/main" id="{4D17D7CD-9E5A-F239-033D-929F52DA2FFF}"/>
              </a:ext>
            </a:extLst>
          </p:cNvPr>
          <p:cNvPicPr>
            <a:picLocks noChangeAspect="1"/>
          </p:cNvPicPr>
          <p:nvPr/>
        </p:nvPicPr>
        <p:blipFill>
          <a:blip r:embed="rId2"/>
          <a:stretch>
            <a:fillRect/>
          </a:stretch>
        </p:blipFill>
        <p:spPr>
          <a:xfrm>
            <a:off x="1146799" y="462104"/>
            <a:ext cx="9570507" cy="6253575"/>
          </a:xfrm>
          <a:prstGeom prst="rect">
            <a:avLst/>
          </a:prstGeom>
        </p:spPr>
      </p:pic>
      <p:sp>
        <p:nvSpPr>
          <p:cNvPr id="8" name="TextBox 7">
            <a:extLst>
              <a:ext uri="{FF2B5EF4-FFF2-40B4-BE49-F238E27FC236}">
                <a16:creationId xmlns:a16="http://schemas.microsoft.com/office/drawing/2014/main" id="{1EE0DEBB-2B20-2C06-C65D-2A739BCED91A}"/>
              </a:ext>
            </a:extLst>
          </p:cNvPr>
          <p:cNvSpPr txBox="1"/>
          <p:nvPr/>
        </p:nvSpPr>
        <p:spPr>
          <a:xfrm>
            <a:off x="3599055" y="142321"/>
            <a:ext cx="5626832" cy="369332"/>
          </a:xfrm>
          <a:prstGeom prst="rect">
            <a:avLst/>
          </a:prstGeom>
          <a:noFill/>
        </p:spPr>
        <p:txBody>
          <a:bodyPr wrap="square">
            <a:spAutoFit/>
          </a:bodyPr>
          <a:lstStyle/>
          <a:p>
            <a:r>
              <a:rPr lang="en-US" sz="1800" b="1" dirty="0"/>
              <a:t>High Impact UDL Strategies in Curricular Design</a:t>
            </a:r>
          </a:p>
        </p:txBody>
      </p:sp>
      <p:sp>
        <p:nvSpPr>
          <p:cNvPr id="2" name="Rectangle 1">
            <a:extLst>
              <a:ext uri="{FF2B5EF4-FFF2-40B4-BE49-F238E27FC236}">
                <a16:creationId xmlns:a16="http://schemas.microsoft.com/office/drawing/2014/main" id="{E47CEA5B-911E-9597-F10D-18F8E212E280}"/>
              </a:ext>
            </a:extLst>
          </p:cNvPr>
          <p:cNvSpPr/>
          <p:nvPr/>
        </p:nvSpPr>
        <p:spPr>
          <a:xfrm>
            <a:off x="1568017" y="3442648"/>
            <a:ext cx="2879124" cy="21624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982DB9-E8C1-C62D-E8E4-C797EC9C59D9}"/>
              </a:ext>
            </a:extLst>
          </p:cNvPr>
          <p:cNvSpPr/>
          <p:nvPr/>
        </p:nvSpPr>
        <p:spPr>
          <a:xfrm>
            <a:off x="4656438" y="5386270"/>
            <a:ext cx="2879124" cy="369332"/>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155D17-7A96-7F0F-2A00-7417FF5F5626}"/>
              </a:ext>
            </a:extLst>
          </p:cNvPr>
          <p:cNvSpPr/>
          <p:nvPr/>
        </p:nvSpPr>
        <p:spPr>
          <a:xfrm>
            <a:off x="4656438" y="5890719"/>
            <a:ext cx="2879124" cy="184666"/>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46B595-824C-9B59-4684-A637C1D58606}"/>
              </a:ext>
            </a:extLst>
          </p:cNvPr>
          <p:cNvSpPr/>
          <p:nvPr/>
        </p:nvSpPr>
        <p:spPr>
          <a:xfrm>
            <a:off x="1568017" y="3794007"/>
            <a:ext cx="2879124" cy="339581"/>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99744E-D995-E000-F0CA-D149CA916233}"/>
              </a:ext>
            </a:extLst>
          </p:cNvPr>
          <p:cNvSpPr/>
          <p:nvPr/>
        </p:nvSpPr>
        <p:spPr>
          <a:xfrm>
            <a:off x="1568017" y="2185103"/>
            <a:ext cx="2879124" cy="184666"/>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A50CF-A72F-7C6D-A995-BF7C6A7FA7BF}"/>
              </a:ext>
            </a:extLst>
          </p:cNvPr>
          <p:cNvSpPr/>
          <p:nvPr/>
        </p:nvSpPr>
        <p:spPr>
          <a:xfrm>
            <a:off x="4656438" y="3429000"/>
            <a:ext cx="2879124" cy="21624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E88A3B-037A-ED68-8149-E4D2AC9CA66C}"/>
              </a:ext>
            </a:extLst>
          </p:cNvPr>
          <p:cNvSpPr/>
          <p:nvPr/>
        </p:nvSpPr>
        <p:spPr>
          <a:xfrm>
            <a:off x="4656438" y="3645243"/>
            <a:ext cx="2879124" cy="31978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8033BC-6829-31E1-E663-039AD347D852}"/>
              </a:ext>
            </a:extLst>
          </p:cNvPr>
          <p:cNvSpPr/>
          <p:nvPr/>
        </p:nvSpPr>
        <p:spPr>
          <a:xfrm>
            <a:off x="1568017" y="3442648"/>
            <a:ext cx="2879124" cy="21624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158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417465" y="2478064"/>
            <a:ext cx="2085392"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Activity/Task </a:t>
            </a:r>
          </a:p>
        </p:txBody>
      </p:sp>
      <p:sp>
        <p:nvSpPr>
          <p:cNvPr id="8" name="Rounded Rectangle 7"/>
          <p:cNvSpPr/>
          <p:nvPr/>
        </p:nvSpPr>
        <p:spPr>
          <a:xfrm>
            <a:off x="3417465" y="4719008"/>
            <a:ext cx="2085392" cy="685800"/>
          </a:xfrm>
          <a:prstGeom prst="round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350" b="1" dirty="0"/>
              <a:t>Grade Level Learning Goals</a:t>
            </a:r>
          </a:p>
        </p:txBody>
      </p:sp>
      <p:sp>
        <p:nvSpPr>
          <p:cNvPr id="9" name="Rounded Rectangle 8"/>
          <p:cNvSpPr/>
          <p:nvPr/>
        </p:nvSpPr>
        <p:spPr>
          <a:xfrm>
            <a:off x="7030747" y="2164321"/>
            <a:ext cx="1664921"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Grade Level Goals</a:t>
            </a:r>
          </a:p>
        </p:txBody>
      </p:sp>
      <p:sp>
        <p:nvSpPr>
          <p:cNvPr id="10" name="Rounded Rectangle 9"/>
          <p:cNvSpPr/>
          <p:nvPr/>
        </p:nvSpPr>
        <p:spPr>
          <a:xfrm>
            <a:off x="7030747" y="2650679"/>
            <a:ext cx="1664921"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Adapted Goals</a:t>
            </a:r>
          </a:p>
        </p:txBody>
      </p:sp>
      <p:sp>
        <p:nvSpPr>
          <p:cNvPr id="11" name="Rounded Rectangle 10"/>
          <p:cNvSpPr/>
          <p:nvPr/>
        </p:nvSpPr>
        <p:spPr>
          <a:xfrm>
            <a:off x="7030744" y="3137037"/>
            <a:ext cx="1664922"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Modified Goals</a:t>
            </a:r>
          </a:p>
        </p:txBody>
      </p:sp>
      <p:cxnSp>
        <p:nvCxnSpPr>
          <p:cNvPr id="13" name="Straight Arrow Connector 12"/>
          <p:cNvCxnSpPr>
            <a:cxnSpLocks/>
            <a:stCxn id="7" idx="3"/>
            <a:endCxn id="9" idx="1"/>
          </p:cNvCxnSpPr>
          <p:nvPr/>
        </p:nvCxnSpPr>
        <p:spPr>
          <a:xfrm flipV="1">
            <a:off x="5502857" y="2335772"/>
            <a:ext cx="1527888" cy="48519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a:stCxn id="7" idx="3"/>
            <a:endCxn id="10" idx="1"/>
          </p:cNvCxnSpPr>
          <p:nvPr/>
        </p:nvCxnSpPr>
        <p:spPr>
          <a:xfrm>
            <a:off x="5502857" y="2820966"/>
            <a:ext cx="1527888" cy="116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a:stCxn id="7" idx="3"/>
            <a:endCxn id="11" idx="1"/>
          </p:cNvCxnSpPr>
          <p:nvPr/>
        </p:nvCxnSpPr>
        <p:spPr>
          <a:xfrm>
            <a:off x="5502859" y="2820965"/>
            <a:ext cx="1527887" cy="4875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7030747" y="4432093"/>
            <a:ext cx="1664921"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Activity 1</a:t>
            </a:r>
          </a:p>
        </p:txBody>
      </p:sp>
      <p:sp>
        <p:nvSpPr>
          <p:cNvPr id="21" name="Rounded Rectangle 20"/>
          <p:cNvSpPr/>
          <p:nvPr/>
        </p:nvSpPr>
        <p:spPr>
          <a:xfrm>
            <a:off x="7030747" y="4918450"/>
            <a:ext cx="1664921"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Activity 2</a:t>
            </a:r>
          </a:p>
        </p:txBody>
      </p:sp>
      <p:sp>
        <p:nvSpPr>
          <p:cNvPr id="22" name="Rounded Rectangle 21"/>
          <p:cNvSpPr/>
          <p:nvPr/>
        </p:nvSpPr>
        <p:spPr>
          <a:xfrm>
            <a:off x="7030746" y="5404808"/>
            <a:ext cx="1664921"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Activity 3</a:t>
            </a:r>
          </a:p>
        </p:txBody>
      </p:sp>
      <p:cxnSp>
        <p:nvCxnSpPr>
          <p:cNvPr id="23" name="Straight Arrow Connector 22"/>
          <p:cNvCxnSpPr/>
          <p:nvPr/>
        </p:nvCxnSpPr>
        <p:spPr>
          <a:xfrm flipV="1">
            <a:off x="5502859" y="4603544"/>
            <a:ext cx="1527887" cy="48519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502858" y="5088736"/>
            <a:ext cx="1527887" cy="4875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502859" y="5088738"/>
            <a:ext cx="1527887" cy="116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itle 1"/>
          <p:cNvSpPr txBox="1">
            <a:spLocks/>
          </p:cNvSpPr>
          <p:nvPr/>
        </p:nvSpPr>
        <p:spPr>
          <a:xfrm>
            <a:off x="2501900" y="1356510"/>
            <a:ext cx="3429000" cy="375020"/>
          </a:xfrm>
          <a:prstGeom prst="rect">
            <a:avLst/>
          </a:prstGeom>
          <a:solidFill>
            <a:srgbClr val="00364F"/>
          </a:solidFill>
        </p:spPr>
        <p:txBody>
          <a:bodyPr vert="horz" lIns="891540" tIns="34290" rIns="205740" bIns="3429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z="2100" dirty="0"/>
              <a:t>Forward Design</a:t>
            </a:r>
          </a:p>
        </p:txBody>
      </p:sp>
      <p:sp>
        <p:nvSpPr>
          <p:cNvPr id="27" name="Rectangle 26"/>
          <p:cNvSpPr/>
          <p:nvPr/>
        </p:nvSpPr>
        <p:spPr>
          <a:xfrm>
            <a:off x="3604641" y="2088394"/>
            <a:ext cx="1522981" cy="300082"/>
          </a:xfrm>
          <a:prstGeom prst="rect">
            <a:avLst/>
          </a:prstGeom>
        </p:spPr>
        <p:txBody>
          <a:bodyPr wrap="none">
            <a:spAutoFit/>
          </a:bodyPr>
          <a:lstStyle/>
          <a:p>
            <a:r>
              <a:rPr lang="en-US" sz="1350" b="1" dirty="0"/>
              <a:t>Same for Everyone</a:t>
            </a:r>
          </a:p>
        </p:txBody>
      </p:sp>
      <p:sp>
        <p:nvSpPr>
          <p:cNvPr id="28" name="Rectangle 27"/>
          <p:cNvSpPr/>
          <p:nvPr/>
        </p:nvSpPr>
        <p:spPr>
          <a:xfrm>
            <a:off x="3604641" y="4362380"/>
            <a:ext cx="1522981" cy="300082"/>
          </a:xfrm>
          <a:prstGeom prst="rect">
            <a:avLst/>
          </a:prstGeom>
        </p:spPr>
        <p:txBody>
          <a:bodyPr wrap="none">
            <a:spAutoFit/>
          </a:bodyPr>
          <a:lstStyle/>
          <a:p>
            <a:r>
              <a:rPr lang="en-US" sz="1350" b="1" dirty="0"/>
              <a:t>Same for Everyone</a:t>
            </a:r>
          </a:p>
        </p:txBody>
      </p:sp>
      <p:sp>
        <p:nvSpPr>
          <p:cNvPr id="29" name="Rectangle 28"/>
          <p:cNvSpPr/>
          <p:nvPr/>
        </p:nvSpPr>
        <p:spPr>
          <a:xfrm>
            <a:off x="7291005" y="1663232"/>
            <a:ext cx="1189108" cy="300082"/>
          </a:xfrm>
          <a:prstGeom prst="rect">
            <a:avLst/>
          </a:prstGeom>
        </p:spPr>
        <p:txBody>
          <a:bodyPr wrap="none">
            <a:spAutoFit/>
          </a:bodyPr>
          <a:lstStyle/>
          <a:p>
            <a:r>
              <a:rPr lang="en-US" sz="1350" b="1" dirty="0"/>
              <a:t>Differentiated</a:t>
            </a:r>
          </a:p>
        </p:txBody>
      </p:sp>
      <p:sp>
        <p:nvSpPr>
          <p:cNvPr id="30" name="Rectangle 29"/>
          <p:cNvSpPr/>
          <p:nvPr/>
        </p:nvSpPr>
        <p:spPr>
          <a:xfrm>
            <a:off x="7291004" y="3931004"/>
            <a:ext cx="1189108" cy="300082"/>
          </a:xfrm>
          <a:prstGeom prst="rect">
            <a:avLst/>
          </a:prstGeom>
        </p:spPr>
        <p:txBody>
          <a:bodyPr wrap="none">
            <a:spAutoFit/>
          </a:bodyPr>
          <a:lstStyle/>
          <a:p>
            <a:r>
              <a:rPr lang="en-US" sz="1350" b="1" dirty="0"/>
              <a:t>Differentiated</a:t>
            </a:r>
          </a:p>
        </p:txBody>
      </p:sp>
      <p:sp>
        <p:nvSpPr>
          <p:cNvPr id="31" name="Title 1"/>
          <p:cNvSpPr txBox="1">
            <a:spLocks/>
          </p:cNvSpPr>
          <p:nvPr/>
        </p:nvSpPr>
        <p:spPr>
          <a:xfrm>
            <a:off x="2501900" y="3768504"/>
            <a:ext cx="3429000" cy="375020"/>
          </a:xfrm>
          <a:prstGeom prst="rect">
            <a:avLst/>
          </a:prstGeom>
          <a:solidFill>
            <a:srgbClr val="00364F"/>
          </a:solidFill>
        </p:spPr>
        <p:txBody>
          <a:bodyPr vert="horz" lIns="891540" tIns="34290" rIns="205740" bIns="3429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z="2100" dirty="0"/>
              <a:t>Backward Design</a:t>
            </a:r>
          </a:p>
        </p:txBody>
      </p:sp>
      <p:sp>
        <p:nvSpPr>
          <p:cNvPr id="34" name="Rectangle 33"/>
          <p:cNvSpPr/>
          <p:nvPr/>
        </p:nvSpPr>
        <p:spPr>
          <a:xfrm>
            <a:off x="1485400" y="5890560"/>
            <a:ext cx="873957" cy="278602"/>
          </a:xfrm>
          <a:prstGeom prst="rect">
            <a:avLst/>
          </a:prstGeom>
        </p:spPr>
        <p:txBody>
          <a:bodyPr wrap="none">
            <a:spAutoFit/>
          </a:bodyPr>
          <a:lstStyle/>
          <a:p>
            <a:pPr marL="257175" indent="-257175" defTabSz="685800">
              <a:lnSpc>
                <a:spcPct val="150000"/>
              </a:lnSpc>
              <a:defRPr/>
            </a:pPr>
            <a:r>
              <a:rPr lang="en-US" sz="900" dirty="0" err="1"/>
              <a:t>McTigue</a:t>
            </a:r>
            <a:r>
              <a:rPr lang="en-US" sz="900" dirty="0"/>
              <a:t>, 2010</a:t>
            </a:r>
          </a:p>
        </p:txBody>
      </p:sp>
      <p:sp>
        <p:nvSpPr>
          <p:cNvPr id="32" name="Rectangle 31">
            <a:extLst>
              <a:ext uri="{FF2B5EF4-FFF2-40B4-BE49-F238E27FC236}">
                <a16:creationId xmlns:a16="http://schemas.microsoft.com/office/drawing/2014/main" id="{6C19F361-7D4E-4349-9AEA-4723D4DAA199}"/>
              </a:ext>
            </a:extLst>
          </p:cNvPr>
          <p:cNvSpPr/>
          <p:nvPr/>
        </p:nvSpPr>
        <p:spPr>
          <a:xfrm>
            <a:off x="8695666" y="2395260"/>
            <a:ext cx="1527886" cy="715581"/>
          </a:xfrm>
          <a:prstGeom prst="rect">
            <a:avLst/>
          </a:prstGeom>
        </p:spPr>
        <p:txBody>
          <a:bodyPr wrap="square">
            <a:spAutoFit/>
          </a:bodyPr>
          <a:lstStyle/>
          <a:p>
            <a:r>
              <a:rPr lang="en-US" sz="1350" b="1" dirty="0"/>
              <a:t>Compromises the integrity of </a:t>
            </a:r>
          </a:p>
          <a:p>
            <a:r>
              <a:rPr lang="en-US" sz="1350" b="1" dirty="0"/>
              <a:t>evaluation</a:t>
            </a:r>
          </a:p>
        </p:txBody>
      </p:sp>
      <p:sp>
        <p:nvSpPr>
          <p:cNvPr id="33" name="Rectangle 32">
            <a:extLst>
              <a:ext uri="{FF2B5EF4-FFF2-40B4-BE49-F238E27FC236}">
                <a16:creationId xmlns:a16="http://schemas.microsoft.com/office/drawing/2014/main" id="{09E4FAE5-BC46-5943-9FE8-4F7085A8CA72}"/>
              </a:ext>
            </a:extLst>
          </p:cNvPr>
          <p:cNvSpPr/>
          <p:nvPr/>
        </p:nvSpPr>
        <p:spPr>
          <a:xfrm>
            <a:off x="8695666" y="4621731"/>
            <a:ext cx="1527885" cy="923330"/>
          </a:xfrm>
          <a:prstGeom prst="rect">
            <a:avLst/>
          </a:prstGeom>
        </p:spPr>
        <p:txBody>
          <a:bodyPr wrap="square">
            <a:spAutoFit/>
          </a:bodyPr>
          <a:lstStyle/>
          <a:p>
            <a:r>
              <a:rPr lang="en-US" sz="1350" b="1" dirty="0"/>
              <a:t>Does not compromise the integrity evaluation</a:t>
            </a:r>
          </a:p>
        </p:txBody>
      </p:sp>
      <p:sp>
        <p:nvSpPr>
          <p:cNvPr id="35" name="Rectangle 34">
            <a:extLst>
              <a:ext uri="{FF2B5EF4-FFF2-40B4-BE49-F238E27FC236}">
                <a16:creationId xmlns:a16="http://schemas.microsoft.com/office/drawing/2014/main" id="{C064D3C8-DDC3-2C44-833B-5A0C0BC1CED4}"/>
              </a:ext>
            </a:extLst>
          </p:cNvPr>
          <p:cNvSpPr/>
          <p:nvPr/>
        </p:nvSpPr>
        <p:spPr>
          <a:xfrm>
            <a:off x="7233944" y="5905884"/>
            <a:ext cx="3428999" cy="300082"/>
          </a:xfrm>
          <a:prstGeom prst="rect">
            <a:avLst/>
          </a:prstGeom>
        </p:spPr>
        <p:txBody>
          <a:bodyPr wrap="square">
            <a:spAutoFit/>
          </a:bodyPr>
          <a:lstStyle/>
          <a:p>
            <a:r>
              <a:rPr lang="en-US" sz="1350" b="1" dirty="0"/>
              <a:t>Standards Based</a:t>
            </a:r>
          </a:p>
        </p:txBody>
      </p:sp>
      <p:sp>
        <p:nvSpPr>
          <p:cNvPr id="36" name="Rectangle 35">
            <a:extLst>
              <a:ext uri="{FF2B5EF4-FFF2-40B4-BE49-F238E27FC236}">
                <a16:creationId xmlns:a16="http://schemas.microsoft.com/office/drawing/2014/main" id="{51D458D5-B9BE-4A48-B744-1E89C7A0FA52}"/>
              </a:ext>
            </a:extLst>
          </p:cNvPr>
          <p:cNvSpPr/>
          <p:nvPr/>
        </p:nvSpPr>
        <p:spPr>
          <a:xfrm>
            <a:off x="7291004" y="1306832"/>
            <a:ext cx="3428999" cy="300082"/>
          </a:xfrm>
          <a:prstGeom prst="rect">
            <a:avLst/>
          </a:prstGeom>
        </p:spPr>
        <p:txBody>
          <a:bodyPr wrap="square">
            <a:spAutoFit/>
          </a:bodyPr>
          <a:lstStyle/>
          <a:p>
            <a:r>
              <a:rPr lang="en-US" sz="1350" b="1" dirty="0"/>
              <a:t>Standardized</a:t>
            </a:r>
          </a:p>
        </p:txBody>
      </p:sp>
      <p:grpSp>
        <p:nvGrpSpPr>
          <p:cNvPr id="2" name="Group 2">
            <a:extLst>
              <a:ext uri="{FF2B5EF4-FFF2-40B4-BE49-F238E27FC236}">
                <a16:creationId xmlns:a16="http://schemas.microsoft.com/office/drawing/2014/main" id="{D9D20DFF-3FF2-E1AA-8E3D-8D2481BDC360}"/>
              </a:ext>
            </a:extLst>
          </p:cNvPr>
          <p:cNvGrpSpPr/>
          <p:nvPr/>
        </p:nvGrpSpPr>
        <p:grpSpPr>
          <a:xfrm>
            <a:off x="-3" y="-23917"/>
            <a:ext cx="12192000" cy="1090121"/>
            <a:chOff x="0" y="0"/>
            <a:chExt cx="4816593" cy="614389"/>
          </a:xfrm>
        </p:grpSpPr>
        <p:sp>
          <p:nvSpPr>
            <p:cNvPr id="3" name="Freeform 2">
              <a:extLst>
                <a:ext uri="{FF2B5EF4-FFF2-40B4-BE49-F238E27FC236}">
                  <a16:creationId xmlns:a16="http://schemas.microsoft.com/office/drawing/2014/main" id="{3E597E98-394D-9133-A45F-AA0E2F96E1C9}"/>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a:p>
          </p:txBody>
        </p:sp>
        <p:sp>
          <p:nvSpPr>
            <p:cNvPr id="4" name="TextBox 3">
              <a:extLst>
                <a:ext uri="{FF2B5EF4-FFF2-40B4-BE49-F238E27FC236}">
                  <a16:creationId xmlns:a16="http://schemas.microsoft.com/office/drawing/2014/main" id="{8A766D6C-1BA0-256B-9720-0ABBD0CCBD38}"/>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grpSp>
        <p:nvGrpSpPr>
          <p:cNvPr id="5" name="Group 4">
            <a:extLst>
              <a:ext uri="{FF2B5EF4-FFF2-40B4-BE49-F238E27FC236}">
                <a16:creationId xmlns:a16="http://schemas.microsoft.com/office/drawing/2014/main" id="{E34AF30D-A32D-A98D-FF5B-9B76A77B2AE3}"/>
              </a:ext>
            </a:extLst>
          </p:cNvPr>
          <p:cNvGrpSpPr/>
          <p:nvPr/>
        </p:nvGrpSpPr>
        <p:grpSpPr>
          <a:xfrm>
            <a:off x="0" y="6327338"/>
            <a:ext cx="12192000" cy="685800"/>
            <a:chOff x="0" y="0"/>
            <a:chExt cx="4816593" cy="270933"/>
          </a:xfrm>
        </p:grpSpPr>
        <p:sp>
          <p:nvSpPr>
            <p:cNvPr id="6" name="Freeform 5">
              <a:extLst>
                <a:ext uri="{FF2B5EF4-FFF2-40B4-BE49-F238E27FC236}">
                  <a16:creationId xmlns:a16="http://schemas.microsoft.com/office/drawing/2014/main" id="{131707CF-E6B7-5954-2532-76E772375309}"/>
                </a:ext>
              </a:extLst>
            </p:cNvPr>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38278"/>
            </a:solidFill>
          </p:spPr>
          <p:txBody>
            <a:bodyPr/>
            <a:lstStyle/>
            <a:p>
              <a:endParaRPr lang="en-US"/>
            </a:p>
          </p:txBody>
        </p:sp>
        <p:sp>
          <p:nvSpPr>
            <p:cNvPr id="12" name="TextBox 11">
              <a:extLst>
                <a:ext uri="{FF2B5EF4-FFF2-40B4-BE49-F238E27FC236}">
                  <a16:creationId xmlns:a16="http://schemas.microsoft.com/office/drawing/2014/main" id="{EA2A9FFF-DEA2-B80B-F400-6E9107508BAF}"/>
                </a:ext>
              </a:extLst>
            </p:cNvPr>
            <p:cNvSpPr txBox="1"/>
            <p:nvPr/>
          </p:nvSpPr>
          <p:spPr>
            <a:xfrm>
              <a:off x="0" y="-38100"/>
              <a:ext cx="4816593" cy="309033"/>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1FBAA6E9-2720-0DEB-E599-9D51E272A11A}"/>
              </a:ext>
            </a:extLst>
          </p:cNvPr>
          <p:cNvSpPr txBox="1">
            <a:spLocks/>
          </p:cNvSpPr>
          <p:nvPr/>
        </p:nvSpPr>
        <p:spPr>
          <a:xfrm>
            <a:off x="1053815" y="310940"/>
            <a:ext cx="10515600" cy="66103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Roboto Condensed" panose="02000000000000000000" pitchFamily="2" charset="0"/>
                <a:ea typeface="Roboto Condensed" panose="02000000000000000000" pitchFamily="2" charset="0"/>
              </a:rPr>
              <a:t>Backwards Design: </a:t>
            </a:r>
          </a:p>
        </p:txBody>
      </p:sp>
    </p:spTree>
    <p:extLst>
      <p:ext uri="{BB962C8B-B14F-4D97-AF65-F5344CB8AC3E}">
        <p14:creationId xmlns:p14="http://schemas.microsoft.com/office/powerpoint/2010/main" val="350117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576AD-A107-C275-DE85-D2BCD024FCE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957B7DC-B55D-21E3-A487-3DB98C78B9B8}"/>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85DB5DFB-25F8-2F93-F6A8-3FBA1412A483}"/>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sz="2000" dirty="0"/>
            </a:p>
          </p:txBody>
        </p:sp>
        <p:sp>
          <p:nvSpPr>
            <p:cNvPr id="4" name="TextBox 3">
              <a:extLst>
                <a:ext uri="{FF2B5EF4-FFF2-40B4-BE49-F238E27FC236}">
                  <a16:creationId xmlns:a16="http://schemas.microsoft.com/office/drawing/2014/main" id="{0F5D6507-1F32-31DD-6EAD-944876B0E67E}"/>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1A155D52-0A75-E1AC-309A-DC2783AFAF44}"/>
              </a:ext>
            </a:extLst>
          </p:cNvPr>
          <p:cNvSpPr txBox="1">
            <a:spLocks/>
          </p:cNvSpPr>
          <p:nvPr/>
        </p:nvSpPr>
        <p:spPr>
          <a:xfrm>
            <a:off x="218661" y="383323"/>
            <a:ext cx="11708296" cy="6610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Roboto Condensed" panose="02000000000000000000" pitchFamily="2" charset="0"/>
                <a:ea typeface="Roboto Condensed" panose="02000000000000000000" pitchFamily="2" charset="0"/>
              </a:rPr>
              <a:t>Inclusive Curricular Planning: Weaving Together UDL and Backwards Design</a:t>
            </a:r>
          </a:p>
        </p:txBody>
      </p:sp>
      <p:sp>
        <p:nvSpPr>
          <p:cNvPr id="18" name="Content Placeholder 17">
            <a:extLst>
              <a:ext uri="{FF2B5EF4-FFF2-40B4-BE49-F238E27FC236}">
                <a16:creationId xmlns:a16="http://schemas.microsoft.com/office/drawing/2014/main" id="{021E0EC5-89CB-A58B-9679-BD4D1360C674}"/>
              </a:ext>
            </a:extLst>
          </p:cNvPr>
          <p:cNvSpPr>
            <a:spLocks noGrp="1"/>
          </p:cNvSpPr>
          <p:nvPr>
            <p:ph idx="1"/>
          </p:nvPr>
        </p:nvSpPr>
        <p:spPr>
          <a:xfrm>
            <a:off x="936151" y="1328304"/>
            <a:ext cx="10035212" cy="5529696"/>
          </a:xfrm>
        </p:spPr>
        <p:txBody>
          <a:bodyPr>
            <a:normAutofit fontScale="92500" lnSpcReduction="10000"/>
          </a:bodyPr>
          <a:lstStyle/>
          <a:p>
            <a:pPr marL="0" indent="0">
              <a:lnSpc>
                <a:spcPct val="160000"/>
              </a:lnSpc>
              <a:buNone/>
            </a:pPr>
            <a:r>
              <a:rPr lang="en-US" sz="2400" b="1" dirty="0"/>
              <a:t>Step 1: Choose the grade level subject area/course and the topic/theme/strand that you want to design</a:t>
            </a:r>
          </a:p>
          <a:p>
            <a:pPr marL="0" indent="0">
              <a:lnSpc>
                <a:spcPct val="160000"/>
              </a:lnSpc>
              <a:buNone/>
            </a:pPr>
            <a:r>
              <a:rPr lang="en-US" sz="2400" b="1" dirty="0"/>
              <a:t>Step 2: Identify the grade level learning standards that you want to assess</a:t>
            </a:r>
          </a:p>
          <a:p>
            <a:pPr marL="0" indent="0">
              <a:lnSpc>
                <a:spcPct val="160000"/>
              </a:lnSpc>
              <a:buNone/>
            </a:pPr>
            <a:r>
              <a:rPr lang="en-US" sz="2400" b="1" dirty="0"/>
              <a:t>Step 3: Determine the Learning Goals that you will be teaching</a:t>
            </a:r>
          </a:p>
          <a:p>
            <a:pPr marL="0" indent="0">
              <a:lnSpc>
                <a:spcPct val="160000"/>
              </a:lnSpc>
              <a:buNone/>
            </a:pPr>
            <a:r>
              <a:rPr lang="en-US" sz="2400" b="1" dirty="0"/>
              <a:t>Step 4: Fill in the learning goal gaps if needed</a:t>
            </a:r>
          </a:p>
          <a:p>
            <a:pPr marL="0" indent="0">
              <a:lnSpc>
                <a:spcPct val="160000"/>
              </a:lnSpc>
              <a:buNone/>
            </a:pPr>
            <a:r>
              <a:rPr lang="en-US" sz="2400" b="1" dirty="0"/>
              <a:t>Step 5: Translate the learning goals into student friendly language</a:t>
            </a:r>
          </a:p>
          <a:p>
            <a:pPr marL="0" indent="0">
              <a:lnSpc>
                <a:spcPct val="160000"/>
              </a:lnSpc>
              <a:buNone/>
            </a:pPr>
            <a:r>
              <a:rPr lang="en-US" sz="2400" b="1" dirty="0"/>
              <a:t>Step  6: Identify important vocabulary that you want students to know and use</a:t>
            </a:r>
          </a:p>
          <a:p>
            <a:pPr marL="0" indent="0">
              <a:lnSpc>
                <a:spcPct val="160000"/>
              </a:lnSpc>
              <a:buNone/>
            </a:pPr>
            <a:r>
              <a:rPr lang="en-US" sz="2400" b="1" dirty="0"/>
              <a:t>Step 7: Create a provoking guiding question that create the context for learning</a:t>
            </a:r>
            <a:endParaRPr lang="en-US" sz="2400" dirty="0"/>
          </a:p>
        </p:txBody>
      </p:sp>
    </p:spTree>
    <p:extLst>
      <p:ext uri="{BB962C8B-B14F-4D97-AF65-F5344CB8AC3E}">
        <p14:creationId xmlns:p14="http://schemas.microsoft.com/office/powerpoint/2010/main" val="2799602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8225-3590-3520-C6FA-E8EA68FDCE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56FA9DF-9132-149B-E9D1-C62CB25B0A3F}"/>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04B9C341-6B3E-EE90-1970-41ADCABAF1D8}"/>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sz="2000" dirty="0"/>
            </a:p>
          </p:txBody>
        </p:sp>
        <p:sp>
          <p:nvSpPr>
            <p:cNvPr id="4" name="TextBox 3">
              <a:extLst>
                <a:ext uri="{FF2B5EF4-FFF2-40B4-BE49-F238E27FC236}">
                  <a16:creationId xmlns:a16="http://schemas.microsoft.com/office/drawing/2014/main" id="{20DF1527-A4F9-3775-9A86-1E26905B2880}"/>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C00CDFC0-7373-3679-EC54-9BC9724140D8}"/>
              </a:ext>
            </a:extLst>
          </p:cNvPr>
          <p:cNvSpPr txBox="1">
            <a:spLocks/>
          </p:cNvSpPr>
          <p:nvPr/>
        </p:nvSpPr>
        <p:spPr>
          <a:xfrm>
            <a:off x="218661" y="383323"/>
            <a:ext cx="11708296" cy="6610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Roboto Condensed" panose="02000000000000000000" pitchFamily="2" charset="0"/>
                <a:ea typeface="Roboto Condensed" panose="02000000000000000000" pitchFamily="2" charset="0"/>
              </a:rPr>
              <a:t>Inclusive Curricular Planning: Weaving Together UDL and Backwards Design</a:t>
            </a:r>
          </a:p>
        </p:txBody>
      </p:sp>
      <p:sp>
        <p:nvSpPr>
          <p:cNvPr id="18" name="Content Placeholder 17">
            <a:extLst>
              <a:ext uri="{FF2B5EF4-FFF2-40B4-BE49-F238E27FC236}">
                <a16:creationId xmlns:a16="http://schemas.microsoft.com/office/drawing/2014/main" id="{F2EA1D84-F023-7A99-3780-9BCA885EF8C9}"/>
              </a:ext>
            </a:extLst>
          </p:cNvPr>
          <p:cNvSpPr>
            <a:spLocks noGrp="1"/>
          </p:cNvSpPr>
          <p:nvPr>
            <p:ph idx="1"/>
          </p:nvPr>
        </p:nvSpPr>
        <p:spPr>
          <a:xfrm>
            <a:off x="936151" y="1328304"/>
            <a:ext cx="10035212" cy="5529696"/>
          </a:xfrm>
        </p:spPr>
        <p:txBody>
          <a:bodyPr>
            <a:normAutofit fontScale="92500" lnSpcReduction="10000"/>
          </a:bodyPr>
          <a:lstStyle/>
          <a:p>
            <a:pPr marL="0" indent="0">
              <a:lnSpc>
                <a:spcPct val="160000"/>
              </a:lnSpc>
              <a:buNone/>
            </a:pPr>
            <a:r>
              <a:rPr lang="en-US" sz="2400" b="1" dirty="0">
                <a:solidFill>
                  <a:srgbClr val="FF0000"/>
                </a:solidFill>
              </a:rPr>
              <a:t>Step 1: Choose the grade level subject area/course and the topic/theme/strand that you want to design</a:t>
            </a:r>
          </a:p>
          <a:p>
            <a:pPr marL="0" indent="0">
              <a:lnSpc>
                <a:spcPct val="160000"/>
              </a:lnSpc>
              <a:buNone/>
            </a:pPr>
            <a:r>
              <a:rPr lang="en-US" sz="2400" b="1" dirty="0"/>
              <a:t>Step 2: Identify the grade level learning standards that you want to assess</a:t>
            </a:r>
          </a:p>
          <a:p>
            <a:pPr marL="0" indent="0">
              <a:lnSpc>
                <a:spcPct val="160000"/>
              </a:lnSpc>
              <a:buNone/>
            </a:pPr>
            <a:r>
              <a:rPr lang="en-US" sz="2400" b="1" dirty="0"/>
              <a:t>Step 3: Determine the Learning Goals that you will be teaching</a:t>
            </a:r>
          </a:p>
          <a:p>
            <a:pPr marL="0" indent="0">
              <a:lnSpc>
                <a:spcPct val="160000"/>
              </a:lnSpc>
              <a:buNone/>
            </a:pPr>
            <a:r>
              <a:rPr lang="en-US" sz="2400" b="1" dirty="0"/>
              <a:t>Step 4: Fill in the learning goal gaps if needed</a:t>
            </a:r>
          </a:p>
          <a:p>
            <a:pPr marL="0" indent="0">
              <a:lnSpc>
                <a:spcPct val="160000"/>
              </a:lnSpc>
              <a:buNone/>
            </a:pPr>
            <a:r>
              <a:rPr lang="en-US" sz="2400" b="1" dirty="0"/>
              <a:t>Step 5: Translate the learning goals into student friendly language</a:t>
            </a:r>
          </a:p>
          <a:p>
            <a:pPr marL="0" indent="0">
              <a:lnSpc>
                <a:spcPct val="160000"/>
              </a:lnSpc>
              <a:buNone/>
            </a:pPr>
            <a:r>
              <a:rPr lang="en-US" sz="2400" b="1" dirty="0"/>
              <a:t>Step  6: Identify important vocabulary that you want students to know and use</a:t>
            </a:r>
          </a:p>
          <a:p>
            <a:pPr marL="0" indent="0">
              <a:lnSpc>
                <a:spcPct val="160000"/>
              </a:lnSpc>
              <a:buNone/>
            </a:pPr>
            <a:r>
              <a:rPr lang="en-US" sz="2400" b="1" dirty="0"/>
              <a:t>Step 7: Create a provoking guiding question that create the context for learning</a:t>
            </a:r>
            <a:endParaRPr lang="en-US" sz="2400" dirty="0"/>
          </a:p>
        </p:txBody>
      </p:sp>
    </p:spTree>
    <p:extLst>
      <p:ext uri="{BB962C8B-B14F-4D97-AF65-F5344CB8AC3E}">
        <p14:creationId xmlns:p14="http://schemas.microsoft.com/office/powerpoint/2010/main" val="3800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C9EA6353-BB10-D2BC-9880-ABE01B581C99}"/>
              </a:ext>
            </a:extLst>
          </p:cNvPr>
          <p:cNvGrpSpPr/>
          <p:nvPr/>
        </p:nvGrpSpPr>
        <p:grpSpPr>
          <a:xfrm>
            <a:off x="0" y="-342900"/>
            <a:ext cx="12192000" cy="1555173"/>
            <a:chOff x="0" y="0"/>
            <a:chExt cx="4816593" cy="614389"/>
          </a:xfrm>
        </p:grpSpPr>
        <p:sp>
          <p:nvSpPr>
            <p:cNvPr id="15" name="Freeform 3">
              <a:extLst>
                <a:ext uri="{FF2B5EF4-FFF2-40B4-BE49-F238E27FC236}">
                  <a16:creationId xmlns:a16="http://schemas.microsoft.com/office/drawing/2014/main" id="{47FD16D8-A8B7-A991-43A3-02D21CB8F9D7}"/>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a:p>
          </p:txBody>
        </p:sp>
        <p:sp>
          <p:nvSpPr>
            <p:cNvPr id="16" name="TextBox 4">
              <a:extLst>
                <a:ext uri="{FF2B5EF4-FFF2-40B4-BE49-F238E27FC236}">
                  <a16:creationId xmlns:a16="http://schemas.microsoft.com/office/drawing/2014/main" id="{EEDE381E-20CD-B3A7-C5AC-1AAADDEC0D1C}"/>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dirty="0"/>
            </a:p>
          </p:txBody>
        </p:sp>
      </p:grpSp>
      <p:pic>
        <p:nvPicPr>
          <p:cNvPr id="17" name="Picture 16">
            <a:extLst>
              <a:ext uri="{FF2B5EF4-FFF2-40B4-BE49-F238E27FC236}">
                <a16:creationId xmlns:a16="http://schemas.microsoft.com/office/drawing/2014/main" id="{740FCCDB-421C-3648-F511-EC86CDAD9DDF}"/>
              </a:ext>
            </a:extLst>
          </p:cNvPr>
          <p:cNvPicPr>
            <a:picLocks noChangeAspect="1"/>
          </p:cNvPicPr>
          <p:nvPr/>
        </p:nvPicPr>
        <p:blipFill>
          <a:blip r:embed="rId2"/>
          <a:stretch>
            <a:fillRect/>
          </a:stretch>
        </p:blipFill>
        <p:spPr>
          <a:xfrm>
            <a:off x="7472" y="6220356"/>
            <a:ext cx="1154057" cy="766366"/>
          </a:xfrm>
          <a:prstGeom prst="rect">
            <a:avLst/>
          </a:prstGeom>
        </p:spPr>
      </p:pic>
      <p:sp>
        <p:nvSpPr>
          <p:cNvPr id="18" name="Title 4">
            <a:extLst>
              <a:ext uri="{FF2B5EF4-FFF2-40B4-BE49-F238E27FC236}">
                <a16:creationId xmlns:a16="http://schemas.microsoft.com/office/drawing/2014/main" id="{B6A60AFE-4544-FD04-08BF-52D44B3540FA}"/>
              </a:ext>
            </a:extLst>
          </p:cNvPr>
          <p:cNvSpPr txBox="1">
            <a:spLocks/>
          </p:cNvSpPr>
          <p:nvPr/>
        </p:nvSpPr>
        <p:spPr>
          <a:xfrm>
            <a:off x="1743978" y="179597"/>
            <a:ext cx="8704045" cy="8540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Roboto Condensed" panose="02000000000000000000" pitchFamily="2" charset="0"/>
                <a:ea typeface="Roboto Condensed" panose="02000000000000000000" pitchFamily="2" charset="0"/>
              </a:rPr>
              <a:t>Our Plan Together</a:t>
            </a:r>
          </a:p>
        </p:txBody>
      </p:sp>
      <p:sp>
        <p:nvSpPr>
          <p:cNvPr id="2" name="TextBox 1">
            <a:extLst>
              <a:ext uri="{FF2B5EF4-FFF2-40B4-BE49-F238E27FC236}">
                <a16:creationId xmlns:a16="http://schemas.microsoft.com/office/drawing/2014/main" id="{D1BB4DF6-CB66-C222-9E1C-8E414EEB0E65}"/>
              </a:ext>
            </a:extLst>
          </p:cNvPr>
          <p:cNvSpPr txBox="1"/>
          <p:nvPr/>
        </p:nvSpPr>
        <p:spPr>
          <a:xfrm>
            <a:off x="584500" y="1734770"/>
            <a:ext cx="11415252" cy="4478149"/>
          </a:xfrm>
          <a:prstGeom prst="rect">
            <a:avLst/>
          </a:prstGeom>
          <a:noFill/>
        </p:spPr>
        <p:txBody>
          <a:bodyPr wrap="square" rtlCol="0">
            <a:spAutoFit/>
          </a:bodyPr>
          <a:lstStyle/>
          <a:p>
            <a:pPr>
              <a:lnSpc>
                <a:spcPct val="150000"/>
              </a:lnSpc>
            </a:pPr>
            <a:r>
              <a:rPr lang="en-US" sz="2400" dirty="0">
                <a:latin typeface="Roboto Condensed" panose="02000000000000000000" pitchFamily="2" charset="0"/>
                <a:ea typeface="Roboto Condensed" panose="02000000000000000000" pitchFamily="2" charset="0"/>
              </a:rPr>
              <a:t>September 26 - Kick Off – </a:t>
            </a:r>
            <a:r>
              <a:rPr lang="en-US" sz="2400" dirty="0">
                <a:solidFill>
                  <a:srgbClr val="058278"/>
                </a:solidFill>
                <a:latin typeface="Roboto Condensed" panose="02000000000000000000" pitchFamily="2" charset="0"/>
                <a:ea typeface="Roboto Condensed" panose="02000000000000000000" pitchFamily="2" charset="0"/>
              </a:rPr>
              <a:t>Inclusion: </a:t>
            </a:r>
            <a:r>
              <a:rPr lang="en-US" sz="2400" dirty="0">
                <a:latin typeface="Roboto Condensed" panose="02000000000000000000" pitchFamily="2" charset="0"/>
                <a:ea typeface="Roboto Condensed" panose="02000000000000000000" pitchFamily="2" charset="0"/>
              </a:rPr>
              <a:t>How do we do it?</a:t>
            </a:r>
          </a:p>
          <a:p>
            <a:pPr>
              <a:lnSpc>
                <a:spcPct val="150000"/>
              </a:lnSpc>
            </a:pPr>
            <a:r>
              <a:rPr lang="en-US" sz="2400" dirty="0">
                <a:latin typeface="Roboto Condensed" panose="02000000000000000000" pitchFamily="2" charset="0"/>
                <a:ea typeface="Roboto Condensed" panose="02000000000000000000" pitchFamily="2" charset="0"/>
              </a:rPr>
              <a:t>September 26 - Session 1 - Getting to Know Students from a </a:t>
            </a:r>
            <a:r>
              <a:rPr lang="en-US" sz="2400" dirty="0">
                <a:solidFill>
                  <a:srgbClr val="058278"/>
                </a:solidFill>
                <a:latin typeface="Roboto Condensed" panose="02000000000000000000" pitchFamily="2" charset="0"/>
                <a:ea typeface="Roboto Condensed" panose="02000000000000000000" pitchFamily="2" charset="0"/>
              </a:rPr>
              <a:t>strength-based perspective</a:t>
            </a:r>
          </a:p>
          <a:p>
            <a:pPr>
              <a:lnSpc>
                <a:spcPct val="150000"/>
              </a:lnSpc>
            </a:pPr>
            <a:r>
              <a:rPr lang="en-US" sz="2400" dirty="0">
                <a:latin typeface="Roboto Condensed" panose="02000000000000000000" pitchFamily="2" charset="0"/>
                <a:ea typeface="Roboto Condensed" panose="02000000000000000000" pitchFamily="2" charset="0"/>
              </a:rPr>
              <a:t>January 23: Session 2 - Making decisions to </a:t>
            </a:r>
            <a:r>
              <a:rPr lang="en-US" sz="2400" dirty="0">
                <a:solidFill>
                  <a:srgbClr val="058278"/>
                </a:solidFill>
                <a:latin typeface="Roboto Condensed" panose="02000000000000000000" pitchFamily="2" charset="0"/>
                <a:ea typeface="Roboto Condensed" panose="02000000000000000000" pitchFamily="2" charset="0"/>
              </a:rPr>
              <a:t>reduce barriers </a:t>
            </a:r>
            <a:r>
              <a:rPr lang="en-US" sz="2400" dirty="0">
                <a:latin typeface="Roboto Condensed" panose="02000000000000000000" pitchFamily="2" charset="0"/>
                <a:ea typeface="Roboto Condensed" panose="02000000000000000000" pitchFamily="2" charset="0"/>
              </a:rPr>
              <a:t>for ALL</a:t>
            </a:r>
          </a:p>
          <a:p>
            <a:pPr>
              <a:lnSpc>
                <a:spcPct val="150000"/>
              </a:lnSpc>
            </a:pPr>
            <a:r>
              <a:rPr lang="en-US" sz="2400" dirty="0">
                <a:latin typeface="Roboto Condensed" panose="02000000000000000000" pitchFamily="2" charset="0"/>
                <a:ea typeface="Roboto Condensed" panose="02000000000000000000" pitchFamily="2" charset="0"/>
              </a:rPr>
              <a:t>March 6: Session 3 -Designing </a:t>
            </a:r>
            <a:r>
              <a:rPr lang="en-US" sz="2400" dirty="0">
                <a:solidFill>
                  <a:srgbClr val="058278"/>
                </a:solidFill>
                <a:latin typeface="Roboto Condensed" panose="02000000000000000000" pitchFamily="2" charset="0"/>
                <a:ea typeface="Roboto Condensed" panose="02000000000000000000" pitchFamily="2" charset="0"/>
              </a:rPr>
              <a:t>needs-based</a:t>
            </a:r>
            <a:r>
              <a:rPr lang="en-US" sz="2400" dirty="0">
                <a:latin typeface="Roboto Condensed" panose="02000000000000000000" pitchFamily="2" charset="0"/>
                <a:ea typeface="Roboto Condensed" panose="02000000000000000000" pitchFamily="2" charset="0"/>
              </a:rPr>
              <a:t> classroom support plans</a:t>
            </a:r>
          </a:p>
          <a:p>
            <a:pPr>
              <a:lnSpc>
                <a:spcPct val="150000"/>
              </a:lnSpc>
            </a:pPr>
            <a:r>
              <a:rPr lang="en-US" sz="2400" dirty="0">
                <a:solidFill>
                  <a:srgbClr val="C00000"/>
                </a:solidFill>
                <a:latin typeface="Roboto Condensed" panose="02000000000000000000" pitchFamily="2" charset="0"/>
                <a:ea typeface="Roboto Condensed" panose="02000000000000000000" pitchFamily="2" charset="0"/>
              </a:rPr>
              <a:t>March 6: Session 4 </a:t>
            </a:r>
            <a:r>
              <a:rPr lang="en-US" sz="2400" dirty="0">
                <a:latin typeface="Roboto Condensed" panose="02000000000000000000" pitchFamily="2" charset="0"/>
                <a:ea typeface="Roboto Condensed" panose="02000000000000000000" pitchFamily="2" charset="0"/>
              </a:rPr>
              <a:t>- Curricular Design Strategies: </a:t>
            </a:r>
            <a:r>
              <a:rPr lang="en-US" sz="2400" dirty="0">
                <a:solidFill>
                  <a:srgbClr val="058278"/>
                </a:solidFill>
                <a:latin typeface="Roboto Condensed" panose="02000000000000000000" pitchFamily="2" charset="0"/>
                <a:ea typeface="Roboto Condensed" panose="02000000000000000000" pitchFamily="2" charset="0"/>
              </a:rPr>
              <a:t>Backwards Design</a:t>
            </a:r>
          </a:p>
          <a:p>
            <a:pPr>
              <a:lnSpc>
                <a:spcPct val="150000"/>
              </a:lnSpc>
            </a:pPr>
            <a:r>
              <a:rPr lang="en-US" sz="2400" dirty="0">
                <a:solidFill>
                  <a:srgbClr val="C00000"/>
                </a:solidFill>
                <a:latin typeface="Roboto Condensed" panose="02000000000000000000" pitchFamily="2" charset="0"/>
                <a:ea typeface="Roboto Condensed" panose="02000000000000000000" pitchFamily="2" charset="0"/>
              </a:rPr>
              <a:t>April 17 : Session 5 </a:t>
            </a:r>
            <a:r>
              <a:rPr lang="en-US" sz="2400" dirty="0">
                <a:latin typeface="Roboto Condensed" panose="02000000000000000000" pitchFamily="2" charset="0"/>
                <a:ea typeface="Roboto Condensed" panose="02000000000000000000" pitchFamily="2" charset="0"/>
              </a:rPr>
              <a:t>- Curricular Design Strategies: Lesson Design through a </a:t>
            </a:r>
            <a:r>
              <a:rPr lang="en-US" sz="2400" dirty="0">
                <a:solidFill>
                  <a:srgbClr val="058278"/>
                </a:solidFill>
                <a:latin typeface="Roboto Condensed" panose="02000000000000000000" pitchFamily="2" charset="0"/>
                <a:ea typeface="Roboto Condensed" panose="02000000000000000000" pitchFamily="2" charset="0"/>
              </a:rPr>
              <a:t>UDL</a:t>
            </a:r>
            <a:r>
              <a:rPr lang="en-US" sz="2400" dirty="0">
                <a:latin typeface="Roboto Condensed" panose="02000000000000000000" pitchFamily="2" charset="0"/>
                <a:ea typeface="Roboto Condensed" panose="02000000000000000000" pitchFamily="2" charset="0"/>
              </a:rPr>
              <a:t> lens</a:t>
            </a:r>
          </a:p>
          <a:p>
            <a:pPr>
              <a:lnSpc>
                <a:spcPct val="150000"/>
              </a:lnSpc>
            </a:pPr>
            <a:r>
              <a:rPr lang="en-US" sz="2400" dirty="0">
                <a:solidFill>
                  <a:srgbClr val="C00000"/>
                </a:solidFill>
                <a:latin typeface="Roboto Condensed" panose="02000000000000000000" pitchFamily="2" charset="0"/>
                <a:ea typeface="Roboto Condensed" panose="02000000000000000000" pitchFamily="2" charset="0"/>
              </a:rPr>
              <a:t>April 17: Session 6 </a:t>
            </a:r>
            <a:r>
              <a:rPr lang="en-US" sz="2400" dirty="0">
                <a:latin typeface="Roboto Condensed" panose="02000000000000000000" pitchFamily="2" charset="0"/>
                <a:ea typeface="Roboto Condensed" panose="02000000000000000000" pitchFamily="2" charset="0"/>
              </a:rPr>
              <a:t>- Inclusive </a:t>
            </a:r>
            <a:r>
              <a:rPr lang="en-US" sz="2400" dirty="0">
                <a:solidFill>
                  <a:srgbClr val="058278"/>
                </a:solidFill>
                <a:latin typeface="Roboto Condensed" panose="02000000000000000000" pitchFamily="2" charset="0"/>
                <a:ea typeface="Roboto Condensed" panose="02000000000000000000" pitchFamily="2" charset="0"/>
              </a:rPr>
              <a:t>Assessment</a:t>
            </a:r>
          </a:p>
          <a:p>
            <a:pPr>
              <a:lnSpc>
                <a:spcPct val="150000"/>
              </a:lnSpc>
            </a:pPr>
            <a:r>
              <a:rPr lang="en-US" sz="2400" dirty="0">
                <a:latin typeface="Roboto Condensed" panose="02000000000000000000" pitchFamily="2" charset="0"/>
                <a:ea typeface="Roboto Condensed" panose="02000000000000000000" pitchFamily="2" charset="0"/>
              </a:rPr>
              <a:t>April 17: </a:t>
            </a:r>
            <a:r>
              <a:rPr lang="en-US" sz="2400" dirty="0">
                <a:solidFill>
                  <a:srgbClr val="058278"/>
                </a:solidFill>
                <a:latin typeface="Roboto Condensed" panose="02000000000000000000" pitchFamily="2" charset="0"/>
                <a:ea typeface="Roboto Condensed" panose="02000000000000000000" pitchFamily="2" charset="0"/>
              </a:rPr>
              <a:t>Celebration</a:t>
            </a:r>
            <a:endParaRPr lang="en-US" sz="2400" dirty="0">
              <a:solidFill>
                <a:srgbClr val="058278"/>
              </a:solidFill>
              <a:latin typeface="Naughty dogs" pitchFamily="2" charset="0"/>
              <a:ea typeface="Naughty dogs" pitchFamily="2" charset="0"/>
            </a:endParaRPr>
          </a:p>
        </p:txBody>
      </p:sp>
    </p:spTree>
    <p:extLst>
      <p:ext uri="{BB962C8B-B14F-4D97-AF65-F5344CB8AC3E}">
        <p14:creationId xmlns:p14="http://schemas.microsoft.com/office/powerpoint/2010/main" val="154136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4E8AB-8F32-8A87-B7B2-351A1D9D407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01E1AA8-7496-7455-7397-4414CCAB8CDD}"/>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E56734A7-A80D-00EE-75BB-AB074073A076}"/>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9413E6A6-FB65-6B7C-06DF-E7BE9D1AFBF4}"/>
              </a:ext>
            </a:extLst>
          </p:cNvPr>
          <p:cNvGraphicFramePr>
            <a:graphicFrameLocks noGrp="1"/>
          </p:cNvGraphicFramePr>
          <p:nvPr>
            <p:extLst>
              <p:ext uri="{D42A27DB-BD31-4B8C-83A1-F6EECF244321}">
                <p14:modId xmlns:p14="http://schemas.microsoft.com/office/powerpoint/2010/main" val="184477929"/>
              </p:ext>
            </p:extLst>
          </p:nvPr>
        </p:nvGraphicFramePr>
        <p:xfrm>
          <a:off x="533515" y="203771"/>
          <a:ext cx="11109140" cy="733184"/>
        </p:xfrm>
        <a:graphic>
          <a:graphicData uri="http://schemas.openxmlformats.org/drawingml/2006/table">
            <a:tbl>
              <a:tblPr firstRow="1" bandRow="1">
                <a:tableStyleId>{5C22544A-7EE6-4342-B048-85BDC9FD1C3A}</a:tableStyleId>
              </a:tblPr>
              <a:tblGrid>
                <a:gridCol w="2092238">
                  <a:extLst>
                    <a:ext uri="{9D8B030D-6E8A-4147-A177-3AD203B41FA5}">
                      <a16:colId xmlns:a16="http://schemas.microsoft.com/office/drawing/2014/main" val="2633432334"/>
                    </a:ext>
                  </a:extLst>
                </a:gridCol>
                <a:gridCol w="4765647">
                  <a:extLst>
                    <a:ext uri="{9D8B030D-6E8A-4147-A177-3AD203B41FA5}">
                      <a16:colId xmlns:a16="http://schemas.microsoft.com/office/drawing/2014/main" val="754685778"/>
                    </a:ext>
                  </a:extLst>
                </a:gridCol>
                <a:gridCol w="4251255">
                  <a:extLst>
                    <a:ext uri="{9D8B030D-6E8A-4147-A177-3AD203B41FA5}">
                      <a16:colId xmlns:a16="http://schemas.microsoft.com/office/drawing/2014/main" val="2871267210"/>
                    </a:ext>
                  </a:extLst>
                </a:gridCol>
              </a:tblGrid>
              <a:tr h="733184">
                <a:tc>
                  <a:txBody>
                    <a:bodyPr/>
                    <a:lstStyle/>
                    <a:p>
                      <a:r>
                        <a:rPr lang="en-US" sz="1400" b="1" dirty="0">
                          <a:solidFill>
                            <a:schemeClr val="bg1"/>
                          </a:solidFill>
                          <a:latin typeface="+mn-lt"/>
                          <a:ea typeface="Roboto Condensed" panose="02000000000000000000" pitchFamily="2" charset="0"/>
                        </a:rPr>
                        <a:t>Grade: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a:t>
                      </a:r>
                    </a:p>
                    <a:p>
                      <a:endParaRPr lang="en-US" sz="1400" b="1" dirty="0">
                        <a:solidFill>
                          <a:schemeClr val="bg1"/>
                        </a:solidFill>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bl>
          </a:graphicData>
        </a:graphic>
      </p:graphicFrame>
      <p:sp>
        <p:nvSpPr>
          <p:cNvPr id="2" name="TextBox 1">
            <a:extLst>
              <a:ext uri="{FF2B5EF4-FFF2-40B4-BE49-F238E27FC236}">
                <a16:creationId xmlns:a16="http://schemas.microsoft.com/office/drawing/2014/main" id="{2723EDDC-4682-DF6C-536F-54E737DC6922}"/>
              </a:ext>
            </a:extLst>
          </p:cNvPr>
          <p:cNvSpPr txBox="1"/>
          <p:nvPr/>
        </p:nvSpPr>
        <p:spPr>
          <a:xfrm>
            <a:off x="5200650" y="5676900"/>
            <a:ext cx="184731" cy="369332"/>
          </a:xfrm>
          <a:prstGeom prst="rect">
            <a:avLst/>
          </a:prstGeom>
          <a:noFill/>
        </p:spPr>
        <p:txBody>
          <a:bodyPr wrap="none" rtlCol="0">
            <a:spAutoFit/>
          </a:bodyPr>
          <a:lstStyle/>
          <a:p>
            <a:endParaRPr lang="en-US" dirty="0"/>
          </a:p>
        </p:txBody>
      </p:sp>
      <p:sp>
        <p:nvSpPr>
          <p:cNvPr id="5" name="Content Placeholder 17">
            <a:extLst>
              <a:ext uri="{FF2B5EF4-FFF2-40B4-BE49-F238E27FC236}">
                <a16:creationId xmlns:a16="http://schemas.microsoft.com/office/drawing/2014/main" id="{F544CFAD-326A-353B-9562-9BD673802F80}"/>
              </a:ext>
            </a:extLst>
          </p:cNvPr>
          <p:cNvSpPr txBox="1">
            <a:spLocks/>
          </p:cNvSpPr>
          <p:nvPr/>
        </p:nvSpPr>
        <p:spPr>
          <a:xfrm>
            <a:off x="936151" y="1328304"/>
            <a:ext cx="10035212" cy="30449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2400" b="1" dirty="0"/>
              <a:t>HS Science: Life Science - Inheritance of Genetic Variation (1-1)</a:t>
            </a:r>
          </a:p>
          <a:p>
            <a:pPr marL="0" indent="0">
              <a:lnSpc>
                <a:spcPct val="160000"/>
              </a:lnSpc>
              <a:buFont typeface="Arial" panose="020B0604020202020204" pitchFamily="34" charset="0"/>
              <a:buNone/>
            </a:pPr>
            <a:r>
              <a:rPr lang="en-US" sz="2400" b="1" dirty="0"/>
              <a:t>Grade 5 PE: Standard 3 – Health Enhancing Activity &amp; Fitness (Learning Priority 1)</a:t>
            </a:r>
          </a:p>
          <a:p>
            <a:pPr marL="0" indent="0">
              <a:lnSpc>
                <a:spcPct val="160000"/>
              </a:lnSpc>
              <a:buNone/>
            </a:pPr>
            <a:r>
              <a:rPr lang="en-US" sz="2400" b="1" dirty="0"/>
              <a:t>Kindergarten Math: Counting &amp; Cardinality</a:t>
            </a:r>
          </a:p>
        </p:txBody>
      </p:sp>
    </p:spTree>
    <p:extLst>
      <p:ext uri="{BB962C8B-B14F-4D97-AF65-F5344CB8AC3E}">
        <p14:creationId xmlns:p14="http://schemas.microsoft.com/office/powerpoint/2010/main" val="3273939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9C33B-58EA-8732-AB2D-C727210BE4F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DBBF7D-203E-F2C8-181C-DD3C275026A9}"/>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8D13069A-623B-16EF-B579-E225EFB65B8D}"/>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sz="2000" dirty="0"/>
            </a:p>
          </p:txBody>
        </p:sp>
        <p:sp>
          <p:nvSpPr>
            <p:cNvPr id="4" name="TextBox 3">
              <a:extLst>
                <a:ext uri="{FF2B5EF4-FFF2-40B4-BE49-F238E27FC236}">
                  <a16:creationId xmlns:a16="http://schemas.microsoft.com/office/drawing/2014/main" id="{C944C640-A834-5F63-8EF3-61BB5ABCFD84}"/>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9C25836E-83AB-71A5-90D4-7AD98A8F7C90}"/>
              </a:ext>
            </a:extLst>
          </p:cNvPr>
          <p:cNvSpPr txBox="1">
            <a:spLocks/>
          </p:cNvSpPr>
          <p:nvPr/>
        </p:nvSpPr>
        <p:spPr>
          <a:xfrm>
            <a:off x="218661" y="383323"/>
            <a:ext cx="11708296" cy="6610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Roboto Condensed" panose="02000000000000000000" pitchFamily="2" charset="0"/>
                <a:ea typeface="Roboto Condensed" panose="02000000000000000000" pitchFamily="2" charset="0"/>
              </a:rPr>
              <a:t>Inclusive Curricular Planning: Weaving Together UDL and Backwards Design</a:t>
            </a:r>
          </a:p>
        </p:txBody>
      </p:sp>
      <p:sp>
        <p:nvSpPr>
          <p:cNvPr id="18" name="Content Placeholder 17">
            <a:extLst>
              <a:ext uri="{FF2B5EF4-FFF2-40B4-BE49-F238E27FC236}">
                <a16:creationId xmlns:a16="http://schemas.microsoft.com/office/drawing/2014/main" id="{18D9C022-D6D3-02A0-28BD-85BEC4F96D53}"/>
              </a:ext>
            </a:extLst>
          </p:cNvPr>
          <p:cNvSpPr>
            <a:spLocks noGrp="1"/>
          </p:cNvSpPr>
          <p:nvPr>
            <p:ph idx="1"/>
          </p:nvPr>
        </p:nvSpPr>
        <p:spPr>
          <a:xfrm>
            <a:off x="936151" y="1328304"/>
            <a:ext cx="10035212" cy="5529696"/>
          </a:xfrm>
        </p:spPr>
        <p:txBody>
          <a:bodyPr>
            <a:normAutofit fontScale="92500" lnSpcReduction="10000"/>
          </a:bodyPr>
          <a:lstStyle/>
          <a:p>
            <a:pPr marL="0" indent="0">
              <a:lnSpc>
                <a:spcPct val="160000"/>
              </a:lnSpc>
              <a:buNone/>
            </a:pPr>
            <a:r>
              <a:rPr lang="en-US" sz="2400" b="1" dirty="0"/>
              <a:t>Step 1: Choose the grade level subject area/course and the topic/theme/strand that you want to design</a:t>
            </a:r>
          </a:p>
          <a:p>
            <a:pPr marL="0" indent="0">
              <a:lnSpc>
                <a:spcPct val="160000"/>
              </a:lnSpc>
              <a:buNone/>
            </a:pPr>
            <a:r>
              <a:rPr lang="en-US" sz="2400" b="1" dirty="0">
                <a:solidFill>
                  <a:srgbClr val="FF0000"/>
                </a:solidFill>
              </a:rPr>
              <a:t>Step 2: Identify the grade level learning standards that you want to assess</a:t>
            </a:r>
          </a:p>
          <a:p>
            <a:pPr marL="0" indent="0">
              <a:lnSpc>
                <a:spcPct val="160000"/>
              </a:lnSpc>
              <a:buNone/>
            </a:pPr>
            <a:r>
              <a:rPr lang="en-US" sz="2400" b="1" dirty="0"/>
              <a:t>Step 3: Determine the Learning Goals that you will be teaching</a:t>
            </a:r>
          </a:p>
          <a:p>
            <a:pPr marL="0" indent="0">
              <a:lnSpc>
                <a:spcPct val="160000"/>
              </a:lnSpc>
              <a:buNone/>
            </a:pPr>
            <a:r>
              <a:rPr lang="en-US" sz="2400" b="1" dirty="0"/>
              <a:t>Step 4: Fill in the learning goal gaps if needed</a:t>
            </a:r>
          </a:p>
          <a:p>
            <a:pPr marL="0" indent="0">
              <a:lnSpc>
                <a:spcPct val="160000"/>
              </a:lnSpc>
              <a:buNone/>
            </a:pPr>
            <a:r>
              <a:rPr lang="en-US" sz="2400" b="1" dirty="0"/>
              <a:t>Step 5: Translate the learning goals into student friendly language</a:t>
            </a:r>
          </a:p>
          <a:p>
            <a:pPr marL="0" indent="0">
              <a:lnSpc>
                <a:spcPct val="160000"/>
              </a:lnSpc>
              <a:buNone/>
            </a:pPr>
            <a:r>
              <a:rPr lang="en-US" sz="2400" b="1" dirty="0"/>
              <a:t>Step  6: Identify important vocabulary that you want students to know and use</a:t>
            </a:r>
          </a:p>
          <a:p>
            <a:pPr marL="0" indent="0">
              <a:lnSpc>
                <a:spcPct val="160000"/>
              </a:lnSpc>
              <a:buNone/>
            </a:pPr>
            <a:r>
              <a:rPr lang="en-US" sz="2400" b="1" dirty="0"/>
              <a:t>Step 7: Create a provoking guiding question that create the context for learning</a:t>
            </a:r>
            <a:endParaRPr lang="en-US" sz="2400" dirty="0"/>
          </a:p>
        </p:txBody>
      </p:sp>
    </p:spTree>
    <p:extLst>
      <p:ext uri="{BB962C8B-B14F-4D97-AF65-F5344CB8AC3E}">
        <p14:creationId xmlns:p14="http://schemas.microsoft.com/office/powerpoint/2010/main" val="859844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 screen&#10;&#10;AI-generated content may be incorrect.">
            <a:extLst>
              <a:ext uri="{FF2B5EF4-FFF2-40B4-BE49-F238E27FC236}">
                <a16:creationId xmlns:a16="http://schemas.microsoft.com/office/drawing/2014/main" id="{73B86E6D-83DD-16FC-3D7A-18793FFF517E}"/>
              </a:ext>
            </a:extLst>
          </p:cNvPr>
          <p:cNvPicPr>
            <a:picLocks noChangeAspect="1"/>
          </p:cNvPicPr>
          <p:nvPr/>
        </p:nvPicPr>
        <p:blipFill>
          <a:blip r:embed="rId3"/>
          <a:stretch>
            <a:fillRect/>
          </a:stretch>
        </p:blipFill>
        <p:spPr>
          <a:xfrm>
            <a:off x="2020277" y="944676"/>
            <a:ext cx="8151443" cy="5706010"/>
          </a:xfrm>
          <a:prstGeom prst="rect">
            <a:avLst/>
          </a:prstGeom>
        </p:spPr>
      </p:pic>
      <p:sp>
        <p:nvSpPr>
          <p:cNvPr id="12" name="Rectangle 11">
            <a:extLst>
              <a:ext uri="{FF2B5EF4-FFF2-40B4-BE49-F238E27FC236}">
                <a16:creationId xmlns:a16="http://schemas.microsoft.com/office/drawing/2014/main" id="{65D713D4-7DDF-0120-F042-9AC335F32CE9}"/>
              </a:ext>
            </a:extLst>
          </p:cNvPr>
          <p:cNvSpPr/>
          <p:nvPr/>
        </p:nvSpPr>
        <p:spPr>
          <a:xfrm>
            <a:off x="2219058" y="1381997"/>
            <a:ext cx="7700194" cy="1619620"/>
          </a:xfrm>
          <a:prstGeom prst="rect">
            <a:avLst/>
          </a:prstGeom>
          <a:solidFill>
            <a:srgbClr val="FFFF00">
              <a:alpha val="3192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7">
            <a:extLst>
              <a:ext uri="{FF2B5EF4-FFF2-40B4-BE49-F238E27FC236}">
                <a16:creationId xmlns:a16="http://schemas.microsoft.com/office/drawing/2014/main" id="{31008221-FCF9-1583-D57C-3D3A023DD017}"/>
              </a:ext>
            </a:extLst>
          </p:cNvPr>
          <p:cNvSpPr txBox="1">
            <a:spLocks/>
          </p:cNvSpPr>
          <p:nvPr/>
        </p:nvSpPr>
        <p:spPr>
          <a:xfrm>
            <a:off x="1078392" y="207314"/>
            <a:ext cx="10035212" cy="67940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2400" b="1" dirty="0"/>
              <a:t>The grade level learning  standard in Science is called the </a:t>
            </a:r>
            <a:r>
              <a:rPr lang="en-US" sz="2400" b="1" dirty="0">
                <a:solidFill>
                  <a:srgbClr val="FF0000"/>
                </a:solidFill>
              </a:rPr>
              <a:t>Performance Expectation</a:t>
            </a:r>
          </a:p>
        </p:txBody>
      </p:sp>
    </p:spTree>
    <p:extLst>
      <p:ext uri="{BB962C8B-B14F-4D97-AF65-F5344CB8AC3E}">
        <p14:creationId xmlns:p14="http://schemas.microsoft.com/office/powerpoint/2010/main" val="294152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883CD-5F77-EBDE-7B27-8987C37878B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0538C0-07E4-DDE9-F2EC-73ABA5A7710A}"/>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8D8C9F66-1E40-1A36-C6D8-35AC8B1EC4A2}"/>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B767ECF6-9FF0-F446-70A0-02875EA79EB5}"/>
              </a:ext>
            </a:extLst>
          </p:cNvPr>
          <p:cNvGraphicFramePr>
            <a:graphicFrameLocks noGrp="1"/>
          </p:cNvGraphicFramePr>
          <p:nvPr>
            <p:extLst>
              <p:ext uri="{D42A27DB-BD31-4B8C-83A1-F6EECF244321}">
                <p14:modId xmlns:p14="http://schemas.microsoft.com/office/powerpoint/2010/main" val="2842986071"/>
              </p:ext>
            </p:extLst>
          </p:nvPr>
        </p:nvGraphicFramePr>
        <p:xfrm>
          <a:off x="533515" y="203771"/>
          <a:ext cx="11109140" cy="4785283"/>
        </p:xfrm>
        <a:graphic>
          <a:graphicData uri="http://schemas.openxmlformats.org/drawingml/2006/table">
            <a:tbl>
              <a:tblPr firstRow="1" bandRow="1">
                <a:tableStyleId>{5C22544A-7EE6-4342-B048-85BDC9FD1C3A}</a:tableStyleId>
              </a:tblPr>
              <a:tblGrid>
                <a:gridCol w="2092238">
                  <a:extLst>
                    <a:ext uri="{9D8B030D-6E8A-4147-A177-3AD203B41FA5}">
                      <a16:colId xmlns:a16="http://schemas.microsoft.com/office/drawing/2014/main" val="2633432334"/>
                    </a:ext>
                  </a:extLst>
                </a:gridCol>
                <a:gridCol w="231748">
                  <a:extLst>
                    <a:ext uri="{9D8B030D-6E8A-4147-A177-3AD203B41FA5}">
                      <a16:colId xmlns:a16="http://schemas.microsoft.com/office/drawing/2014/main" val="754685778"/>
                    </a:ext>
                  </a:extLst>
                </a:gridCol>
                <a:gridCol w="4199282">
                  <a:extLst>
                    <a:ext uri="{9D8B030D-6E8A-4147-A177-3AD203B41FA5}">
                      <a16:colId xmlns:a16="http://schemas.microsoft.com/office/drawing/2014/main" val="996479981"/>
                    </a:ext>
                  </a:extLst>
                </a:gridCol>
                <a:gridCol w="4585872">
                  <a:extLst>
                    <a:ext uri="{9D8B030D-6E8A-4147-A177-3AD203B41FA5}">
                      <a16:colId xmlns:a16="http://schemas.microsoft.com/office/drawing/2014/main" val="2871267210"/>
                    </a:ext>
                  </a:extLst>
                </a:gridCol>
              </a:tblGrid>
              <a:tr h="392577">
                <a:tc>
                  <a:txBody>
                    <a:bodyPr/>
                    <a:lstStyle/>
                    <a:p>
                      <a:r>
                        <a:rPr lang="en-US" sz="1400" b="1" dirty="0">
                          <a:solidFill>
                            <a:schemeClr val="bg1"/>
                          </a:solidFill>
                          <a:latin typeface="+mn-lt"/>
                          <a:ea typeface="Roboto Condensed" panose="02000000000000000000" pitchFamily="2" charset="0"/>
                        </a:rPr>
                        <a:t>Grade: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gridSpan="2">
                  <a:txBody>
                    <a:bodyPr/>
                    <a:lstStyle/>
                    <a:p>
                      <a:r>
                        <a:rPr lang="en-US" sz="1400" b="1" dirty="0">
                          <a:solidFill>
                            <a:schemeClr val="bg1"/>
                          </a:solidFill>
                          <a:latin typeface="+mn-lt"/>
                          <a:ea typeface="Roboto Condensed" panose="02000000000000000000" pitchFamily="2" charset="0"/>
                        </a:rPr>
                        <a:t>Subject Area/ Course: Life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dirty="0">
                        <a:solidFill>
                          <a:schemeClr val="bg1"/>
                        </a:solidFill>
                        <a:latin typeface="DM Sans" pitchFamily="2" charset="77"/>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b="1" dirty="0"/>
                        <a:t>Inheritance of Genetic Variation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7526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Performance Expectation: </a:t>
                      </a:r>
                      <a:r>
                        <a:rPr lang="en-CA" sz="1400" kern="1200" dirty="0">
                          <a:solidFill>
                            <a:schemeClr val="tx1"/>
                          </a:solidFill>
                          <a:effectLst/>
                          <a:latin typeface="+mn-lt"/>
                          <a:ea typeface="+mn-ea"/>
                          <a:cs typeface="+mn-cs"/>
                        </a:rPr>
                        <a:t>HS-LS1-1. Construct an explanation based on evidence for how the structure of DNA determines the structure of proteins which carry out the essential functions of life through systems of specialized cells </a:t>
                      </a: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4946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9400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734248"/>
                  </a:ext>
                </a:extLst>
              </a:tr>
              <a:tr h="8421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3631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bl>
          </a:graphicData>
        </a:graphic>
      </p:graphicFrame>
      <p:sp>
        <p:nvSpPr>
          <p:cNvPr id="2" name="TextBox 1">
            <a:extLst>
              <a:ext uri="{FF2B5EF4-FFF2-40B4-BE49-F238E27FC236}">
                <a16:creationId xmlns:a16="http://schemas.microsoft.com/office/drawing/2014/main" id="{48970FE1-59E8-5858-D5C4-1EA9D334F40F}"/>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5126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96EFF-A2CF-6901-2B8D-14A7C1CF4FE7}"/>
            </a:ext>
          </a:extLst>
        </p:cNvPr>
        <p:cNvGrpSpPr/>
        <p:nvPr/>
      </p:nvGrpSpPr>
      <p:grpSpPr>
        <a:xfrm>
          <a:off x="0" y="0"/>
          <a:ext cx="0" cy="0"/>
          <a:chOff x="0" y="0"/>
          <a:chExt cx="0" cy="0"/>
        </a:xfrm>
      </p:grpSpPr>
      <p:pic>
        <p:nvPicPr>
          <p:cNvPr id="2" name="Picture 1" descr="A close-up of a chart&#10;&#10;Description automatically generated">
            <a:extLst>
              <a:ext uri="{FF2B5EF4-FFF2-40B4-BE49-F238E27FC236}">
                <a16:creationId xmlns:a16="http://schemas.microsoft.com/office/drawing/2014/main" id="{35A47B0A-823B-DE58-040F-670D527BA5A6}"/>
              </a:ext>
            </a:extLst>
          </p:cNvPr>
          <p:cNvPicPr>
            <a:picLocks noChangeAspect="1"/>
          </p:cNvPicPr>
          <p:nvPr/>
        </p:nvPicPr>
        <p:blipFill>
          <a:blip r:embed="rId2"/>
          <a:stretch>
            <a:fillRect/>
          </a:stretch>
        </p:blipFill>
        <p:spPr>
          <a:xfrm>
            <a:off x="564943" y="942019"/>
            <a:ext cx="11485304" cy="5521125"/>
          </a:xfrm>
          <a:prstGeom prst="rect">
            <a:avLst/>
          </a:prstGeom>
        </p:spPr>
      </p:pic>
      <p:sp>
        <p:nvSpPr>
          <p:cNvPr id="6" name="Rectangle 5">
            <a:extLst>
              <a:ext uri="{FF2B5EF4-FFF2-40B4-BE49-F238E27FC236}">
                <a16:creationId xmlns:a16="http://schemas.microsoft.com/office/drawing/2014/main" id="{76191BB2-3AA3-202A-DA8C-50787C628753}"/>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EC6329BC-0295-F088-6D09-81127CFCC0E0}"/>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3"/>
            <a:stretch>
              <a:fillRect/>
            </a:stretch>
          </a:blipFill>
        </p:spPr>
        <p:txBody>
          <a:bodyPr/>
          <a:lstStyle/>
          <a:p>
            <a:endParaRPr lang="en-US"/>
          </a:p>
        </p:txBody>
      </p:sp>
      <p:sp>
        <p:nvSpPr>
          <p:cNvPr id="4" name="Rectangle 3">
            <a:extLst>
              <a:ext uri="{FF2B5EF4-FFF2-40B4-BE49-F238E27FC236}">
                <a16:creationId xmlns:a16="http://schemas.microsoft.com/office/drawing/2014/main" id="{79933D1D-3501-2F3D-6C69-4E18101DAA0F}"/>
              </a:ext>
            </a:extLst>
          </p:cNvPr>
          <p:cNvSpPr/>
          <p:nvPr/>
        </p:nvSpPr>
        <p:spPr>
          <a:xfrm>
            <a:off x="1154080" y="1633404"/>
            <a:ext cx="9918111" cy="513447"/>
          </a:xfrm>
          <a:prstGeom prst="rect">
            <a:avLst/>
          </a:prstGeom>
          <a:solidFill>
            <a:srgbClr val="FFFF00">
              <a:alpha val="3192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 name="Content Placeholder 17">
            <a:extLst>
              <a:ext uri="{FF2B5EF4-FFF2-40B4-BE49-F238E27FC236}">
                <a16:creationId xmlns:a16="http://schemas.microsoft.com/office/drawing/2014/main" id="{ED120EE9-9F0E-28B8-9886-03F26256A5D1}"/>
              </a:ext>
            </a:extLst>
          </p:cNvPr>
          <p:cNvSpPr txBox="1">
            <a:spLocks/>
          </p:cNvSpPr>
          <p:nvPr/>
        </p:nvSpPr>
        <p:spPr>
          <a:xfrm>
            <a:off x="1078392" y="207314"/>
            <a:ext cx="10035212" cy="679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2400" b="1" dirty="0"/>
              <a:t>The grade level learning standard in PE is called the </a:t>
            </a:r>
            <a:r>
              <a:rPr lang="en-US" sz="2400" b="1" dirty="0">
                <a:solidFill>
                  <a:srgbClr val="FF0000"/>
                </a:solidFill>
              </a:rPr>
              <a:t>Standard</a:t>
            </a:r>
          </a:p>
        </p:txBody>
      </p:sp>
    </p:spTree>
    <p:extLst>
      <p:ext uri="{BB962C8B-B14F-4D97-AF65-F5344CB8AC3E}">
        <p14:creationId xmlns:p14="http://schemas.microsoft.com/office/powerpoint/2010/main" val="12016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2384A-04A2-9F42-8B48-3350DD458E6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6E652AC-CFB4-40ED-E7CF-821FC041F14E}"/>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6CC3C94A-6F5B-689D-C74B-446D5D4988C3}"/>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D31B9426-5074-373C-13E4-4C03C1DB9BE0}"/>
              </a:ext>
            </a:extLst>
          </p:cNvPr>
          <p:cNvGraphicFramePr>
            <a:graphicFrameLocks noGrp="1"/>
          </p:cNvGraphicFramePr>
          <p:nvPr>
            <p:extLst>
              <p:ext uri="{D42A27DB-BD31-4B8C-83A1-F6EECF244321}">
                <p14:modId xmlns:p14="http://schemas.microsoft.com/office/powerpoint/2010/main" val="2770870185"/>
              </p:ext>
            </p:extLst>
          </p:nvPr>
        </p:nvGraphicFramePr>
        <p:xfrm>
          <a:off x="533515" y="203771"/>
          <a:ext cx="11109140" cy="4589177"/>
        </p:xfrm>
        <a:graphic>
          <a:graphicData uri="http://schemas.openxmlformats.org/drawingml/2006/table">
            <a:tbl>
              <a:tblPr firstRow="1" bandRow="1">
                <a:tableStyleId>{5C22544A-7EE6-4342-B048-85BDC9FD1C3A}</a:tableStyleId>
              </a:tblPr>
              <a:tblGrid>
                <a:gridCol w="2092238">
                  <a:extLst>
                    <a:ext uri="{9D8B030D-6E8A-4147-A177-3AD203B41FA5}">
                      <a16:colId xmlns:a16="http://schemas.microsoft.com/office/drawing/2014/main" val="2633432334"/>
                    </a:ext>
                  </a:extLst>
                </a:gridCol>
                <a:gridCol w="231748">
                  <a:extLst>
                    <a:ext uri="{9D8B030D-6E8A-4147-A177-3AD203B41FA5}">
                      <a16:colId xmlns:a16="http://schemas.microsoft.com/office/drawing/2014/main" val="754685778"/>
                    </a:ext>
                  </a:extLst>
                </a:gridCol>
                <a:gridCol w="4199282">
                  <a:extLst>
                    <a:ext uri="{9D8B030D-6E8A-4147-A177-3AD203B41FA5}">
                      <a16:colId xmlns:a16="http://schemas.microsoft.com/office/drawing/2014/main" val="996479981"/>
                    </a:ext>
                  </a:extLst>
                </a:gridCol>
                <a:gridCol w="4585872">
                  <a:extLst>
                    <a:ext uri="{9D8B030D-6E8A-4147-A177-3AD203B41FA5}">
                      <a16:colId xmlns:a16="http://schemas.microsoft.com/office/drawing/2014/main" val="2871267210"/>
                    </a:ext>
                  </a:extLst>
                </a:gridCol>
              </a:tblGrid>
              <a:tr h="392577">
                <a:tc>
                  <a:txBody>
                    <a:bodyPr/>
                    <a:lstStyle/>
                    <a:p>
                      <a:r>
                        <a:rPr lang="en-US" sz="1400" b="1" dirty="0">
                          <a:solidFill>
                            <a:schemeClr val="bg1"/>
                          </a:solidFill>
                          <a:latin typeface="+mn-lt"/>
                          <a:ea typeface="Roboto Condensed" panose="02000000000000000000" pitchFamily="2" charset="0"/>
                        </a:rPr>
                        <a:t>Grade: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gridSpan="2">
                  <a:txBody>
                    <a:bodyPr/>
                    <a:lstStyle/>
                    <a:p>
                      <a:r>
                        <a:rPr lang="en-US" sz="1400" b="1" dirty="0">
                          <a:solidFill>
                            <a:schemeClr val="bg1"/>
                          </a:solidFill>
                          <a:latin typeface="+mn-lt"/>
                          <a:ea typeface="Roboto Condensed" panose="02000000000000000000" pitchFamily="2" charset="0"/>
                        </a:rPr>
                        <a:t>Subject Area/ Course: 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dirty="0">
                        <a:solidFill>
                          <a:schemeClr val="bg1"/>
                        </a:solidFill>
                        <a:latin typeface="DM Sans" pitchFamily="2" charset="77"/>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b="1" dirty="0"/>
                        <a:t>Learning Priority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55659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Standard: </a:t>
                      </a:r>
                      <a:r>
                        <a:rPr lang="en-US" sz="1400" b="0" dirty="0">
                          <a:solidFill>
                            <a:schemeClr val="tx1"/>
                          </a:solidFill>
                          <a:latin typeface="DM Sans" pitchFamily="2" charset="77"/>
                          <a:ea typeface="Roboto Condensed" panose="02000000000000000000" pitchFamily="2" charset="0"/>
                        </a:rPr>
                        <a:t>Student will demonstrate the knowledge and skills to achieve a health-enhancing level of activity and fitness</a:t>
                      </a:r>
                      <a:endParaRPr lang="en-CA" sz="14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4946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9400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734248"/>
                  </a:ext>
                </a:extLst>
              </a:tr>
              <a:tr h="8421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3631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bl>
          </a:graphicData>
        </a:graphic>
      </p:graphicFrame>
      <p:sp>
        <p:nvSpPr>
          <p:cNvPr id="2" name="TextBox 1">
            <a:extLst>
              <a:ext uri="{FF2B5EF4-FFF2-40B4-BE49-F238E27FC236}">
                <a16:creationId xmlns:a16="http://schemas.microsoft.com/office/drawing/2014/main" id="{AFE70FAD-0579-5D22-D64F-6B1ADA29806A}"/>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7296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4D3F0-D5A4-C549-0DD5-F5CE142E87A4}"/>
            </a:ext>
          </a:extLst>
        </p:cNvPr>
        <p:cNvGrpSpPr/>
        <p:nvPr/>
      </p:nvGrpSpPr>
      <p:grpSpPr>
        <a:xfrm>
          <a:off x="0" y="0"/>
          <a:ext cx="0" cy="0"/>
          <a:chOff x="0" y="0"/>
          <a:chExt cx="0" cy="0"/>
        </a:xfrm>
      </p:grpSpPr>
      <p:pic>
        <p:nvPicPr>
          <p:cNvPr id="3" name="Picture 2" descr="A white paper with black text&#10;&#10;Description automatically generated">
            <a:extLst>
              <a:ext uri="{FF2B5EF4-FFF2-40B4-BE49-F238E27FC236}">
                <a16:creationId xmlns:a16="http://schemas.microsoft.com/office/drawing/2014/main" id="{A04B32A4-BB6D-9F28-6C1F-8BB67630D743}"/>
              </a:ext>
            </a:extLst>
          </p:cNvPr>
          <p:cNvPicPr>
            <a:picLocks noChangeAspect="1"/>
          </p:cNvPicPr>
          <p:nvPr/>
        </p:nvPicPr>
        <p:blipFill>
          <a:blip r:embed="rId2"/>
          <a:stretch>
            <a:fillRect/>
          </a:stretch>
        </p:blipFill>
        <p:spPr>
          <a:xfrm>
            <a:off x="7508802" y="887385"/>
            <a:ext cx="4411701" cy="4957830"/>
          </a:xfrm>
          <a:prstGeom prst="rect">
            <a:avLst/>
          </a:prstGeom>
        </p:spPr>
      </p:pic>
      <p:pic>
        <p:nvPicPr>
          <p:cNvPr id="5" name="Picture 4" descr="A screenshot of a test&#10;&#10;Description automatically generated">
            <a:extLst>
              <a:ext uri="{FF2B5EF4-FFF2-40B4-BE49-F238E27FC236}">
                <a16:creationId xmlns:a16="http://schemas.microsoft.com/office/drawing/2014/main" id="{876E652D-D94A-2DBB-CAC7-122E436CCF2B}"/>
              </a:ext>
            </a:extLst>
          </p:cNvPr>
          <p:cNvPicPr>
            <a:picLocks noChangeAspect="1"/>
          </p:cNvPicPr>
          <p:nvPr/>
        </p:nvPicPr>
        <p:blipFill>
          <a:blip r:embed="rId3"/>
          <a:stretch>
            <a:fillRect/>
          </a:stretch>
        </p:blipFill>
        <p:spPr>
          <a:xfrm>
            <a:off x="760021" y="1249335"/>
            <a:ext cx="6730402" cy="4027515"/>
          </a:xfrm>
          <a:prstGeom prst="rect">
            <a:avLst/>
          </a:prstGeom>
        </p:spPr>
      </p:pic>
      <p:sp>
        <p:nvSpPr>
          <p:cNvPr id="6" name="Rectangle 5">
            <a:extLst>
              <a:ext uri="{FF2B5EF4-FFF2-40B4-BE49-F238E27FC236}">
                <a16:creationId xmlns:a16="http://schemas.microsoft.com/office/drawing/2014/main" id="{EFCA5F12-E525-0087-3516-7289E68DB525}"/>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AA2D1D04-F6AC-C7A3-1143-AD010A5E7653}"/>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4"/>
            <a:stretch>
              <a:fillRect/>
            </a:stretch>
          </a:blipFill>
        </p:spPr>
        <p:txBody>
          <a:bodyPr/>
          <a:lstStyle/>
          <a:p>
            <a:endParaRPr lang="en-US"/>
          </a:p>
        </p:txBody>
      </p:sp>
      <p:sp>
        <p:nvSpPr>
          <p:cNvPr id="10" name="Rectangle 9">
            <a:extLst>
              <a:ext uri="{FF2B5EF4-FFF2-40B4-BE49-F238E27FC236}">
                <a16:creationId xmlns:a16="http://schemas.microsoft.com/office/drawing/2014/main" id="{2F80BDBC-8875-3045-E5BD-469585C0EBC6}"/>
              </a:ext>
            </a:extLst>
          </p:cNvPr>
          <p:cNvSpPr/>
          <p:nvPr/>
        </p:nvSpPr>
        <p:spPr>
          <a:xfrm>
            <a:off x="894522" y="2007705"/>
            <a:ext cx="934278" cy="3229389"/>
          </a:xfrm>
          <a:prstGeom prst="rect">
            <a:avLst/>
          </a:prstGeom>
          <a:solidFill>
            <a:srgbClr val="FFFF00">
              <a:alpha val="3192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7">
            <a:extLst>
              <a:ext uri="{FF2B5EF4-FFF2-40B4-BE49-F238E27FC236}">
                <a16:creationId xmlns:a16="http://schemas.microsoft.com/office/drawing/2014/main" id="{825D1482-B63D-869F-297A-2456D72C2C48}"/>
              </a:ext>
            </a:extLst>
          </p:cNvPr>
          <p:cNvSpPr txBox="1">
            <a:spLocks/>
          </p:cNvSpPr>
          <p:nvPr/>
        </p:nvSpPr>
        <p:spPr>
          <a:xfrm>
            <a:off x="914400" y="170872"/>
            <a:ext cx="10689538" cy="679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2400" b="1" dirty="0"/>
              <a:t>The grade level learning standard in Math is called the </a:t>
            </a:r>
            <a:r>
              <a:rPr lang="en-US" sz="2400" b="1" dirty="0">
                <a:solidFill>
                  <a:srgbClr val="FF0000"/>
                </a:solidFill>
              </a:rPr>
              <a:t>Cluster Statement</a:t>
            </a:r>
          </a:p>
        </p:txBody>
      </p:sp>
    </p:spTree>
    <p:extLst>
      <p:ext uri="{BB962C8B-B14F-4D97-AF65-F5344CB8AC3E}">
        <p14:creationId xmlns:p14="http://schemas.microsoft.com/office/powerpoint/2010/main" val="1353871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238BC-144D-B88F-8972-255FFE82FDC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5F175F-D08F-ED13-1BE3-7C181EC4D456}"/>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38859EAA-AFB5-186D-7987-6CDCF420948D}"/>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BF8D3384-B340-9712-7B66-7D83F5E18FBB}"/>
              </a:ext>
            </a:extLst>
          </p:cNvPr>
          <p:cNvGraphicFramePr>
            <a:graphicFrameLocks noGrp="1"/>
          </p:cNvGraphicFramePr>
          <p:nvPr>
            <p:extLst>
              <p:ext uri="{D42A27DB-BD31-4B8C-83A1-F6EECF244321}">
                <p14:modId xmlns:p14="http://schemas.microsoft.com/office/powerpoint/2010/main" val="4260603705"/>
              </p:ext>
            </p:extLst>
          </p:nvPr>
        </p:nvGraphicFramePr>
        <p:xfrm>
          <a:off x="533515" y="203771"/>
          <a:ext cx="11109140" cy="4589177"/>
        </p:xfrm>
        <a:graphic>
          <a:graphicData uri="http://schemas.openxmlformats.org/drawingml/2006/table">
            <a:tbl>
              <a:tblPr firstRow="1" bandRow="1">
                <a:tableStyleId>{5C22544A-7EE6-4342-B048-85BDC9FD1C3A}</a:tableStyleId>
              </a:tblPr>
              <a:tblGrid>
                <a:gridCol w="2092238">
                  <a:extLst>
                    <a:ext uri="{9D8B030D-6E8A-4147-A177-3AD203B41FA5}">
                      <a16:colId xmlns:a16="http://schemas.microsoft.com/office/drawing/2014/main" val="2633432334"/>
                    </a:ext>
                  </a:extLst>
                </a:gridCol>
                <a:gridCol w="231748">
                  <a:extLst>
                    <a:ext uri="{9D8B030D-6E8A-4147-A177-3AD203B41FA5}">
                      <a16:colId xmlns:a16="http://schemas.microsoft.com/office/drawing/2014/main" val="754685778"/>
                    </a:ext>
                  </a:extLst>
                </a:gridCol>
                <a:gridCol w="4199282">
                  <a:extLst>
                    <a:ext uri="{9D8B030D-6E8A-4147-A177-3AD203B41FA5}">
                      <a16:colId xmlns:a16="http://schemas.microsoft.com/office/drawing/2014/main" val="996479981"/>
                    </a:ext>
                  </a:extLst>
                </a:gridCol>
                <a:gridCol w="4585872">
                  <a:extLst>
                    <a:ext uri="{9D8B030D-6E8A-4147-A177-3AD203B41FA5}">
                      <a16:colId xmlns:a16="http://schemas.microsoft.com/office/drawing/2014/main" val="2871267210"/>
                    </a:ext>
                  </a:extLst>
                </a:gridCol>
              </a:tblGrid>
              <a:tr h="392577">
                <a:tc>
                  <a:txBody>
                    <a:bodyPr/>
                    <a:lstStyle/>
                    <a:p>
                      <a:r>
                        <a:rPr lang="en-US" sz="1400" b="1" dirty="0">
                          <a:solidFill>
                            <a:schemeClr val="bg1"/>
                          </a:solidFill>
                          <a:latin typeface="+mn-lt"/>
                          <a:ea typeface="Roboto Condensed" panose="02000000000000000000" pitchFamily="2" charset="0"/>
                        </a:rPr>
                        <a:t>Grade: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gridSpan="2">
                  <a:txBody>
                    <a:bodyPr/>
                    <a:lstStyle/>
                    <a:p>
                      <a:r>
                        <a:rPr lang="en-US" sz="1400" b="1" dirty="0">
                          <a:solidFill>
                            <a:schemeClr val="bg1"/>
                          </a:solidFill>
                          <a:latin typeface="+mn-lt"/>
                          <a:ea typeface="Roboto Condensed" panose="02000000000000000000" pitchFamily="2" charset="0"/>
                        </a:rPr>
                        <a:t>Subject Area/ Course: 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dirty="0">
                        <a:solidFill>
                          <a:schemeClr val="bg1"/>
                        </a:solidFill>
                        <a:latin typeface="DM Sans" pitchFamily="2" charset="77"/>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dirty="0">
                          <a:solidFill>
                            <a:schemeClr val="bg1"/>
                          </a:solidFill>
                          <a:latin typeface="DM Sans" pitchFamily="2" charset="77"/>
                          <a:ea typeface="Roboto Condensed" panose="02000000000000000000" pitchFamily="2" charset="0"/>
                        </a:rPr>
                        <a:t>Counting &amp; Cardinality</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55659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Cluster Statement</a:t>
                      </a:r>
                      <a:r>
                        <a:rPr lang="en-CA" sz="1400" b="0" kern="1200" dirty="0">
                          <a:solidFill>
                            <a:schemeClr val="dk1"/>
                          </a:solidFill>
                          <a:effectLst/>
                          <a:latin typeface="+mn-lt"/>
                          <a:ea typeface="+mn-ea"/>
                          <a:cs typeface="+mn-cs"/>
                        </a:rPr>
                        <a:t>: </a:t>
                      </a:r>
                      <a:r>
                        <a:rPr lang="en-US" sz="1400" b="0" dirty="0">
                          <a:solidFill>
                            <a:schemeClr val="tx1"/>
                          </a:solidFill>
                          <a:latin typeface="+mn-lt"/>
                          <a:ea typeface="Roboto Condensed" panose="02000000000000000000" pitchFamily="2" charset="0"/>
                        </a:rPr>
                        <a:t>Students will </a:t>
                      </a:r>
                      <a:r>
                        <a:rPr lang="en-CA" sz="1400" b="0" kern="1200" dirty="0">
                          <a:solidFill>
                            <a:schemeClr val="tx1"/>
                          </a:solidFill>
                          <a:effectLst/>
                          <a:latin typeface="+mn-lt"/>
                          <a:ea typeface="+mn-ea"/>
                          <a:cs typeface="+mn-cs"/>
                        </a:rPr>
                        <a:t>Know number names and the count sequence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4946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9400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734248"/>
                  </a:ext>
                </a:extLst>
              </a:tr>
              <a:tr h="8421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3631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bl>
          </a:graphicData>
        </a:graphic>
      </p:graphicFrame>
      <p:sp>
        <p:nvSpPr>
          <p:cNvPr id="2" name="TextBox 1">
            <a:extLst>
              <a:ext uri="{FF2B5EF4-FFF2-40B4-BE49-F238E27FC236}">
                <a16:creationId xmlns:a16="http://schemas.microsoft.com/office/drawing/2014/main" id="{B59FC410-1B79-0893-90CB-022197F50496}"/>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18724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DB6A3-8D0F-6BCB-B9BF-1BDAF68F057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2F5D0CE-2956-7452-192E-582534F95EE7}"/>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1D9FFCFA-439C-75A8-C6C9-809617FA7168}"/>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sz="2000" dirty="0"/>
            </a:p>
          </p:txBody>
        </p:sp>
        <p:sp>
          <p:nvSpPr>
            <p:cNvPr id="4" name="TextBox 3">
              <a:extLst>
                <a:ext uri="{FF2B5EF4-FFF2-40B4-BE49-F238E27FC236}">
                  <a16:creationId xmlns:a16="http://schemas.microsoft.com/office/drawing/2014/main" id="{F4D3A3E2-6E94-033D-39E1-E482F6B53C7D}"/>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E2FE6769-D18C-DC00-631C-3B892E7E69C7}"/>
              </a:ext>
            </a:extLst>
          </p:cNvPr>
          <p:cNvSpPr txBox="1">
            <a:spLocks/>
          </p:cNvSpPr>
          <p:nvPr/>
        </p:nvSpPr>
        <p:spPr>
          <a:xfrm>
            <a:off x="218661" y="383323"/>
            <a:ext cx="11708296" cy="6610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Roboto Condensed" panose="02000000000000000000" pitchFamily="2" charset="0"/>
                <a:ea typeface="Roboto Condensed" panose="02000000000000000000" pitchFamily="2" charset="0"/>
              </a:rPr>
              <a:t>Inclusive Curricular Planning: Weaving Together UDL and Backwards Design</a:t>
            </a:r>
          </a:p>
        </p:txBody>
      </p:sp>
      <p:sp>
        <p:nvSpPr>
          <p:cNvPr id="18" name="Content Placeholder 17">
            <a:extLst>
              <a:ext uri="{FF2B5EF4-FFF2-40B4-BE49-F238E27FC236}">
                <a16:creationId xmlns:a16="http://schemas.microsoft.com/office/drawing/2014/main" id="{2524E1B9-5113-2E4B-71E7-19783A7BDA44}"/>
              </a:ext>
            </a:extLst>
          </p:cNvPr>
          <p:cNvSpPr>
            <a:spLocks noGrp="1"/>
          </p:cNvSpPr>
          <p:nvPr>
            <p:ph idx="1"/>
          </p:nvPr>
        </p:nvSpPr>
        <p:spPr>
          <a:xfrm>
            <a:off x="936151" y="1328304"/>
            <a:ext cx="10035212" cy="5529696"/>
          </a:xfrm>
        </p:spPr>
        <p:txBody>
          <a:bodyPr>
            <a:normAutofit fontScale="92500" lnSpcReduction="10000"/>
          </a:bodyPr>
          <a:lstStyle/>
          <a:p>
            <a:pPr marL="0" indent="0">
              <a:lnSpc>
                <a:spcPct val="160000"/>
              </a:lnSpc>
              <a:buNone/>
            </a:pPr>
            <a:r>
              <a:rPr lang="en-US" sz="2400" b="1" dirty="0"/>
              <a:t>Step 1: Choose the grade level subject area/course and the topic/theme/strand that you want to design</a:t>
            </a:r>
          </a:p>
          <a:p>
            <a:pPr marL="0" indent="0">
              <a:lnSpc>
                <a:spcPct val="160000"/>
              </a:lnSpc>
              <a:buNone/>
            </a:pPr>
            <a:r>
              <a:rPr lang="en-US" sz="2400" b="1" dirty="0"/>
              <a:t>Step 2: Identify the grade level learning standards that you want to assess</a:t>
            </a:r>
          </a:p>
          <a:p>
            <a:pPr marL="0" indent="0">
              <a:lnSpc>
                <a:spcPct val="160000"/>
              </a:lnSpc>
              <a:buNone/>
            </a:pPr>
            <a:r>
              <a:rPr lang="en-US" sz="2400" b="1" dirty="0">
                <a:solidFill>
                  <a:srgbClr val="FF0000"/>
                </a:solidFill>
              </a:rPr>
              <a:t>Step 3: Determine the Learning Goals that you will be teaching</a:t>
            </a:r>
          </a:p>
          <a:p>
            <a:pPr marL="0" indent="0">
              <a:lnSpc>
                <a:spcPct val="160000"/>
              </a:lnSpc>
              <a:buNone/>
            </a:pPr>
            <a:r>
              <a:rPr lang="en-US" sz="2400" b="1" dirty="0"/>
              <a:t>Step 4: Fill in the learning goal gaps if needed</a:t>
            </a:r>
          </a:p>
          <a:p>
            <a:pPr marL="0" indent="0">
              <a:lnSpc>
                <a:spcPct val="160000"/>
              </a:lnSpc>
              <a:buNone/>
            </a:pPr>
            <a:r>
              <a:rPr lang="en-US" sz="2400" b="1" dirty="0"/>
              <a:t>Step 5: Translate the learning goals into student friendly language</a:t>
            </a:r>
          </a:p>
          <a:p>
            <a:pPr marL="0" indent="0">
              <a:lnSpc>
                <a:spcPct val="160000"/>
              </a:lnSpc>
              <a:buNone/>
            </a:pPr>
            <a:r>
              <a:rPr lang="en-US" sz="2400" b="1" dirty="0"/>
              <a:t>Step  6: Identify important vocabulary that you want students to know and use</a:t>
            </a:r>
          </a:p>
          <a:p>
            <a:pPr marL="0" indent="0">
              <a:lnSpc>
                <a:spcPct val="160000"/>
              </a:lnSpc>
              <a:buNone/>
            </a:pPr>
            <a:r>
              <a:rPr lang="en-US" sz="2400" b="1" dirty="0"/>
              <a:t>Step 7: Create a provoking guiding question that create the context for learning</a:t>
            </a:r>
            <a:endParaRPr lang="en-US" sz="2400" dirty="0"/>
          </a:p>
        </p:txBody>
      </p:sp>
    </p:spTree>
    <p:extLst>
      <p:ext uri="{BB962C8B-B14F-4D97-AF65-F5344CB8AC3E}">
        <p14:creationId xmlns:p14="http://schemas.microsoft.com/office/powerpoint/2010/main" val="3338626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BA241-3DB0-67B7-1C8D-87358541BEB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63F41BB-7266-BCA1-4552-BDDD2F4AC76F}"/>
              </a:ext>
            </a:extLst>
          </p:cNvPr>
          <p:cNvGrpSpPr/>
          <p:nvPr/>
        </p:nvGrpSpPr>
        <p:grpSpPr>
          <a:xfrm>
            <a:off x="-3" y="-23917"/>
            <a:ext cx="12192000" cy="1090121"/>
            <a:chOff x="0" y="0"/>
            <a:chExt cx="4816593" cy="614389"/>
          </a:xfrm>
        </p:grpSpPr>
        <p:sp>
          <p:nvSpPr>
            <p:cNvPr id="4" name="Freeform 3">
              <a:extLst>
                <a:ext uri="{FF2B5EF4-FFF2-40B4-BE49-F238E27FC236}">
                  <a16:creationId xmlns:a16="http://schemas.microsoft.com/office/drawing/2014/main" id="{E152AB51-1AE5-751E-1B77-98605C2C2E62}"/>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a:p>
          </p:txBody>
        </p:sp>
        <p:sp>
          <p:nvSpPr>
            <p:cNvPr id="5" name="TextBox 4">
              <a:extLst>
                <a:ext uri="{FF2B5EF4-FFF2-40B4-BE49-F238E27FC236}">
                  <a16:creationId xmlns:a16="http://schemas.microsoft.com/office/drawing/2014/main" id="{C4B588F9-373F-F4F2-9749-7979F9F0922E}"/>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grpSp>
        <p:nvGrpSpPr>
          <p:cNvPr id="6" name="Group 5">
            <a:extLst>
              <a:ext uri="{FF2B5EF4-FFF2-40B4-BE49-F238E27FC236}">
                <a16:creationId xmlns:a16="http://schemas.microsoft.com/office/drawing/2014/main" id="{CD8770F1-6F59-7CC8-9B8A-84EE5A9F20FA}"/>
              </a:ext>
            </a:extLst>
          </p:cNvPr>
          <p:cNvGrpSpPr/>
          <p:nvPr/>
        </p:nvGrpSpPr>
        <p:grpSpPr>
          <a:xfrm>
            <a:off x="0" y="6172200"/>
            <a:ext cx="12192000" cy="685800"/>
            <a:chOff x="0" y="0"/>
            <a:chExt cx="4816593" cy="270933"/>
          </a:xfrm>
        </p:grpSpPr>
        <p:sp>
          <p:nvSpPr>
            <p:cNvPr id="7" name="Freeform 6">
              <a:extLst>
                <a:ext uri="{FF2B5EF4-FFF2-40B4-BE49-F238E27FC236}">
                  <a16:creationId xmlns:a16="http://schemas.microsoft.com/office/drawing/2014/main" id="{CD0EE215-F340-1132-FCA6-E00BFC760EEB}"/>
                </a:ext>
              </a:extLst>
            </p:cNvPr>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close/>
                </a:path>
              </a:pathLst>
            </a:custGeom>
            <a:solidFill>
              <a:srgbClr val="038278"/>
            </a:solidFill>
          </p:spPr>
          <p:txBody>
            <a:bodyPr/>
            <a:lstStyle/>
            <a:p>
              <a:endParaRPr lang="en-US"/>
            </a:p>
          </p:txBody>
        </p:sp>
        <p:sp>
          <p:nvSpPr>
            <p:cNvPr id="8" name="TextBox 7">
              <a:extLst>
                <a:ext uri="{FF2B5EF4-FFF2-40B4-BE49-F238E27FC236}">
                  <a16:creationId xmlns:a16="http://schemas.microsoft.com/office/drawing/2014/main" id="{16EAB6C4-9B91-0E6D-A6C1-308C2D5598F2}"/>
                </a:ext>
              </a:extLst>
            </p:cNvPr>
            <p:cNvSpPr txBox="1"/>
            <p:nvPr/>
          </p:nvSpPr>
          <p:spPr>
            <a:xfrm>
              <a:off x="0" y="-38100"/>
              <a:ext cx="4816593" cy="309033"/>
            </a:xfrm>
            <a:prstGeom prst="rect">
              <a:avLst/>
            </a:prstGeom>
          </p:spPr>
          <p:txBody>
            <a:bodyPr lIns="33867" tIns="33867" rIns="33867" bIns="33867" rtlCol="0" anchor="ctr"/>
            <a:lstStyle/>
            <a:p>
              <a:pPr algn="ctr">
                <a:lnSpc>
                  <a:spcPts val="1773"/>
                </a:lnSpc>
              </a:pPr>
              <a:endParaRPr sz="1200"/>
            </a:p>
          </p:txBody>
        </p:sp>
      </p:grpSp>
      <p:sp>
        <p:nvSpPr>
          <p:cNvPr id="9" name="Title 1">
            <a:extLst>
              <a:ext uri="{FF2B5EF4-FFF2-40B4-BE49-F238E27FC236}">
                <a16:creationId xmlns:a16="http://schemas.microsoft.com/office/drawing/2014/main" id="{E11DAC1F-477F-BBC2-59A0-FDFFC8C848B7}"/>
              </a:ext>
            </a:extLst>
          </p:cNvPr>
          <p:cNvSpPr txBox="1">
            <a:spLocks/>
          </p:cNvSpPr>
          <p:nvPr/>
        </p:nvSpPr>
        <p:spPr>
          <a:xfrm>
            <a:off x="1150068" y="339270"/>
            <a:ext cx="10515600" cy="66103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Roboto Condensed" panose="02000000000000000000" pitchFamily="2" charset="0"/>
                <a:ea typeface="Roboto Condensed" panose="02000000000000000000" pitchFamily="2" charset="0"/>
              </a:rPr>
              <a:t>Universal Design for Learning </a:t>
            </a:r>
            <a:r>
              <a:rPr lang="en-US" b="1" dirty="0">
                <a:solidFill>
                  <a:srgbClr val="FFC000"/>
                </a:solidFill>
                <a:latin typeface="Roboto Condensed" panose="02000000000000000000" pitchFamily="2" charset="0"/>
                <a:ea typeface="Roboto Condensed" panose="02000000000000000000" pitchFamily="2" charset="0"/>
              </a:rPr>
              <a:t>relies</a:t>
            </a:r>
            <a:r>
              <a:rPr lang="en-US" b="1" dirty="0">
                <a:solidFill>
                  <a:schemeClr val="bg1"/>
                </a:solidFill>
                <a:latin typeface="Roboto Condensed" panose="02000000000000000000" pitchFamily="2" charset="0"/>
                <a:ea typeface="Roboto Condensed" panose="02000000000000000000" pitchFamily="2" charset="0"/>
              </a:rPr>
              <a:t> on Backwards Design</a:t>
            </a:r>
          </a:p>
        </p:txBody>
      </p:sp>
      <p:pic>
        <p:nvPicPr>
          <p:cNvPr id="14" name="Picture 13" descr="A purple and white card with a purple background&#10;&#10;Description automatically generated">
            <a:extLst>
              <a:ext uri="{FF2B5EF4-FFF2-40B4-BE49-F238E27FC236}">
                <a16:creationId xmlns:a16="http://schemas.microsoft.com/office/drawing/2014/main" id="{C66B9C6B-43E0-AB8D-23DE-0CF81AF3A512}"/>
              </a:ext>
            </a:extLst>
          </p:cNvPr>
          <p:cNvPicPr>
            <a:picLocks noChangeAspect="1"/>
          </p:cNvPicPr>
          <p:nvPr/>
        </p:nvPicPr>
        <p:blipFill>
          <a:blip r:embed="rId2"/>
          <a:stretch>
            <a:fillRect/>
          </a:stretch>
        </p:blipFill>
        <p:spPr>
          <a:xfrm>
            <a:off x="875456" y="2493653"/>
            <a:ext cx="10441077" cy="1870693"/>
          </a:xfrm>
          <a:prstGeom prst="rect">
            <a:avLst/>
          </a:prstGeom>
        </p:spPr>
      </p:pic>
    </p:spTree>
    <p:extLst>
      <p:ext uri="{BB962C8B-B14F-4D97-AF65-F5344CB8AC3E}">
        <p14:creationId xmlns:p14="http://schemas.microsoft.com/office/powerpoint/2010/main" val="291245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40FCCDB-421C-3648-F511-EC86CDAD9DDF}"/>
              </a:ext>
            </a:extLst>
          </p:cNvPr>
          <p:cNvPicPr>
            <a:picLocks noChangeAspect="1"/>
          </p:cNvPicPr>
          <p:nvPr/>
        </p:nvPicPr>
        <p:blipFill>
          <a:blip r:embed="rId2"/>
          <a:stretch>
            <a:fillRect/>
          </a:stretch>
        </p:blipFill>
        <p:spPr>
          <a:xfrm>
            <a:off x="7472" y="6220356"/>
            <a:ext cx="1154057" cy="766366"/>
          </a:xfrm>
          <a:prstGeom prst="rect">
            <a:avLst/>
          </a:prstGeom>
        </p:spPr>
      </p:pic>
      <p:grpSp>
        <p:nvGrpSpPr>
          <p:cNvPr id="14" name="Group 2">
            <a:extLst>
              <a:ext uri="{FF2B5EF4-FFF2-40B4-BE49-F238E27FC236}">
                <a16:creationId xmlns:a16="http://schemas.microsoft.com/office/drawing/2014/main" id="{C9EA6353-BB10-D2BC-9880-ABE01B581C99}"/>
              </a:ext>
            </a:extLst>
          </p:cNvPr>
          <p:cNvGrpSpPr/>
          <p:nvPr/>
        </p:nvGrpSpPr>
        <p:grpSpPr>
          <a:xfrm>
            <a:off x="-851337" y="-170953"/>
            <a:ext cx="14062840" cy="1555173"/>
            <a:chOff x="0" y="0"/>
            <a:chExt cx="4816593" cy="614389"/>
          </a:xfrm>
        </p:grpSpPr>
        <p:sp>
          <p:nvSpPr>
            <p:cNvPr id="15" name="Freeform 3">
              <a:extLst>
                <a:ext uri="{FF2B5EF4-FFF2-40B4-BE49-F238E27FC236}">
                  <a16:creationId xmlns:a16="http://schemas.microsoft.com/office/drawing/2014/main" id="{47FD16D8-A8B7-A991-43A3-02D21CB8F9D7}"/>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a:p>
          </p:txBody>
        </p:sp>
        <p:sp>
          <p:nvSpPr>
            <p:cNvPr id="16" name="TextBox 4">
              <a:extLst>
                <a:ext uri="{FF2B5EF4-FFF2-40B4-BE49-F238E27FC236}">
                  <a16:creationId xmlns:a16="http://schemas.microsoft.com/office/drawing/2014/main" id="{EEDE381E-20CD-B3A7-C5AC-1AAADDEC0D1C}"/>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dirty="0"/>
            </a:p>
          </p:txBody>
        </p:sp>
      </p:grpSp>
      <p:sp>
        <p:nvSpPr>
          <p:cNvPr id="4" name="TextBox 3">
            <a:extLst>
              <a:ext uri="{FF2B5EF4-FFF2-40B4-BE49-F238E27FC236}">
                <a16:creationId xmlns:a16="http://schemas.microsoft.com/office/drawing/2014/main" id="{4E4E0656-B473-11C7-32CA-142E1E944D3B}"/>
              </a:ext>
            </a:extLst>
          </p:cNvPr>
          <p:cNvSpPr txBox="1"/>
          <p:nvPr/>
        </p:nvSpPr>
        <p:spPr>
          <a:xfrm>
            <a:off x="1439178" y="2055140"/>
            <a:ext cx="10017716" cy="4524315"/>
          </a:xfrm>
          <a:prstGeom prst="rect">
            <a:avLst/>
          </a:prstGeom>
          <a:noFill/>
        </p:spPr>
        <p:txBody>
          <a:bodyPr wrap="square" rtlCol="0">
            <a:spAutoFit/>
          </a:bodyPr>
          <a:lstStyle/>
          <a:p>
            <a:pPr marL="342900" indent="-342900">
              <a:buFont typeface="Arial" panose="020B0604020202020204" pitchFamily="34" charset="0"/>
              <a:buChar char="•"/>
            </a:pPr>
            <a:r>
              <a:rPr lang="en-US" sz="3600" dirty="0"/>
              <a:t>What did you try since last session?</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What are you noticing about your thinking?</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What are you noticing about your practice?</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What questions are coming up for you?</a:t>
            </a:r>
          </a:p>
          <a:p>
            <a:pPr marL="342900" indent="-342900">
              <a:buFont typeface="Arial" panose="020B0604020202020204" pitchFamily="34" charset="0"/>
              <a:buChar char="•"/>
            </a:pPr>
            <a:endParaRPr lang="en-US" sz="3600" dirty="0"/>
          </a:p>
        </p:txBody>
      </p:sp>
      <p:sp>
        <p:nvSpPr>
          <p:cNvPr id="18" name="Title 4">
            <a:extLst>
              <a:ext uri="{FF2B5EF4-FFF2-40B4-BE49-F238E27FC236}">
                <a16:creationId xmlns:a16="http://schemas.microsoft.com/office/drawing/2014/main" id="{B6A60AFE-4544-FD04-08BF-52D44B3540FA}"/>
              </a:ext>
            </a:extLst>
          </p:cNvPr>
          <p:cNvSpPr txBox="1">
            <a:spLocks/>
          </p:cNvSpPr>
          <p:nvPr/>
        </p:nvSpPr>
        <p:spPr>
          <a:xfrm>
            <a:off x="1743978" y="179597"/>
            <a:ext cx="8704045" cy="8540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Roboto Condensed" panose="02000000000000000000" pitchFamily="2" charset="0"/>
                <a:ea typeface="Roboto Condensed" panose="02000000000000000000" pitchFamily="2" charset="0"/>
              </a:rPr>
              <a:t>Reflecting on learning</a:t>
            </a:r>
          </a:p>
        </p:txBody>
      </p:sp>
    </p:spTree>
    <p:extLst>
      <p:ext uri="{BB962C8B-B14F-4D97-AF65-F5344CB8AC3E}">
        <p14:creationId xmlns:p14="http://schemas.microsoft.com/office/powerpoint/2010/main" val="210166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8B9E7-C509-7E2F-2D7A-DF7CD04C933E}"/>
            </a:ext>
          </a:extLst>
        </p:cNvPr>
        <p:cNvGrpSpPr/>
        <p:nvPr/>
      </p:nvGrpSpPr>
      <p:grpSpPr>
        <a:xfrm>
          <a:off x="0" y="0"/>
          <a:ext cx="0" cy="0"/>
          <a:chOff x="0" y="0"/>
          <a:chExt cx="0" cy="0"/>
        </a:xfrm>
      </p:grpSpPr>
      <p:pic>
        <p:nvPicPr>
          <p:cNvPr id="4" name="Picture 3" descr="A diagram of a design&#10;&#10;AI-generated content may be incorrect.">
            <a:extLst>
              <a:ext uri="{FF2B5EF4-FFF2-40B4-BE49-F238E27FC236}">
                <a16:creationId xmlns:a16="http://schemas.microsoft.com/office/drawing/2014/main" id="{9BEE24AF-34B2-E1F5-CDB3-07D5FC571161}"/>
              </a:ext>
            </a:extLst>
          </p:cNvPr>
          <p:cNvPicPr>
            <a:picLocks noChangeAspect="1"/>
          </p:cNvPicPr>
          <p:nvPr/>
        </p:nvPicPr>
        <p:blipFill>
          <a:blip r:embed="rId2"/>
          <a:stretch>
            <a:fillRect/>
          </a:stretch>
        </p:blipFill>
        <p:spPr>
          <a:xfrm>
            <a:off x="1146799" y="462104"/>
            <a:ext cx="9570507" cy="6253575"/>
          </a:xfrm>
          <a:prstGeom prst="rect">
            <a:avLst/>
          </a:prstGeom>
        </p:spPr>
      </p:pic>
      <p:sp>
        <p:nvSpPr>
          <p:cNvPr id="8" name="TextBox 7">
            <a:extLst>
              <a:ext uri="{FF2B5EF4-FFF2-40B4-BE49-F238E27FC236}">
                <a16:creationId xmlns:a16="http://schemas.microsoft.com/office/drawing/2014/main" id="{C8572032-B5C5-3EA9-F461-3A2FB8D997BC}"/>
              </a:ext>
            </a:extLst>
          </p:cNvPr>
          <p:cNvSpPr txBox="1"/>
          <p:nvPr/>
        </p:nvSpPr>
        <p:spPr>
          <a:xfrm>
            <a:off x="3599055" y="142321"/>
            <a:ext cx="5626832" cy="369332"/>
          </a:xfrm>
          <a:prstGeom prst="rect">
            <a:avLst/>
          </a:prstGeom>
          <a:noFill/>
        </p:spPr>
        <p:txBody>
          <a:bodyPr wrap="square">
            <a:spAutoFit/>
          </a:bodyPr>
          <a:lstStyle/>
          <a:p>
            <a:r>
              <a:rPr lang="en-US" sz="1800" b="1" dirty="0"/>
              <a:t>High Impact UDL Strategies in Curricular Design</a:t>
            </a:r>
          </a:p>
        </p:txBody>
      </p:sp>
      <p:sp>
        <p:nvSpPr>
          <p:cNvPr id="2" name="Rectangle 1">
            <a:extLst>
              <a:ext uri="{FF2B5EF4-FFF2-40B4-BE49-F238E27FC236}">
                <a16:creationId xmlns:a16="http://schemas.microsoft.com/office/drawing/2014/main" id="{F2FB91CC-DA9D-6142-C2A1-DB8FCDEE8F94}"/>
              </a:ext>
            </a:extLst>
          </p:cNvPr>
          <p:cNvSpPr/>
          <p:nvPr/>
        </p:nvSpPr>
        <p:spPr>
          <a:xfrm>
            <a:off x="1568017" y="3442648"/>
            <a:ext cx="2879124" cy="21624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C25FB0-430E-E2F7-F9A2-5EB8412DD336}"/>
              </a:ext>
            </a:extLst>
          </p:cNvPr>
          <p:cNvSpPr/>
          <p:nvPr/>
        </p:nvSpPr>
        <p:spPr>
          <a:xfrm>
            <a:off x="1568017" y="3442648"/>
            <a:ext cx="2879124" cy="21624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374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C73C9-349B-C637-C21A-C3A7678775C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0B275A4-2E92-7482-F528-DFDB254FD880}"/>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57EB91D4-E6A7-FA40-FF35-107B7F84A0E7}"/>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a:p>
          </p:txBody>
        </p:sp>
        <p:sp>
          <p:nvSpPr>
            <p:cNvPr id="4" name="TextBox 3">
              <a:extLst>
                <a:ext uri="{FF2B5EF4-FFF2-40B4-BE49-F238E27FC236}">
                  <a16:creationId xmlns:a16="http://schemas.microsoft.com/office/drawing/2014/main" id="{2B9226FF-7836-A4E1-8762-86FC08244856}"/>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0E0991AF-6609-2D87-AB10-0C57CC258C9D}"/>
              </a:ext>
            </a:extLst>
          </p:cNvPr>
          <p:cNvSpPr txBox="1">
            <a:spLocks/>
          </p:cNvSpPr>
          <p:nvPr/>
        </p:nvSpPr>
        <p:spPr>
          <a:xfrm>
            <a:off x="417443" y="204382"/>
            <a:ext cx="10714383" cy="66103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Roboto Condensed" panose="02000000000000000000" pitchFamily="2" charset="0"/>
                <a:ea typeface="Roboto Condensed" panose="02000000000000000000" pitchFamily="2" charset="0"/>
              </a:rPr>
              <a:t>Backwards Design: Determining Learning Goals</a:t>
            </a:r>
          </a:p>
        </p:txBody>
      </p:sp>
      <p:sp>
        <p:nvSpPr>
          <p:cNvPr id="18" name="Content Placeholder 17">
            <a:extLst>
              <a:ext uri="{FF2B5EF4-FFF2-40B4-BE49-F238E27FC236}">
                <a16:creationId xmlns:a16="http://schemas.microsoft.com/office/drawing/2014/main" id="{16415EC8-E6D7-AD2E-724F-FC1E401BBD54}"/>
              </a:ext>
            </a:extLst>
          </p:cNvPr>
          <p:cNvSpPr>
            <a:spLocks noGrp="1"/>
          </p:cNvSpPr>
          <p:nvPr>
            <p:ph idx="1"/>
          </p:nvPr>
        </p:nvSpPr>
        <p:spPr>
          <a:xfrm>
            <a:off x="1136372" y="1294503"/>
            <a:ext cx="10515600" cy="4654249"/>
          </a:xfrm>
        </p:spPr>
        <p:txBody>
          <a:bodyPr>
            <a:noAutofit/>
          </a:bodyPr>
          <a:lstStyle/>
          <a:p>
            <a:pPr marL="0" indent="0">
              <a:lnSpc>
                <a:spcPct val="160000"/>
              </a:lnSpc>
              <a:buNone/>
            </a:pPr>
            <a:r>
              <a:rPr lang="en-US" sz="2000" b="1" dirty="0"/>
              <a:t>The </a:t>
            </a:r>
            <a:r>
              <a:rPr lang="en-US" sz="2000" b="1" dirty="0">
                <a:solidFill>
                  <a:srgbClr val="FF0000"/>
                </a:solidFill>
              </a:rPr>
              <a:t>Grade Level Learning Standards </a:t>
            </a:r>
            <a:r>
              <a:rPr lang="en-US" sz="2000" b="1" dirty="0"/>
              <a:t>are what we assess</a:t>
            </a:r>
          </a:p>
          <a:p>
            <a:pPr marL="0" indent="0">
              <a:lnSpc>
                <a:spcPct val="160000"/>
              </a:lnSpc>
              <a:buNone/>
            </a:pPr>
            <a:r>
              <a:rPr lang="en-US" sz="2000" b="1" dirty="0"/>
              <a:t>The </a:t>
            </a:r>
            <a:r>
              <a:rPr lang="en-US" sz="2000" b="1" u="sng" dirty="0"/>
              <a:t>Learning Goals</a:t>
            </a:r>
            <a:r>
              <a:rPr lang="en-US" sz="2000" b="1" dirty="0"/>
              <a:t> are what we teach to get there</a:t>
            </a:r>
          </a:p>
          <a:p>
            <a:pPr marL="0" indent="0">
              <a:lnSpc>
                <a:spcPct val="160000"/>
              </a:lnSpc>
              <a:buNone/>
            </a:pPr>
            <a:r>
              <a:rPr lang="en-US" sz="2000" b="1" dirty="0"/>
              <a:t>There are different kinds of </a:t>
            </a:r>
            <a:r>
              <a:rPr lang="en-US" sz="2000" b="1" u="sng" dirty="0"/>
              <a:t>learning goals</a:t>
            </a:r>
            <a:r>
              <a:rPr lang="en-US" sz="2000" b="1" dirty="0"/>
              <a:t>:</a:t>
            </a:r>
          </a:p>
          <a:p>
            <a:pPr lvl="1">
              <a:lnSpc>
                <a:spcPct val="160000"/>
              </a:lnSpc>
            </a:pPr>
            <a:r>
              <a:rPr lang="en-US" sz="2000" b="1" dirty="0"/>
              <a:t>What students need to </a:t>
            </a:r>
            <a:r>
              <a:rPr lang="en-US" sz="2000" b="1" dirty="0">
                <a:solidFill>
                  <a:schemeClr val="accent2"/>
                </a:solidFill>
              </a:rPr>
              <a:t>know?</a:t>
            </a:r>
          </a:p>
          <a:p>
            <a:pPr lvl="1">
              <a:lnSpc>
                <a:spcPct val="160000"/>
              </a:lnSpc>
            </a:pPr>
            <a:r>
              <a:rPr lang="en-US" sz="2000" b="1" dirty="0"/>
              <a:t>What students need to </a:t>
            </a:r>
            <a:r>
              <a:rPr lang="en-US" sz="2000" b="1" dirty="0">
                <a:solidFill>
                  <a:srgbClr val="00B0F0"/>
                </a:solidFill>
              </a:rPr>
              <a:t>do?</a:t>
            </a:r>
          </a:p>
          <a:p>
            <a:pPr marL="0" indent="0">
              <a:lnSpc>
                <a:spcPct val="160000"/>
              </a:lnSpc>
              <a:buNone/>
            </a:pPr>
            <a:r>
              <a:rPr lang="en-US" sz="2000" b="1" dirty="0"/>
              <a:t>Some subject areas/courses include all of the </a:t>
            </a:r>
            <a:r>
              <a:rPr lang="en-US" sz="2000" b="1" u="sng" dirty="0"/>
              <a:t>learning goals</a:t>
            </a:r>
          </a:p>
          <a:p>
            <a:pPr marL="0" indent="0">
              <a:lnSpc>
                <a:spcPct val="160000"/>
              </a:lnSpc>
              <a:buNone/>
            </a:pPr>
            <a:r>
              <a:rPr lang="en-US" sz="2000" b="1" dirty="0"/>
              <a:t>Some subject areas/courses some only focus on a couple </a:t>
            </a:r>
            <a:r>
              <a:rPr lang="en-US" sz="2000" b="1" u="sng" dirty="0"/>
              <a:t>learning goals</a:t>
            </a:r>
          </a:p>
          <a:p>
            <a:pPr>
              <a:lnSpc>
                <a:spcPct val="160000"/>
              </a:lnSpc>
            </a:pPr>
            <a:endParaRPr lang="en-US" sz="2000" b="1" dirty="0"/>
          </a:p>
          <a:p>
            <a:pPr marL="0" indent="0">
              <a:lnSpc>
                <a:spcPct val="160000"/>
              </a:lnSpc>
              <a:buNone/>
            </a:pPr>
            <a:endParaRPr lang="en-US" sz="2000" dirty="0"/>
          </a:p>
          <a:p>
            <a:pPr>
              <a:lnSpc>
                <a:spcPct val="160000"/>
              </a:lnSpc>
            </a:pPr>
            <a:endParaRPr lang="en-US" sz="2000" dirty="0"/>
          </a:p>
        </p:txBody>
      </p:sp>
    </p:spTree>
    <p:extLst>
      <p:ext uri="{BB962C8B-B14F-4D97-AF65-F5344CB8AC3E}">
        <p14:creationId xmlns:p14="http://schemas.microsoft.com/office/powerpoint/2010/main" val="427720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144B-E1E0-1122-84E8-9A019E6AF69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4551559-52E0-583A-0F20-DB1D259D209B}"/>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950CDE38-6CB3-64D5-6642-4BDF1134E358}"/>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a:p>
          </p:txBody>
        </p:sp>
        <p:sp>
          <p:nvSpPr>
            <p:cNvPr id="4" name="TextBox 3">
              <a:extLst>
                <a:ext uri="{FF2B5EF4-FFF2-40B4-BE49-F238E27FC236}">
                  <a16:creationId xmlns:a16="http://schemas.microsoft.com/office/drawing/2014/main" id="{99190B1C-FBB5-AFA2-C901-AC8B6AA7C52C}"/>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82C8BB79-AE13-CE7D-E5AE-2CCC03759F94}"/>
              </a:ext>
            </a:extLst>
          </p:cNvPr>
          <p:cNvSpPr txBox="1">
            <a:spLocks/>
          </p:cNvSpPr>
          <p:nvPr/>
        </p:nvSpPr>
        <p:spPr>
          <a:xfrm>
            <a:off x="417443" y="204382"/>
            <a:ext cx="10714383" cy="66103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Roboto Condensed" panose="02000000000000000000" pitchFamily="2" charset="0"/>
                <a:ea typeface="Roboto Condensed" panose="02000000000000000000" pitchFamily="2" charset="0"/>
              </a:rPr>
              <a:t>Backwards Design: Determining Learning Goals</a:t>
            </a:r>
          </a:p>
        </p:txBody>
      </p:sp>
      <p:sp>
        <p:nvSpPr>
          <p:cNvPr id="18" name="Content Placeholder 17">
            <a:extLst>
              <a:ext uri="{FF2B5EF4-FFF2-40B4-BE49-F238E27FC236}">
                <a16:creationId xmlns:a16="http://schemas.microsoft.com/office/drawing/2014/main" id="{900B6BFE-7A7B-415F-3189-C0E48DBEAA14}"/>
              </a:ext>
            </a:extLst>
          </p:cNvPr>
          <p:cNvSpPr>
            <a:spLocks noGrp="1"/>
          </p:cNvSpPr>
          <p:nvPr>
            <p:ph idx="1"/>
          </p:nvPr>
        </p:nvSpPr>
        <p:spPr>
          <a:xfrm>
            <a:off x="1136372" y="1294503"/>
            <a:ext cx="10515600" cy="4654249"/>
          </a:xfrm>
        </p:spPr>
        <p:txBody>
          <a:bodyPr>
            <a:noAutofit/>
          </a:bodyPr>
          <a:lstStyle/>
          <a:p>
            <a:pPr marL="0" indent="0">
              <a:lnSpc>
                <a:spcPct val="160000"/>
              </a:lnSpc>
              <a:buNone/>
            </a:pPr>
            <a:r>
              <a:rPr lang="en-US" sz="2000" b="1" dirty="0"/>
              <a:t>The </a:t>
            </a:r>
            <a:r>
              <a:rPr lang="en-US" sz="2000" b="1" dirty="0">
                <a:solidFill>
                  <a:srgbClr val="FF0000"/>
                </a:solidFill>
              </a:rPr>
              <a:t>Grade Level Learning Standards </a:t>
            </a:r>
            <a:r>
              <a:rPr lang="en-US" sz="2000" b="1" dirty="0"/>
              <a:t>are what we assess</a:t>
            </a:r>
          </a:p>
          <a:p>
            <a:pPr marL="0" indent="0">
              <a:lnSpc>
                <a:spcPct val="160000"/>
              </a:lnSpc>
              <a:buNone/>
            </a:pPr>
            <a:r>
              <a:rPr lang="en-US" sz="2000" b="1" dirty="0"/>
              <a:t>The </a:t>
            </a:r>
            <a:r>
              <a:rPr lang="en-US" sz="2000" b="1" u="sng" dirty="0"/>
              <a:t>Learning Goals</a:t>
            </a:r>
            <a:r>
              <a:rPr lang="en-US" sz="2000" b="1" dirty="0"/>
              <a:t> are what we teach to get there</a:t>
            </a:r>
          </a:p>
          <a:p>
            <a:pPr marL="0" indent="0">
              <a:lnSpc>
                <a:spcPct val="160000"/>
              </a:lnSpc>
              <a:buNone/>
            </a:pPr>
            <a:r>
              <a:rPr lang="en-US" sz="2000" b="1" dirty="0"/>
              <a:t>There are different kinds of </a:t>
            </a:r>
            <a:r>
              <a:rPr lang="en-US" sz="2000" b="1" u="sng" dirty="0"/>
              <a:t>learning goals</a:t>
            </a:r>
            <a:r>
              <a:rPr lang="en-US" sz="2000" b="1" dirty="0"/>
              <a:t>:</a:t>
            </a:r>
          </a:p>
          <a:p>
            <a:pPr lvl="1">
              <a:lnSpc>
                <a:spcPct val="160000"/>
              </a:lnSpc>
            </a:pPr>
            <a:r>
              <a:rPr lang="en-US" sz="2000" b="1" dirty="0"/>
              <a:t>What students need to </a:t>
            </a:r>
            <a:r>
              <a:rPr lang="en-US" sz="2000" b="1" dirty="0">
                <a:solidFill>
                  <a:srgbClr val="00B050"/>
                </a:solidFill>
              </a:rPr>
              <a:t>understand?</a:t>
            </a:r>
          </a:p>
          <a:p>
            <a:pPr lvl="1">
              <a:lnSpc>
                <a:spcPct val="160000"/>
              </a:lnSpc>
            </a:pPr>
            <a:r>
              <a:rPr lang="en-US" sz="2000" b="1" dirty="0"/>
              <a:t>What students need to </a:t>
            </a:r>
            <a:r>
              <a:rPr lang="en-US" sz="2000" b="1" dirty="0">
                <a:solidFill>
                  <a:schemeClr val="accent2"/>
                </a:solidFill>
              </a:rPr>
              <a:t>know?</a:t>
            </a:r>
          </a:p>
          <a:p>
            <a:pPr lvl="1">
              <a:lnSpc>
                <a:spcPct val="160000"/>
              </a:lnSpc>
            </a:pPr>
            <a:r>
              <a:rPr lang="en-US" sz="2000" b="1" dirty="0"/>
              <a:t>What students need to </a:t>
            </a:r>
            <a:r>
              <a:rPr lang="en-US" sz="2000" b="1" dirty="0">
                <a:solidFill>
                  <a:srgbClr val="00B0F0"/>
                </a:solidFill>
              </a:rPr>
              <a:t>do?</a:t>
            </a:r>
          </a:p>
          <a:p>
            <a:pPr lvl="1">
              <a:lnSpc>
                <a:spcPct val="160000"/>
              </a:lnSpc>
            </a:pPr>
            <a:r>
              <a:rPr lang="en-US" sz="2000" b="1" dirty="0"/>
              <a:t>What competencies do students need to </a:t>
            </a:r>
            <a:r>
              <a:rPr lang="en-US" sz="2000" b="1" dirty="0">
                <a:solidFill>
                  <a:schemeClr val="accent5"/>
                </a:solidFill>
              </a:rPr>
              <a:t>develop?</a:t>
            </a:r>
          </a:p>
          <a:p>
            <a:pPr marL="0" indent="0">
              <a:lnSpc>
                <a:spcPct val="160000"/>
              </a:lnSpc>
              <a:buNone/>
            </a:pPr>
            <a:r>
              <a:rPr lang="en-US" sz="2000" b="1" dirty="0"/>
              <a:t>Some subject areas/courses include all of the </a:t>
            </a:r>
            <a:r>
              <a:rPr lang="en-US" sz="2000" b="1" u="sng" dirty="0"/>
              <a:t>learning goals</a:t>
            </a:r>
          </a:p>
          <a:p>
            <a:pPr marL="0" indent="0">
              <a:lnSpc>
                <a:spcPct val="160000"/>
              </a:lnSpc>
              <a:buNone/>
            </a:pPr>
            <a:r>
              <a:rPr lang="en-US" sz="2000" b="1" dirty="0"/>
              <a:t>Some subject areas/courses some only focus on a couple </a:t>
            </a:r>
            <a:r>
              <a:rPr lang="en-US" sz="2000" b="1" u="sng" dirty="0"/>
              <a:t>learning goals</a:t>
            </a:r>
          </a:p>
          <a:p>
            <a:pPr>
              <a:lnSpc>
                <a:spcPct val="160000"/>
              </a:lnSpc>
            </a:pPr>
            <a:endParaRPr lang="en-US" sz="2000" b="1" dirty="0"/>
          </a:p>
          <a:p>
            <a:pPr marL="0" indent="0">
              <a:lnSpc>
                <a:spcPct val="160000"/>
              </a:lnSpc>
              <a:buNone/>
            </a:pPr>
            <a:endParaRPr lang="en-US" sz="2000" dirty="0"/>
          </a:p>
          <a:p>
            <a:pPr>
              <a:lnSpc>
                <a:spcPct val="160000"/>
              </a:lnSpc>
            </a:pPr>
            <a:endParaRPr lang="en-US" sz="2000" dirty="0"/>
          </a:p>
        </p:txBody>
      </p:sp>
    </p:spTree>
    <p:extLst>
      <p:ext uri="{BB962C8B-B14F-4D97-AF65-F5344CB8AC3E}">
        <p14:creationId xmlns:p14="http://schemas.microsoft.com/office/powerpoint/2010/main" val="2867862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1A020-8F4E-8D28-8CED-98BCFC875D6C}"/>
            </a:ext>
          </a:extLst>
        </p:cNvPr>
        <p:cNvGrpSpPr/>
        <p:nvPr/>
      </p:nvGrpSpPr>
      <p:grpSpPr>
        <a:xfrm>
          <a:off x="0" y="0"/>
          <a:ext cx="0" cy="0"/>
          <a:chOff x="0" y="0"/>
          <a:chExt cx="0" cy="0"/>
        </a:xfrm>
      </p:grpSpPr>
      <p:pic>
        <p:nvPicPr>
          <p:cNvPr id="10" name="Picture 9" descr="A screenshot of a computer screen&#10;&#10;AI-generated content may be incorrect.">
            <a:extLst>
              <a:ext uri="{FF2B5EF4-FFF2-40B4-BE49-F238E27FC236}">
                <a16:creationId xmlns:a16="http://schemas.microsoft.com/office/drawing/2014/main" id="{EACB03D8-4FD2-D441-94FF-85E2BD9EEDBB}"/>
              </a:ext>
            </a:extLst>
          </p:cNvPr>
          <p:cNvPicPr>
            <a:picLocks noChangeAspect="1"/>
          </p:cNvPicPr>
          <p:nvPr/>
        </p:nvPicPr>
        <p:blipFill>
          <a:blip r:embed="rId3"/>
          <a:stretch>
            <a:fillRect/>
          </a:stretch>
        </p:blipFill>
        <p:spPr>
          <a:xfrm>
            <a:off x="3051313" y="796817"/>
            <a:ext cx="6124351" cy="4287046"/>
          </a:xfrm>
          <a:prstGeom prst="rect">
            <a:avLst/>
          </a:prstGeom>
        </p:spPr>
      </p:pic>
      <p:sp>
        <p:nvSpPr>
          <p:cNvPr id="2" name="Content Placeholder 17">
            <a:extLst>
              <a:ext uri="{FF2B5EF4-FFF2-40B4-BE49-F238E27FC236}">
                <a16:creationId xmlns:a16="http://schemas.microsoft.com/office/drawing/2014/main" id="{580C464C-2D6B-E155-F4CF-7A49B35F6A3E}"/>
              </a:ext>
            </a:extLst>
          </p:cNvPr>
          <p:cNvSpPr txBox="1">
            <a:spLocks/>
          </p:cNvSpPr>
          <p:nvPr/>
        </p:nvSpPr>
        <p:spPr>
          <a:xfrm>
            <a:off x="1095882" y="219918"/>
            <a:ext cx="10035212" cy="6794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2400" b="1" dirty="0"/>
              <a:t>NGSS: The grade level learning  standard in Science is called the </a:t>
            </a:r>
            <a:r>
              <a:rPr lang="en-US" sz="2400" b="1" dirty="0">
                <a:solidFill>
                  <a:srgbClr val="FF0000"/>
                </a:solidFill>
              </a:rPr>
              <a:t>Performance Expectation</a:t>
            </a:r>
          </a:p>
          <a:p>
            <a:pPr marL="0" indent="0">
              <a:lnSpc>
                <a:spcPct val="160000"/>
              </a:lnSpc>
              <a:buNone/>
            </a:pPr>
            <a:endParaRPr lang="en-US" sz="2400" b="1" dirty="0">
              <a:solidFill>
                <a:srgbClr val="FF0000"/>
              </a:solidFill>
            </a:endParaRPr>
          </a:p>
        </p:txBody>
      </p:sp>
      <p:sp>
        <p:nvSpPr>
          <p:cNvPr id="5" name="U-Turn Arrow 4">
            <a:extLst>
              <a:ext uri="{FF2B5EF4-FFF2-40B4-BE49-F238E27FC236}">
                <a16:creationId xmlns:a16="http://schemas.microsoft.com/office/drawing/2014/main" id="{E570F9F0-85D3-44DC-FF5F-84E1B1CC591A}"/>
              </a:ext>
            </a:extLst>
          </p:cNvPr>
          <p:cNvSpPr/>
          <p:nvPr/>
        </p:nvSpPr>
        <p:spPr>
          <a:xfrm rot="10800000" flipH="1">
            <a:off x="4353617" y="5103527"/>
            <a:ext cx="815008" cy="1223920"/>
          </a:xfrm>
          <a:prstGeom prst="uturnArrow">
            <a:avLst>
              <a:gd name="adj1" fmla="val 9316"/>
              <a:gd name="adj2" fmla="val 21381"/>
              <a:gd name="adj3" fmla="val 33445"/>
              <a:gd name="adj4" fmla="val 41036"/>
              <a:gd name="adj5"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U-Turn Arrow 6">
            <a:extLst>
              <a:ext uri="{FF2B5EF4-FFF2-40B4-BE49-F238E27FC236}">
                <a16:creationId xmlns:a16="http://schemas.microsoft.com/office/drawing/2014/main" id="{22A32DB6-E702-6494-82AC-7966BB564D7E}"/>
              </a:ext>
            </a:extLst>
          </p:cNvPr>
          <p:cNvSpPr/>
          <p:nvPr/>
        </p:nvSpPr>
        <p:spPr>
          <a:xfrm rot="10800000" flipH="1">
            <a:off x="6159507" y="5103528"/>
            <a:ext cx="815008" cy="1139956"/>
          </a:xfrm>
          <a:prstGeom prst="uturnArrow">
            <a:avLst>
              <a:gd name="adj1" fmla="val 9316"/>
              <a:gd name="adj2" fmla="val 21381"/>
              <a:gd name="adj3" fmla="val 33445"/>
              <a:gd name="adj4" fmla="val 41036"/>
              <a:gd name="adj5"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EB37B8D1-8177-59C4-6780-EEF844F24C11}"/>
              </a:ext>
            </a:extLst>
          </p:cNvPr>
          <p:cNvSpPr txBox="1"/>
          <p:nvPr/>
        </p:nvSpPr>
        <p:spPr>
          <a:xfrm>
            <a:off x="5470712" y="5680168"/>
            <a:ext cx="2192595" cy="931858"/>
          </a:xfrm>
          <a:prstGeom prst="rect">
            <a:avLst/>
          </a:prstGeom>
          <a:solidFill>
            <a:schemeClr val="bg1"/>
          </a:solidFill>
        </p:spPr>
        <p:txBody>
          <a:bodyPr wrap="square">
            <a:spAutoFit/>
          </a:bodyPr>
          <a:lstStyle/>
          <a:p>
            <a:pPr lvl="1">
              <a:lnSpc>
                <a:spcPct val="160000"/>
              </a:lnSpc>
            </a:pPr>
            <a:r>
              <a:rPr lang="en-US" sz="1800" b="1" dirty="0"/>
              <a:t>What students </a:t>
            </a:r>
          </a:p>
          <a:p>
            <a:pPr lvl="1">
              <a:lnSpc>
                <a:spcPct val="160000"/>
              </a:lnSpc>
            </a:pPr>
            <a:r>
              <a:rPr lang="en-US" sz="1800" b="1" dirty="0"/>
              <a:t>need to </a:t>
            </a:r>
            <a:r>
              <a:rPr lang="en-US" sz="1800" b="1" dirty="0">
                <a:solidFill>
                  <a:schemeClr val="accent2"/>
                </a:solidFill>
              </a:rPr>
              <a:t>know</a:t>
            </a:r>
          </a:p>
        </p:txBody>
      </p:sp>
      <p:sp>
        <p:nvSpPr>
          <p:cNvPr id="8" name="Rectangle 7">
            <a:extLst>
              <a:ext uri="{FF2B5EF4-FFF2-40B4-BE49-F238E27FC236}">
                <a16:creationId xmlns:a16="http://schemas.microsoft.com/office/drawing/2014/main" id="{ED202FFB-D418-1F84-FB61-985A4B610F63}"/>
              </a:ext>
            </a:extLst>
          </p:cNvPr>
          <p:cNvSpPr/>
          <p:nvPr/>
        </p:nvSpPr>
        <p:spPr>
          <a:xfrm>
            <a:off x="5843303" y="5033468"/>
            <a:ext cx="491613" cy="732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Turn Arrow 8">
            <a:extLst>
              <a:ext uri="{FF2B5EF4-FFF2-40B4-BE49-F238E27FC236}">
                <a16:creationId xmlns:a16="http://schemas.microsoft.com/office/drawing/2014/main" id="{C8F6B3C0-0A2A-0C86-825F-9C367B476CFE}"/>
              </a:ext>
            </a:extLst>
          </p:cNvPr>
          <p:cNvSpPr/>
          <p:nvPr/>
        </p:nvSpPr>
        <p:spPr>
          <a:xfrm rot="10800000">
            <a:off x="8186525" y="5154498"/>
            <a:ext cx="815008" cy="1223920"/>
          </a:xfrm>
          <a:prstGeom prst="uturnArrow">
            <a:avLst>
              <a:gd name="adj1" fmla="val 9316"/>
              <a:gd name="adj2" fmla="val 21381"/>
              <a:gd name="adj3" fmla="val 33445"/>
              <a:gd name="adj4" fmla="val 41036"/>
              <a:gd name="adj5"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941FA295-AE5C-79EF-894A-63EE2A4BF9D0}"/>
              </a:ext>
            </a:extLst>
          </p:cNvPr>
          <p:cNvSpPr txBox="1"/>
          <p:nvPr/>
        </p:nvSpPr>
        <p:spPr>
          <a:xfrm>
            <a:off x="8594029" y="5083863"/>
            <a:ext cx="3419061" cy="931858"/>
          </a:xfrm>
          <a:prstGeom prst="rect">
            <a:avLst/>
          </a:prstGeom>
          <a:solidFill>
            <a:schemeClr val="bg1"/>
          </a:solidFill>
        </p:spPr>
        <p:txBody>
          <a:bodyPr wrap="square">
            <a:spAutoFit/>
          </a:bodyPr>
          <a:lstStyle/>
          <a:p>
            <a:pPr lvl="1">
              <a:lnSpc>
                <a:spcPct val="160000"/>
              </a:lnSpc>
            </a:pPr>
            <a:r>
              <a:rPr lang="en-US" sz="1800" b="1" dirty="0"/>
              <a:t>What students need to </a:t>
            </a:r>
            <a:r>
              <a:rPr lang="en-US" sz="1800" b="1" dirty="0">
                <a:solidFill>
                  <a:srgbClr val="00B050"/>
                </a:solidFill>
              </a:rPr>
              <a:t>understand</a:t>
            </a:r>
          </a:p>
        </p:txBody>
      </p:sp>
      <p:sp>
        <p:nvSpPr>
          <p:cNvPr id="13" name="Rectangle 12">
            <a:extLst>
              <a:ext uri="{FF2B5EF4-FFF2-40B4-BE49-F238E27FC236}">
                <a16:creationId xmlns:a16="http://schemas.microsoft.com/office/drawing/2014/main" id="{45C4F973-483A-51CD-3B45-2EAF630B6CED}"/>
              </a:ext>
            </a:extLst>
          </p:cNvPr>
          <p:cNvSpPr/>
          <p:nvPr/>
        </p:nvSpPr>
        <p:spPr>
          <a:xfrm>
            <a:off x="1724353" y="5033468"/>
            <a:ext cx="2834505" cy="9252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D91DD4-A419-5507-3A8B-B44CD109E08E}"/>
              </a:ext>
            </a:extLst>
          </p:cNvPr>
          <p:cNvSpPr txBox="1"/>
          <p:nvPr/>
        </p:nvSpPr>
        <p:spPr>
          <a:xfrm>
            <a:off x="1329454" y="5277798"/>
            <a:ext cx="3419061" cy="488660"/>
          </a:xfrm>
          <a:prstGeom prst="rect">
            <a:avLst/>
          </a:prstGeom>
          <a:solidFill>
            <a:schemeClr val="bg1"/>
          </a:solidFill>
        </p:spPr>
        <p:txBody>
          <a:bodyPr wrap="square">
            <a:spAutoFit/>
          </a:bodyPr>
          <a:lstStyle/>
          <a:p>
            <a:pPr lvl="1">
              <a:lnSpc>
                <a:spcPct val="160000"/>
              </a:lnSpc>
            </a:pPr>
            <a:r>
              <a:rPr lang="en-US" sz="1800" b="1" dirty="0"/>
              <a:t>What students need to </a:t>
            </a:r>
            <a:r>
              <a:rPr lang="en-US" sz="1800" b="1" dirty="0">
                <a:solidFill>
                  <a:srgbClr val="00B0F0"/>
                </a:solidFill>
              </a:rPr>
              <a:t>do</a:t>
            </a:r>
          </a:p>
        </p:txBody>
      </p:sp>
      <p:sp>
        <p:nvSpPr>
          <p:cNvPr id="14" name="Rectangle 13">
            <a:extLst>
              <a:ext uri="{FF2B5EF4-FFF2-40B4-BE49-F238E27FC236}">
                <a16:creationId xmlns:a16="http://schemas.microsoft.com/office/drawing/2014/main" id="{BCC39F9C-36AB-5C29-228B-D3B8ED616BCD}"/>
              </a:ext>
            </a:extLst>
          </p:cNvPr>
          <p:cNvSpPr/>
          <p:nvPr/>
        </p:nvSpPr>
        <p:spPr>
          <a:xfrm>
            <a:off x="3193961" y="1223493"/>
            <a:ext cx="5807572" cy="1146220"/>
          </a:xfrm>
          <a:prstGeom prst="rect">
            <a:avLst/>
          </a:prstGeom>
          <a:solidFill>
            <a:srgbClr val="FFFF00">
              <a:alpha val="3192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418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9399F-663C-CC52-1C7B-8322243DE270}"/>
            </a:ext>
          </a:extLst>
        </p:cNvPr>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2F50934D-B4CF-9A4C-9D0E-03ACC470C03B}"/>
              </a:ext>
            </a:extLst>
          </p:cNvPr>
          <p:cNvGraphicFramePr>
            <a:graphicFrameLocks noGrp="1"/>
          </p:cNvGraphicFramePr>
          <p:nvPr>
            <p:extLst>
              <p:ext uri="{D42A27DB-BD31-4B8C-83A1-F6EECF244321}">
                <p14:modId xmlns:p14="http://schemas.microsoft.com/office/powerpoint/2010/main" val="2744883056"/>
              </p:ext>
            </p:extLst>
          </p:nvPr>
        </p:nvGraphicFramePr>
        <p:xfrm>
          <a:off x="533515" y="203771"/>
          <a:ext cx="11109140" cy="6246906"/>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21396">
                  <a:extLst>
                    <a:ext uri="{9D8B030D-6E8A-4147-A177-3AD203B41FA5}">
                      <a16:colId xmlns:a16="http://schemas.microsoft.com/office/drawing/2014/main" val="343171615"/>
                    </a:ext>
                  </a:extLst>
                </a:gridCol>
                <a:gridCol w="5154960">
                  <a:extLst>
                    <a:ext uri="{9D8B030D-6E8A-4147-A177-3AD203B41FA5}">
                      <a16:colId xmlns:a16="http://schemas.microsoft.com/office/drawing/2014/main" val="754685778"/>
                    </a:ext>
                  </a:extLst>
                </a:gridCol>
                <a:gridCol w="3861942">
                  <a:extLst>
                    <a:ext uri="{9D8B030D-6E8A-4147-A177-3AD203B41FA5}">
                      <a16:colId xmlns:a16="http://schemas.microsoft.com/office/drawing/2014/main" val="2871267210"/>
                    </a:ext>
                  </a:extLst>
                </a:gridCol>
              </a:tblGrid>
              <a:tr h="564677">
                <a:tc gridSpan="2">
                  <a:txBody>
                    <a:bodyPr/>
                    <a:lstStyle/>
                    <a:p>
                      <a:r>
                        <a:rPr lang="en-US" sz="1400" b="1" dirty="0">
                          <a:solidFill>
                            <a:schemeClr val="bg1"/>
                          </a:solidFill>
                          <a:latin typeface="+mn-lt"/>
                          <a:ea typeface="Roboto Condensed" panose="02000000000000000000" pitchFamily="2" charset="0"/>
                        </a:rPr>
                        <a:t>Grade: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b="1" dirty="0">
                        <a:solidFill>
                          <a:schemeClr val="bg1"/>
                        </a:solidFill>
                        <a:latin typeface="+mn-lt"/>
                        <a:ea typeface="Roboto Condensed"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Life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b="1" dirty="0"/>
                        <a:t>Inheritance of Genetic Variation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79719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Performance Expectation: </a:t>
                      </a:r>
                      <a:r>
                        <a:rPr lang="en-CA" sz="1400" kern="1200" dirty="0">
                          <a:solidFill>
                            <a:schemeClr val="tx1"/>
                          </a:solidFill>
                          <a:effectLst/>
                          <a:latin typeface="+mn-lt"/>
                          <a:ea typeface="+mn-ea"/>
                          <a:cs typeface="+mn-cs"/>
                        </a:rPr>
                        <a:t>HS-LS1-1. Construct an explanation based on evidence for how the structure of DNA determines the structure of proteins which carry out the essential functions of life through systems of specialized cells </a:t>
                      </a: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332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400" b="1" dirty="0">
                          <a:solidFill>
                            <a:schemeClr val="tx1"/>
                          </a:solidFill>
                          <a:latin typeface="+mn-lt"/>
                        </a:rPr>
                        <a:t>Curricular Language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896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r>
                        <a:rPr lang="en-CA" sz="1200" kern="1200">
                          <a:solidFill>
                            <a:schemeClr val="tx1"/>
                          </a:solidFill>
                          <a:effectLst/>
                          <a:latin typeface="+mn-lt"/>
                          <a:ea typeface="+mn-ea"/>
                          <a:cs typeface="+mn-cs"/>
                        </a:rPr>
                        <a:t>Construct an explanation based on valid and reliable evidence obtained from a variety of sources (including students’ own investigations, models, theories, simulations, peer review) and the assumption that theories and laws that describe the natural world operate today as they did in the past , present, future. </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734248"/>
                  </a:ext>
                </a:extLst>
              </a:tr>
              <a:tr h="1295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r>
                        <a:rPr lang="en-CA" sz="1200" kern="1200">
                          <a:solidFill>
                            <a:schemeClr val="tx1"/>
                          </a:solidFill>
                          <a:effectLst/>
                          <a:latin typeface="+mn-lt"/>
                          <a:ea typeface="+mn-ea"/>
                          <a:cs typeface="+mn-cs"/>
                        </a:rPr>
                        <a:t>LS1.A: Structure and Function </a:t>
                      </a:r>
                    </a:p>
                    <a:p>
                      <a:pPr marL="285750" indent="-285750">
                        <a:buFont typeface="Arial" panose="020B0604020202020204" pitchFamily="34" charset="0"/>
                        <a:buChar char="•"/>
                      </a:pPr>
                      <a:r>
                        <a:rPr lang="en-CA" sz="1200" kern="1200">
                          <a:solidFill>
                            <a:schemeClr val="tx1"/>
                          </a:solidFill>
                          <a:effectLst/>
                          <a:latin typeface="+mn-lt"/>
                          <a:ea typeface="+mn-ea"/>
                          <a:cs typeface="+mn-cs"/>
                        </a:rPr>
                        <a:t>Systems of specialized cells within organisms help them perform the essential functions of life.</a:t>
                      </a:r>
                    </a:p>
                    <a:p>
                      <a:pPr marL="285750" indent="-285750">
                        <a:buFont typeface="Arial" panose="020B0604020202020204" pitchFamily="34" charset="0"/>
                        <a:buChar char="•"/>
                      </a:pPr>
                      <a:r>
                        <a:rPr lang="en-CA" sz="1200" kern="1200">
                          <a:solidFill>
                            <a:schemeClr val="tx1"/>
                          </a:solidFill>
                          <a:effectLst/>
                          <a:latin typeface="+mn-lt"/>
                          <a:ea typeface="+mn-ea"/>
                          <a:cs typeface="+mn-cs"/>
                        </a:rPr>
                        <a:t>All cells contain genetic information in the form of DNA molecules. Genes are regions in the DNA that contain the instructions that code for the formation of proteins, which carry out most of the work of cells</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0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r>
                        <a:rPr lang="en-CA" sz="1200" kern="1200" dirty="0">
                          <a:solidFill>
                            <a:schemeClr val="tx1"/>
                          </a:solidFill>
                          <a:effectLst/>
                          <a:latin typeface="+mn-lt"/>
                          <a:ea typeface="+mn-ea"/>
                          <a:cs typeface="+mn-cs"/>
                        </a:rPr>
                        <a:t>Structure and Function </a:t>
                      </a:r>
                      <a:endParaRPr lang="en-CA" sz="1200" dirty="0">
                        <a:solidFill>
                          <a:schemeClr val="tx1"/>
                        </a:solidFill>
                        <a:latin typeface="+mn-lt"/>
                      </a:endParaRPr>
                    </a:p>
                    <a:p>
                      <a:pPr marL="285750" indent="-285750">
                        <a:buFont typeface="Arial" panose="020B0604020202020204" pitchFamily="34" charset="0"/>
                        <a:buChar char="•"/>
                      </a:pPr>
                      <a:r>
                        <a:rPr lang="en-CA" sz="1200" kern="1200" dirty="0">
                          <a:solidFill>
                            <a:schemeClr val="tx1"/>
                          </a:solidFill>
                          <a:effectLst/>
                          <a:latin typeface="+mn-lt"/>
                          <a:ea typeface="+mn-ea"/>
                          <a:cs typeface="+mn-cs"/>
                        </a:rPr>
                        <a:t> Investigating or designing new systems or structures requires a detailed examination of the properties of different materials, the structures of different components, and connections of components to reveal its function and/or solve a problem.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264463">
                <a:tc>
                  <a:txBody>
                    <a:bodyPr/>
                    <a:lstStyle/>
                    <a:p>
                      <a:pPr marL="15875" lvl="1" indent="0">
                        <a:lnSpc>
                          <a:spcPct val="100000"/>
                        </a:lnSpc>
                        <a:tabLst/>
                      </a:pPr>
                      <a:r>
                        <a:rPr lang="en-US" sz="1400" b="1" dirty="0"/>
                        <a:t>What competencies do students need to </a:t>
                      </a:r>
                      <a:r>
                        <a:rPr lang="en-US" sz="1400" b="1" dirty="0">
                          <a:solidFill>
                            <a:schemeClr val="tx1"/>
                          </a:solidFill>
                        </a:rPr>
                        <a:t>develop?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r>
                        <a:rPr lang="en-US" sz="1200" dirty="0"/>
                        <a:t>Disciplinary Literacy</a:t>
                      </a:r>
                    </a:p>
                    <a:p>
                      <a:pPr marL="171450" indent="-171450">
                        <a:buFont typeface="Arial" panose="020B0604020202020204" pitchFamily="34" charset="0"/>
                        <a:buChar char="•"/>
                      </a:pPr>
                      <a:r>
                        <a:rPr lang="en-US" sz="1200" dirty="0"/>
                        <a:t>Valuing Evidence</a:t>
                      </a:r>
                    </a:p>
                    <a:p>
                      <a:pPr marL="171450" indent="-171450">
                        <a:buFont typeface="Arial" panose="020B0604020202020204" pitchFamily="34" charset="0"/>
                        <a:buChar char="•"/>
                      </a:pPr>
                      <a:r>
                        <a:rPr lang="en-US" sz="1200" dirty="0"/>
                        <a:t>Comprehend as well as critique</a:t>
                      </a:r>
                    </a:p>
                    <a:p>
                      <a:pPr marL="171450" indent="-171450">
                        <a:buFont typeface="Arial" panose="020B0604020202020204" pitchFamily="34" charset="0"/>
                        <a:buChar char="•"/>
                      </a:pPr>
                      <a:r>
                        <a:rPr lang="en-US" sz="1200" dirty="0"/>
                        <a:t>Build strong content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A7C0AF02-31C4-7EE6-B57D-0B97C48C6554}"/>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40867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32B46-9FA0-02F9-0CD5-20E62BA88CFD}"/>
            </a:ext>
          </a:extLst>
        </p:cNvPr>
        <p:cNvGrpSpPr/>
        <p:nvPr/>
      </p:nvGrpSpPr>
      <p:grpSpPr>
        <a:xfrm>
          <a:off x="0" y="0"/>
          <a:ext cx="0" cy="0"/>
          <a:chOff x="0" y="0"/>
          <a:chExt cx="0" cy="0"/>
        </a:xfrm>
      </p:grpSpPr>
      <p:pic>
        <p:nvPicPr>
          <p:cNvPr id="2" name="Picture 1" descr="A close-up of a chart&#10;&#10;Description automatically generated">
            <a:extLst>
              <a:ext uri="{FF2B5EF4-FFF2-40B4-BE49-F238E27FC236}">
                <a16:creationId xmlns:a16="http://schemas.microsoft.com/office/drawing/2014/main" id="{DCFD12EA-E48F-5447-8131-C3569422A754}"/>
              </a:ext>
            </a:extLst>
          </p:cNvPr>
          <p:cNvPicPr>
            <a:picLocks noChangeAspect="1"/>
          </p:cNvPicPr>
          <p:nvPr/>
        </p:nvPicPr>
        <p:blipFill>
          <a:blip r:embed="rId2"/>
          <a:stretch>
            <a:fillRect/>
          </a:stretch>
        </p:blipFill>
        <p:spPr>
          <a:xfrm>
            <a:off x="370483" y="668437"/>
            <a:ext cx="11485304" cy="5521125"/>
          </a:xfrm>
          <a:prstGeom prst="rect">
            <a:avLst/>
          </a:prstGeom>
        </p:spPr>
      </p:pic>
      <p:sp>
        <p:nvSpPr>
          <p:cNvPr id="6" name="Rectangle 5">
            <a:extLst>
              <a:ext uri="{FF2B5EF4-FFF2-40B4-BE49-F238E27FC236}">
                <a16:creationId xmlns:a16="http://schemas.microsoft.com/office/drawing/2014/main" id="{DCE10F82-1769-0EDD-5973-F801CFB926D7}"/>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C87472AF-89B7-4A06-1A20-C28E5E90D1AE}"/>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3"/>
            <a:stretch>
              <a:fillRect/>
            </a:stretch>
          </a:blipFill>
        </p:spPr>
        <p:txBody>
          <a:bodyPr/>
          <a:lstStyle/>
          <a:p>
            <a:endParaRPr lang="en-US"/>
          </a:p>
        </p:txBody>
      </p:sp>
      <p:sp>
        <p:nvSpPr>
          <p:cNvPr id="4" name="Rectangle 3">
            <a:extLst>
              <a:ext uri="{FF2B5EF4-FFF2-40B4-BE49-F238E27FC236}">
                <a16:creationId xmlns:a16="http://schemas.microsoft.com/office/drawing/2014/main" id="{24A08366-DFE7-565B-C9A5-84586D7F211E}"/>
              </a:ext>
            </a:extLst>
          </p:cNvPr>
          <p:cNvSpPr/>
          <p:nvPr/>
        </p:nvSpPr>
        <p:spPr>
          <a:xfrm>
            <a:off x="918035" y="1363173"/>
            <a:ext cx="9918111" cy="513447"/>
          </a:xfrm>
          <a:prstGeom prst="rect">
            <a:avLst/>
          </a:prstGeom>
          <a:solidFill>
            <a:srgbClr val="FFFF00">
              <a:alpha val="3192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 name="Content Placeholder 17">
            <a:extLst>
              <a:ext uri="{FF2B5EF4-FFF2-40B4-BE49-F238E27FC236}">
                <a16:creationId xmlns:a16="http://schemas.microsoft.com/office/drawing/2014/main" id="{3AE26558-67AD-14B0-BE77-AF525BF587B6}"/>
              </a:ext>
            </a:extLst>
          </p:cNvPr>
          <p:cNvSpPr txBox="1">
            <a:spLocks/>
          </p:cNvSpPr>
          <p:nvPr/>
        </p:nvSpPr>
        <p:spPr>
          <a:xfrm>
            <a:off x="1078394" y="0"/>
            <a:ext cx="10035212" cy="679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2400" b="1" dirty="0"/>
              <a:t>The grade level learning standard in PE is called the </a:t>
            </a:r>
            <a:r>
              <a:rPr lang="en-US" sz="2400" b="1" dirty="0">
                <a:solidFill>
                  <a:srgbClr val="FF0000"/>
                </a:solidFill>
              </a:rPr>
              <a:t>Standard</a:t>
            </a:r>
          </a:p>
        </p:txBody>
      </p:sp>
      <p:sp>
        <p:nvSpPr>
          <p:cNvPr id="10" name="Rectangle 9">
            <a:extLst>
              <a:ext uri="{FF2B5EF4-FFF2-40B4-BE49-F238E27FC236}">
                <a16:creationId xmlns:a16="http://schemas.microsoft.com/office/drawing/2014/main" id="{29BEDDE6-DC3E-8E64-2414-DF5CF5474B8F}"/>
              </a:ext>
            </a:extLst>
          </p:cNvPr>
          <p:cNvSpPr/>
          <p:nvPr/>
        </p:nvSpPr>
        <p:spPr>
          <a:xfrm>
            <a:off x="956038" y="4394952"/>
            <a:ext cx="2775149" cy="3161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U-Turn Arrow 4">
            <a:extLst>
              <a:ext uri="{FF2B5EF4-FFF2-40B4-BE49-F238E27FC236}">
                <a16:creationId xmlns:a16="http://schemas.microsoft.com/office/drawing/2014/main" id="{D835E9D2-FDD1-4D12-62B8-AA36670447DE}"/>
              </a:ext>
            </a:extLst>
          </p:cNvPr>
          <p:cNvSpPr/>
          <p:nvPr/>
        </p:nvSpPr>
        <p:spPr>
          <a:xfrm rot="10800000" flipH="1">
            <a:off x="918035" y="4521631"/>
            <a:ext cx="815008" cy="1139956"/>
          </a:xfrm>
          <a:prstGeom prst="uturnArrow">
            <a:avLst>
              <a:gd name="adj1" fmla="val 9316"/>
              <a:gd name="adj2" fmla="val 21381"/>
              <a:gd name="adj3" fmla="val 33445"/>
              <a:gd name="adj4" fmla="val 41036"/>
              <a:gd name="adj5" fmla="val 1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E0BF5B13-E5B5-9EBF-C997-773008AA3CEB}"/>
              </a:ext>
            </a:extLst>
          </p:cNvPr>
          <p:cNvSpPr txBox="1"/>
          <p:nvPr/>
        </p:nvSpPr>
        <p:spPr>
          <a:xfrm>
            <a:off x="359874" y="5052426"/>
            <a:ext cx="2192595" cy="931858"/>
          </a:xfrm>
          <a:prstGeom prst="rect">
            <a:avLst/>
          </a:prstGeom>
          <a:solidFill>
            <a:schemeClr val="bg1"/>
          </a:solidFill>
        </p:spPr>
        <p:txBody>
          <a:bodyPr wrap="square">
            <a:spAutoFit/>
          </a:bodyPr>
          <a:lstStyle/>
          <a:p>
            <a:pPr lvl="1">
              <a:lnSpc>
                <a:spcPct val="160000"/>
              </a:lnSpc>
            </a:pPr>
            <a:r>
              <a:rPr lang="en-US" sz="1800" b="1" dirty="0"/>
              <a:t>What students </a:t>
            </a:r>
          </a:p>
          <a:p>
            <a:pPr lvl="1">
              <a:lnSpc>
                <a:spcPct val="160000"/>
              </a:lnSpc>
            </a:pPr>
            <a:r>
              <a:rPr lang="en-US" sz="1800" b="1" dirty="0"/>
              <a:t>need to </a:t>
            </a:r>
            <a:r>
              <a:rPr lang="en-US" sz="1800" b="1" dirty="0">
                <a:solidFill>
                  <a:schemeClr val="accent2"/>
                </a:solidFill>
              </a:rPr>
              <a:t>know</a:t>
            </a:r>
          </a:p>
        </p:txBody>
      </p:sp>
      <p:sp>
        <p:nvSpPr>
          <p:cNvPr id="9" name="Rectangle 8">
            <a:extLst>
              <a:ext uri="{FF2B5EF4-FFF2-40B4-BE49-F238E27FC236}">
                <a16:creationId xmlns:a16="http://schemas.microsoft.com/office/drawing/2014/main" id="{C360B6BD-AA96-0C08-6182-3542F27910F1}"/>
              </a:ext>
            </a:extLst>
          </p:cNvPr>
          <p:cNvSpPr/>
          <p:nvPr/>
        </p:nvSpPr>
        <p:spPr>
          <a:xfrm>
            <a:off x="581822" y="4405915"/>
            <a:ext cx="491613" cy="732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292996D1-17B9-BCA2-961D-9D4764B64ABB}"/>
              </a:ext>
            </a:extLst>
          </p:cNvPr>
          <p:cNvSpPr/>
          <p:nvPr/>
        </p:nvSpPr>
        <p:spPr>
          <a:xfrm>
            <a:off x="2775858" y="4492204"/>
            <a:ext cx="7413171" cy="220079"/>
          </a:xfrm>
          <a:prstGeom prst="rightArrow">
            <a:avLst>
              <a:gd name="adj1" fmla="val 39677"/>
              <a:gd name="adj2" fmla="val 1119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DC5345-E87F-6A8F-CA97-CAD6507E7505}"/>
              </a:ext>
            </a:extLst>
          </p:cNvPr>
          <p:cNvSpPr txBox="1"/>
          <p:nvPr/>
        </p:nvSpPr>
        <p:spPr>
          <a:xfrm>
            <a:off x="4772912" y="4774602"/>
            <a:ext cx="3419061" cy="488660"/>
          </a:xfrm>
          <a:prstGeom prst="rect">
            <a:avLst/>
          </a:prstGeom>
          <a:solidFill>
            <a:schemeClr val="bg1"/>
          </a:solidFill>
        </p:spPr>
        <p:txBody>
          <a:bodyPr wrap="square">
            <a:spAutoFit/>
          </a:bodyPr>
          <a:lstStyle/>
          <a:p>
            <a:pPr lvl="1">
              <a:lnSpc>
                <a:spcPct val="160000"/>
              </a:lnSpc>
            </a:pPr>
            <a:r>
              <a:rPr lang="en-US" sz="1800" b="1" dirty="0"/>
              <a:t>What students need to </a:t>
            </a:r>
            <a:r>
              <a:rPr lang="en-US" sz="1800" b="1" dirty="0">
                <a:solidFill>
                  <a:srgbClr val="00B0F0"/>
                </a:solidFill>
              </a:rPr>
              <a:t>do</a:t>
            </a:r>
          </a:p>
        </p:txBody>
      </p:sp>
    </p:spTree>
    <p:extLst>
      <p:ext uri="{BB962C8B-B14F-4D97-AF65-F5344CB8AC3E}">
        <p14:creationId xmlns:p14="http://schemas.microsoft.com/office/powerpoint/2010/main" val="176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445D7-B7FD-67F1-5546-45D35204AF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8FFCCEE-787A-F743-5634-A045F95C0E47}"/>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0AD82C6F-64A7-62AB-6464-22AAE8780B81}"/>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B22D625E-FF6A-1246-2A71-EF3B9EF0657D}"/>
              </a:ext>
            </a:extLst>
          </p:cNvPr>
          <p:cNvGraphicFramePr>
            <a:graphicFrameLocks noGrp="1"/>
          </p:cNvGraphicFramePr>
          <p:nvPr>
            <p:extLst>
              <p:ext uri="{D42A27DB-BD31-4B8C-83A1-F6EECF244321}">
                <p14:modId xmlns:p14="http://schemas.microsoft.com/office/powerpoint/2010/main" val="603129292"/>
              </p:ext>
            </p:extLst>
          </p:nvPr>
        </p:nvGraphicFramePr>
        <p:xfrm>
          <a:off x="533515" y="391731"/>
          <a:ext cx="11109140" cy="5302826"/>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852426">
                  <a:extLst>
                    <a:ext uri="{9D8B030D-6E8A-4147-A177-3AD203B41FA5}">
                      <a16:colId xmlns:a16="http://schemas.microsoft.com/office/drawing/2014/main" val="343171615"/>
                    </a:ext>
                  </a:extLst>
                </a:gridCol>
                <a:gridCol w="4585872">
                  <a:extLst>
                    <a:ext uri="{9D8B030D-6E8A-4147-A177-3AD203B41FA5}">
                      <a16:colId xmlns:a16="http://schemas.microsoft.com/office/drawing/2014/main" val="2871267210"/>
                    </a:ext>
                  </a:extLst>
                </a:gridCol>
              </a:tblGrid>
              <a:tr h="322881">
                <a:tc>
                  <a:txBody>
                    <a:bodyPr/>
                    <a:lstStyle/>
                    <a:p>
                      <a:r>
                        <a:rPr lang="en-US" sz="1400" b="1" dirty="0">
                          <a:solidFill>
                            <a:schemeClr val="bg1"/>
                          </a:solidFill>
                          <a:latin typeface="+mn-lt"/>
                          <a:ea typeface="Roboto Condensed" panose="02000000000000000000" pitchFamily="2" charset="0"/>
                        </a:rPr>
                        <a:t>Grade: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b="1" dirty="0">
                          <a:latin typeface="+mn-lt"/>
                        </a:rPr>
                        <a:t>Learning Priority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6190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Standard: </a:t>
                      </a:r>
                      <a:r>
                        <a:rPr lang="en-US" sz="1400" b="0" dirty="0">
                          <a:solidFill>
                            <a:schemeClr val="tx1"/>
                          </a:solidFill>
                          <a:latin typeface="+mn-lt"/>
                          <a:ea typeface="Roboto Condensed" panose="02000000000000000000" pitchFamily="2" charset="0"/>
                        </a:rPr>
                        <a:t>Student will demonstrate the knowledge and skills to achieve a health-enhancing level of activity and fitness</a:t>
                      </a:r>
                      <a:endParaRPr lang="en-CA" sz="14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287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a:solidFill>
                            <a:schemeClr val="tx1"/>
                          </a:solidFill>
                          <a:latin typeface="+mn-lt"/>
                        </a:rPr>
                        <a:t>Curricular Language</a:t>
                      </a:r>
                      <a:endParaRPr lang="en-US"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692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CA" sz="1400" dirty="0">
                          <a:effectLst/>
                          <a:latin typeface="+mn-lt"/>
                          <a:ea typeface="Roboto Condensed" panose="02000000000000000000" pitchFamily="2" charset="0"/>
                        </a:rPr>
                        <a:t>PE.S3.E1 Physical Activity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latin typeface="+mn-lt"/>
                          <a:ea typeface="Roboto Condensed" panose="02000000000000000000" pitchFamily="2" charset="0"/>
                        </a:rPr>
                        <a:t>PE.S3.E1.5: Describe how daily physical activity recommendation lead to a healthy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75390"/>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CA" sz="1400" dirty="0">
                        <a:effectLs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Who do students need to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10025EE5-8708-B749-A025-979DC6C99398}"/>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98741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93994-BEB8-5C60-FF95-3B088FC3DD5D}"/>
            </a:ext>
          </a:extLst>
        </p:cNvPr>
        <p:cNvGrpSpPr/>
        <p:nvPr/>
      </p:nvGrpSpPr>
      <p:grpSpPr>
        <a:xfrm>
          <a:off x="0" y="0"/>
          <a:ext cx="0" cy="0"/>
          <a:chOff x="0" y="0"/>
          <a:chExt cx="0" cy="0"/>
        </a:xfrm>
      </p:grpSpPr>
      <p:pic>
        <p:nvPicPr>
          <p:cNvPr id="3" name="Picture 2" descr="A white paper with black text&#10;&#10;Description automatically generated">
            <a:extLst>
              <a:ext uri="{FF2B5EF4-FFF2-40B4-BE49-F238E27FC236}">
                <a16:creationId xmlns:a16="http://schemas.microsoft.com/office/drawing/2014/main" id="{6767CE8C-A7A5-6AFA-74E6-378CDFBAADDF}"/>
              </a:ext>
            </a:extLst>
          </p:cNvPr>
          <p:cNvPicPr>
            <a:picLocks noChangeAspect="1"/>
          </p:cNvPicPr>
          <p:nvPr/>
        </p:nvPicPr>
        <p:blipFill>
          <a:blip r:embed="rId2"/>
          <a:stretch>
            <a:fillRect/>
          </a:stretch>
        </p:blipFill>
        <p:spPr>
          <a:xfrm>
            <a:off x="7665038" y="915881"/>
            <a:ext cx="3766941" cy="4233255"/>
          </a:xfrm>
          <a:prstGeom prst="rect">
            <a:avLst/>
          </a:prstGeom>
        </p:spPr>
      </p:pic>
      <p:pic>
        <p:nvPicPr>
          <p:cNvPr id="5" name="Picture 4" descr="A screenshot of a test&#10;&#10;Description automatically generated">
            <a:extLst>
              <a:ext uri="{FF2B5EF4-FFF2-40B4-BE49-F238E27FC236}">
                <a16:creationId xmlns:a16="http://schemas.microsoft.com/office/drawing/2014/main" id="{23156834-89C2-EF1D-1979-6E3CBE98515B}"/>
              </a:ext>
            </a:extLst>
          </p:cNvPr>
          <p:cNvPicPr>
            <a:picLocks noChangeAspect="1"/>
          </p:cNvPicPr>
          <p:nvPr/>
        </p:nvPicPr>
        <p:blipFill>
          <a:blip r:embed="rId3"/>
          <a:stretch>
            <a:fillRect/>
          </a:stretch>
        </p:blipFill>
        <p:spPr>
          <a:xfrm>
            <a:off x="760021" y="1249335"/>
            <a:ext cx="6730402" cy="4027515"/>
          </a:xfrm>
          <a:prstGeom prst="rect">
            <a:avLst/>
          </a:prstGeom>
        </p:spPr>
      </p:pic>
      <p:sp>
        <p:nvSpPr>
          <p:cNvPr id="6" name="Rectangle 5">
            <a:extLst>
              <a:ext uri="{FF2B5EF4-FFF2-40B4-BE49-F238E27FC236}">
                <a16:creationId xmlns:a16="http://schemas.microsoft.com/office/drawing/2014/main" id="{2A334904-556E-00E4-8B7B-E5623F87E60D}"/>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1B144623-4628-B099-602C-CFDB2CCB31E1}"/>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4"/>
            <a:stretch>
              <a:fillRect/>
            </a:stretch>
          </a:blipFill>
        </p:spPr>
        <p:txBody>
          <a:bodyPr/>
          <a:lstStyle/>
          <a:p>
            <a:endParaRPr lang="en-US"/>
          </a:p>
        </p:txBody>
      </p:sp>
      <p:sp>
        <p:nvSpPr>
          <p:cNvPr id="10" name="Rectangle 9">
            <a:extLst>
              <a:ext uri="{FF2B5EF4-FFF2-40B4-BE49-F238E27FC236}">
                <a16:creationId xmlns:a16="http://schemas.microsoft.com/office/drawing/2014/main" id="{25E016A4-45DB-A85F-9B32-2D0EC88BEFCC}"/>
              </a:ext>
            </a:extLst>
          </p:cNvPr>
          <p:cNvSpPr/>
          <p:nvPr/>
        </p:nvSpPr>
        <p:spPr>
          <a:xfrm>
            <a:off x="894522" y="2007705"/>
            <a:ext cx="934278" cy="3229389"/>
          </a:xfrm>
          <a:prstGeom prst="rect">
            <a:avLst/>
          </a:prstGeom>
          <a:solidFill>
            <a:srgbClr val="FFFF00">
              <a:alpha val="3192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7">
            <a:extLst>
              <a:ext uri="{FF2B5EF4-FFF2-40B4-BE49-F238E27FC236}">
                <a16:creationId xmlns:a16="http://schemas.microsoft.com/office/drawing/2014/main" id="{3E9C3BED-EADC-8C11-B9EB-AD1018202903}"/>
              </a:ext>
            </a:extLst>
          </p:cNvPr>
          <p:cNvSpPr txBox="1">
            <a:spLocks/>
          </p:cNvSpPr>
          <p:nvPr/>
        </p:nvSpPr>
        <p:spPr>
          <a:xfrm>
            <a:off x="914400" y="170872"/>
            <a:ext cx="10689538" cy="679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en-US" sz="2400" b="1" dirty="0"/>
              <a:t>The grade level learning standard in Math is called the </a:t>
            </a:r>
            <a:r>
              <a:rPr lang="en-US" sz="2400" b="1" dirty="0">
                <a:solidFill>
                  <a:srgbClr val="FF0000"/>
                </a:solidFill>
              </a:rPr>
              <a:t>Cluster Statement</a:t>
            </a:r>
          </a:p>
        </p:txBody>
      </p:sp>
      <p:sp>
        <p:nvSpPr>
          <p:cNvPr id="4" name="TextBox 3">
            <a:extLst>
              <a:ext uri="{FF2B5EF4-FFF2-40B4-BE49-F238E27FC236}">
                <a16:creationId xmlns:a16="http://schemas.microsoft.com/office/drawing/2014/main" id="{714B638A-9DB7-7C06-B301-849DE2D8B9BF}"/>
              </a:ext>
            </a:extLst>
          </p:cNvPr>
          <p:cNvSpPr txBox="1"/>
          <p:nvPr/>
        </p:nvSpPr>
        <p:spPr>
          <a:xfrm>
            <a:off x="450887" y="5360772"/>
            <a:ext cx="6107722" cy="461665"/>
          </a:xfrm>
          <a:prstGeom prst="rect">
            <a:avLst/>
          </a:prstGeom>
          <a:noFill/>
        </p:spPr>
        <p:txBody>
          <a:bodyPr wrap="square">
            <a:spAutoFit/>
          </a:bodyPr>
          <a:lstStyle/>
          <a:p>
            <a:r>
              <a:rPr lang="en-US" sz="2400" b="1" dirty="0">
                <a:solidFill>
                  <a:srgbClr val="05B050"/>
                </a:solidFill>
              </a:rPr>
              <a:t>UNDERSTAND</a:t>
            </a:r>
            <a:endParaRPr lang="en-US" sz="2400" dirty="0"/>
          </a:p>
        </p:txBody>
      </p:sp>
      <p:sp>
        <p:nvSpPr>
          <p:cNvPr id="8" name="TextBox 7">
            <a:extLst>
              <a:ext uri="{FF2B5EF4-FFF2-40B4-BE49-F238E27FC236}">
                <a16:creationId xmlns:a16="http://schemas.microsoft.com/office/drawing/2014/main" id="{880409D2-05E1-232D-1FDC-533514BB5C32}"/>
              </a:ext>
            </a:extLst>
          </p:cNvPr>
          <p:cNvSpPr txBox="1"/>
          <p:nvPr/>
        </p:nvSpPr>
        <p:spPr>
          <a:xfrm>
            <a:off x="3329336" y="5339136"/>
            <a:ext cx="2017811" cy="461665"/>
          </a:xfrm>
          <a:prstGeom prst="rect">
            <a:avLst/>
          </a:prstGeom>
          <a:noFill/>
        </p:spPr>
        <p:txBody>
          <a:bodyPr wrap="square">
            <a:spAutoFit/>
          </a:bodyPr>
          <a:lstStyle/>
          <a:p>
            <a:r>
              <a:rPr lang="en-US" sz="2400" b="1" dirty="0">
                <a:solidFill>
                  <a:schemeClr val="accent2"/>
                </a:solidFill>
              </a:rPr>
              <a:t>KNOW</a:t>
            </a:r>
            <a:endParaRPr lang="en-US" sz="2400" dirty="0"/>
          </a:p>
        </p:txBody>
      </p:sp>
      <p:sp>
        <p:nvSpPr>
          <p:cNvPr id="9" name="TextBox 8">
            <a:extLst>
              <a:ext uri="{FF2B5EF4-FFF2-40B4-BE49-F238E27FC236}">
                <a16:creationId xmlns:a16="http://schemas.microsoft.com/office/drawing/2014/main" id="{169BF9EC-5FA9-80F1-20EA-4EA2FB6E1AF5}"/>
              </a:ext>
            </a:extLst>
          </p:cNvPr>
          <p:cNvSpPr txBox="1"/>
          <p:nvPr/>
        </p:nvSpPr>
        <p:spPr>
          <a:xfrm>
            <a:off x="5419069" y="5339136"/>
            <a:ext cx="2017811" cy="461665"/>
          </a:xfrm>
          <a:prstGeom prst="rect">
            <a:avLst/>
          </a:prstGeom>
          <a:noFill/>
        </p:spPr>
        <p:txBody>
          <a:bodyPr wrap="square">
            <a:spAutoFit/>
          </a:bodyPr>
          <a:lstStyle/>
          <a:p>
            <a:r>
              <a:rPr lang="en-US" sz="2400" b="1" dirty="0">
                <a:solidFill>
                  <a:srgbClr val="0070C0"/>
                </a:solidFill>
              </a:rPr>
              <a:t>DO</a:t>
            </a:r>
            <a:endParaRPr lang="en-US" sz="2400" dirty="0"/>
          </a:p>
        </p:txBody>
      </p:sp>
      <p:sp>
        <p:nvSpPr>
          <p:cNvPr id="11" name="Rectangle 10">
            <a:extLst>
              <a:ext uri="{FF2B5EF4-FFF2-40B4-BE49-F238E27FC236}">
                <a16:creationId xmlns:a16="http://schemas.microsoft.com/office/drawing/2014/main" id="{DBFAB81F-90EA-735A-4578-CDEB6547FCA7}"/>
              </a:ext>
            </a:extLst>
          </p:cNvPr>
          <p:cNvSpPr/>
          <p:nvPr/>
        </p:nvSpPr>
        <p:spPr>
          <a:xfrm>
            <a:off x="2583847" y="2007705"/>
            <a:ext cx="329170" cy="196261"/>
          </a:xfrm>
          <a:prstGeom prst="rect">
            <a:avLst/>
          </a:prstGeom>
          <a:solidFill>
            <a:schemeClr val="accent4">
              <a:lumMod val="60000"/>
              <a:lumOff val="40000"/>
              <a:alpha val="319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E4A15D1-19DB-A159-E67A-0F714255502F}"/>
              </a:ext>
            </a:extLst>
          </p:cNvPr>
          <p:cNvSpPr/>
          <p:nvPr/>
        </p:nvSpPr>
        <p:spPr>
          <a:xfrm>
            <a:off x="2601346" y="2471455"/>
            <a:ext cx="329170" cy="196261"/>
          </a:xfrm>
          <a:prstGeom prst="rect">
            <a:avLst/>
          </a:prstGeom>
          <a:solidFill>
            <a:schemeClr val="accent4">
              <a:lumMod val="60000"/>
              <a:lumOff val="40000"/>
              <a:alpha val="319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1564FF6-7761-E0C7-9F95-CDE3DD69A261}"/>
              </a:ext>
            </a:extLst>
          </p:cNvPr>
          <p:cNvSpPr/>
          <p:nvPr/>
        </p:nvSpPr>
        <p:spPr>
          <a:xfrm>
            <a:off x="2601346" y="2935205"/>
            <a:ext cx="329170" cy="196261"/>
          </a:xfrm>
          <a:prstGeom prst="rect">
            <a:avLst/>
          </a:prstGeom>
          <a:solidFill>
            <a:schemeClr val="accent4">
              <a:lumMod val="60000"/>
              <a:lumOff val="40000"/>
              <a:alpha val="319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783495-35C2-9F59-954F-A461E87113D4}"/>
              </a:ext>
            </a:extLst>
          </p:cNvPr>
          <p:cNvSpPr/>
          <p:nvPr/>
        </p:nvSpPr>
        <p:spPr>
          <a:xfrm>
            <a:off x="2614407" y="3377319"/>
            <a:ext cx="553335" cy="196261"/>
          </a:xfrm>
          <a:prstGeom prst="rect">
            <a:avLst/>
          </a:prstGeom>
          <a:solidFill>
            <a:srgbClr val="00B050">
              <a:alpha val="3192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EF23064-0727-2BCF-F8A2-B05166B09084}"/>
              </a:ext>
            </a:extLst>
          </p:cNvPr>
          <p:cNvSpPr/>
          <p:nvPr/>
        </p:nvSpPr>
        <p:spPr>
          <a:xfrm>
            <a:off x="2701493" y="3922906"/>
            <a:ext cx="553335" cy="196261"/>
          </a:xfrm>
          <a:prstGeom prst="rect">
            <a:avLst/>
          </a:prstGeom>
          <a:solidFill>
            <a:srgbClr val="00B050">
              <a:alpha val="3192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F9E7E6-2162-7450-AD82-574B29B30BED}"/>
              </a:ext>
            </a:extLst>
          </p:cNvPr>
          <p:cNvSpPr/>
          <p:nvPr/>
        </p:nvSpPr>
        <p:spPr>
          <a:xfrm>
            <a:off x="2701493" y="4287171"/>
            <a:ext cx="553335" cy="196261"/>
          </a:xfrm>
          <a:prstGeom prst="rect">
            <a:avLst/>
          </a:prstGeom>
          <a:solidFill>
            <a:srgbClr val="00B050">
              <a:alpha val="3192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7F1494F-A9BB-C9B6-3AFF-CD541C6E2F42}"/>
              </a:ext>
            </a:extLst>
          </p:cNvPr>
          <p:cNvSpPr/>
          <p:nvPr/>
        </p:nvSpPr>
        <p:spPr>
          <a:xfrm>
            <a:off x="2985007" y="4750921"/>
            <a:ext cx="868535" cy="196261"/>
          </a:xfrm>
          <a:prstGeom prst="rect">
            <a:avLst/>
          </a:prstGeom>
          <a:solidFill>
            <a:schemeClr val="accent4">
              <a:lumMod val="60000"/>
              <a:lumOff val="40000"/>
              <a:alpha val="319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4771A2F-0569-8367-1A78-134FEFD661AA}"/>
              </a:ext>
            </a:extLst>
          </p:cNvPr>
          <p:cNvSpPr txBox="1"/>
          <p:nvPr/>
        </p:nvSpPr>
        <p:spPr>
          <a:xfrm>
            <a:off x="8098685" y="5002688"/>
            <a:ext cx="3419061" cy="931858"/>
          </a:xfrm>
          <a:prstGeom prst="rect">
            <a:avLst/>
          </a:prstGeom>
          <a:solidFill>
            <a:schemeClr val="bg1"/>
          </a:solidFill>
        </p:spPr>
        <p:txBody>
          <a:bodyPr wrap="square">
            <a:spAutoFit/>
          </a:bodyPr>
          <a:lstStyle/>
          <a:p>
            <a:pPr lvl="1">
              <a:lnSpc>
                <a:spcPct val="160000"/>
              </a:lnSpc>
            </a:pPr>
            <a:r>
              <a:rPr lang="en-US" b="1" dirty="0"/>
              <a:t>What competencies do students need to </a:t>
            </a:r>
            <a:r>
              <a:rPr lang="en-US" b="1" dirty="0">
                <a:solidFill>
                  <a:schemeClr val="accent5"/>
                </a:solidFill>
              </a:rPr>
              <a:t>develop?</a:t>
            </a:r>
          </a:p>
        </p:txBody>
      </p:sp>
      <p:sp>
        <p:nvSpPr>
          <p:cNvPr id="18" name="Right Arrow 17">
            <a:extLst>
              <a:ext uri="{FF2B5EF4-FFF2-40B4-BE49-F238E27FC236}">
                <a16:creationId xmlns:a16="http://schemas.microsoft.com/office/drawing/2014/main" id="{090F2564-BD9C-8267-27DB-D2FC44275C84}"/>
              </a:ext>
            </a:extLst>
          </p:cNvPr>
          <p:cNvSpPr/>
          <p:nvPr/>
        </p:nvSpPr>
        <p:spPr>
          <a:xfrm rot="16200000">
            <a:off x="7852568" y="5214537"/>
            <a:ext cx="746054" cy="360905"/>
          </a:xfrm>
          <a:prstGeom prst="rightArrow">
            <a:avLst>
              <a:gd name="adj1" fmla="val 39677"/>
              <a:gd name="adj2" fmla="val 1119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513808-3B6B-E5C7-BBEB-4C3F32FD61E2}"/>
              </a:ext>
            </a:extLst>
          </p:cNvPr>
          <p:cNvSpPr/>
          <p:nvPr/>
        </p:nvSpPr>
        <p:spPr>
          <a:xfrm>
            <a:off x="10196902" y="1445451"/>
            <a:ext cx="868535" cy="196261"/>
          </a:xfrm>
          <a:prstGeom prst="rect">
            <a:avLst/>
          </a:prstGeom>
          <a:solidFill>
            <a:schemeClr val="accent5">
              <a:lumMod val="60000"/>
              <a:lumOff val="40000"/>
              <a:alpha val="319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049DD56-C969-B285-7B3F-152F45BDC8A5}"/>
              </a:ext>
            </a:extLst>
          </p:cNvPr>
          <p:cNvSpPr/>
          <p:nvPr/>
        </p:nvSpPr>
        <p:spPr>
          <a:xfrm>
            <a:off x="8406048" y="2480080"/>
            <a:ext cx="1552599" cy="263121"/>
          </a:xfrm>
          <a:prstGeom prst="rect">
            <a:avLst/>
          </a:prstGeom>
          <a:solidFill>
            <a:schemeClr val="accent5">
              <a:lumMod val="60000"/>
              <a:lumOff val="40000"/>
              <a:alpha val="319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8DAFF39-E5FA-EF53-78AA-2A4B22AAEA17}"/>
              </a:ext>
            </a:extLst>
          </p:cNvPr>
          <p:cNvSpPr/>
          <p:nvPr/>
        </p:nvSpPr>
        <p:spPr>
          <a:xfrm>
            <a:off x="9031915" y="4514396"/>
            <a:ext cx="727227" cy="236525"/>
          </a:xfrm>
          <a:prstGeom prst="rect">
            <a:avLst/>
          </a:prstGeom>
          <a:solidFill>
            <a:schemeClr val="accent5">
              <a:lumMod val="60000"/>
              <a:lumOff val="40000"/>
              <a:alpha val="319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0E2F8D5-B38E-DEFE-B543-E2B6578BDACB}"/>
              </a:ext>
            </a:extLst>
          </p:cNvPr>
          <p:cNvSpPr/>
          <p:nvPr/>
        </p:nvSpPr>
        <p:spPr>
          <a:xfrm>
            <a:off x="8304688" y="3043474"/>
            <a:ext cx="727227" cy="236525"/>
          </a:xfrm>
          <a:prstGeom prst="rect">
            <a:avLst/>
          </a:prstGeom>
          <a:solidFill>
            <a:schemeClr val="accent5">
              <a:lumMod val="60000"/>
              <a:lumOff val="40000"/>
              <a:alpha val="319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823F5E-5FB1-3212-850C-6D267DBC458F}"/>
              </a:ext>
            </a:extLst>
          </p:cNvPr>
          <p:cNvSpPr/>
          <p:nvPr/>
        </p:nvSpPr>
        <p:spPr>
          <a:xfrm>
            <a:off x="8340085" y="1943282"/>
            <a:ext cx="727227" cy="236525"/>
          </a:xfrm>
          <a:prstGeom prst="rect">
            <a:avLst/>
          </a:prstGeom>
          <a:solidFill>
            <a:schemeClr val="accent5">
              <a:lumMod val="60000"/>
              <a:lumOff val="40000"/>
              <a:alpha val="319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158D09E-6E47-FC18-F70B-02FC5C7F65F4}"/>
              </a:ext>
            </a:extLst>
          </p:cNvPr>
          <p:cNvSpPr/>
          <p:nvPr/>
        </p:nvSpPr>
        <p:spPr>
          <a:xfrm>
            <a:off x="9833288" y="3303808"/>
            <a:ext cx="868535" cy="269772"/>
          </a:xfrm>
          <a:prstGeom prst="rect">
            <a:avLst/>
          </a:prstGeom>
          <a:solidFill>
            <a:schemeClr val="accent5">
              <a:lumMod val="60000"/>
              <a:lumOff val="40000"/>
              <a:alpha val="3192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312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43B80-B26C-56A5-80FA-BF1D59F44B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AF450D0-A4D6-2AE9-CE5C-4A518F6BF8CE}"/>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4471CE1F-D93F-82FA-D62E-BB14DE6E7353}"/>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0D61A7A8-C5A4-2F41-356E-797B269099EC}"/>
              </a:ext>
            </a:extLst>
          </p:cNvPr>
          <p:cNvGraphicFramePr>
            <a:graphicFrameLocks noGrp="1"/>
          </p:cNvGraphicFramePr>
          <p:nvPr>
            <p:extLst>
              <p:ext uri="{D42A27DB-BD31-4B8C-83A1-F6EECF244321}">
                <p14:modId xmlns:p14="http://schemas.microsoft.com/office/powerpoint/2010/main" val="2321749274"/>
              </p:ext>
            </p:extLst>
          </p:nvPr>
        </p:nvGraphicFramePr>
        <p:xfrm>
          <a:off x="450887" y="155989"/>
          <a:ext cx="11109140" cy="5737967"/>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719149">
                  <a:extLst>
                    <a:ext uri="{9D8B030D-6E8A-4147-A177-3AD203B41FA5}">
                      <a16:colId xmlns:a16="http://schemas.microsoft.com/office/drawing/2014/main" val="343171615"/>
                    </a:ext>
                  </a:extLst>
                </a:gridCol>
                <a:gridCol w="133277">
                  <a:extLst>
                    <a:ext uri="{9D8B030D-6E8A-4147-A177-3AD203B41FA5}">
                      <a16:colId xmlns:a16="http://schemas.microsoft.com/office/drawing/2014/main" val="1101024137"/>
                    </a:ext>
                  </a:extLst>
                </a:gridCol>
                <a:gridCol w="4585872">
                  <a:extLst>
                    <a:ext uri="{9D8B030D-6E8A-4147-A177-3AD203B41FA5}">
                      <a16:colId xmlns:a16="http://schemas.microsoft.com/office/drawing/2014/main" val="2871267210"/>
                    </a:ext>
                  </a:extLst>
                </a:gridCol>
              </a:tblGrid>
              <a:tr h="357929">
                <a:tc>
                  <a:txBody>
                    <a:bodyPr/>
                    <a:lstStyle/>
                    <a:p>
                      <a:r>
                        <a:rPr lang="en-US" sz="1400" b="1" dirty="0">
                          <a:solidFill>
                            <a:schemeClr val="tx1"/>
                          </a:solidFill>
                          <a:latin typeface="+mn-lt"/>
                          <a:ea typeface="Roboto Condensed" panose="02000000000000000000" pitchFamily="2" charset="0"/>
                        </a:rPr>
                        <a:t>Grade: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tx1"/>
                          </a:solidFill>
                          <a:latin typeface="+mn-lt"/>
                          <a:ea typeface="Roboto Condensed" panose="02000000000000000000" pitchFamily="2" charset="0"/>
                        </a:rPr>
                        <a:t>Subject Area/ Course: 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ea typeface="Roboto Condensed" panose="02000000000000000000" pitchFamily="2" charset="0"/>
                        </a:rPr>
                        <a:t>Strand/Topic: </a:t>
                      </a:r>
                      <a:r>
                        <a:rPr lang="en-US" sz="1400" dirty="0">
                          <a:solidFill>
                            <a:schemeClr val="tx1"/>
                          </a:solidFill>
                          <a:latin typeface="+mn-lt"/>
                          <a:ea typeface="Roboto Condensed" panose="02000000000000000000" pitchFamily="2" charset="0"/>
                        </a:rPr>
                        <a:t>Counting &amp; Cardinality</a:t>
                      </a:r>
                      <a:endParaRPr lang="en-US" sz="14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dirty="0">
                        <a:solidFill>
                          <a:schemeClr val="bg1"/>
                        </a:solidFill>
                        <a:latin typeface="DM Sans" pitchFamily="2" charset="77"/>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68626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Cluster Statement</a:t>
                      </a:r>
                      <a:r>
                        <a:rPr lang="en-CA" sz="1400" b="0" kern="1200" dirty="0">
                          <a:solidFill>
                            <a:schemeClr val="tx1"/>
                          </a:solidFill>
                          <a:effectLst/>
                          <a:latin typeface="+mn-lt"/>
                          <a:ea typeface="+mn-ea"/>
                          <a:cs typeface="+mn-cs"/>
                        </a:rPr>
                        <a:t>: </a:t>
                      </a:r>
                      <a:r>
                        <a:rPr lang="en-US" sz="1400" b="0" dirty="0">
                          <a:solidFill>
                            <a:schemeClr val="tx1"/>
                          </a:solidFill>
                          <a:latin typeface="+mn-lt"/>
                          <a:ea typeface="Roboto Condensed" panose="02000000000000000000" pitchFamily="2" charset="0"/>
                        </a:rPr>
                        <a:t>Students will </a:t>
                      </a:r>
                      <a:r>
                        <a:rPr lang="en-CA" sz="1400" b="0" kern="1200" dirty="0">
                          <a:solidFill>
                            <a:schemeClr val="tx1"/>
                          </a:solidFill>
                          <a:effectLst/>
                          <a:latin typeface="+mn-lt"/>
                          <a:ea typeface="+mn-ea"/>
                          <a:cs typeface="+mn-cs"/>
                        </a:rPr>
                        <a:t>Know number names and the count sequence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318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400" b="1">
                          <a:solidFill>
                            <a:schemeClr val="tx1"/>
                          </a:solidFill>
                          <a:latin typeface="+mn-lt"/>
                        </a:rPr>
                        <a:t>Curricular Language</a:t>
                      </a:r>
                      <a:endParaRPr lang="en-US" sz="14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393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r>
                        <a:rPr lang="en-CA" sz="1400" b="0" kern="1200" dirty="0">
                          <a:solidFill>
                            <a:schemeClr val="tx1"/>
                          </a:solidFill>
                          <a:effectLst/>
                          <a:latin typeface="+mn-lt"/>
                          <a:ea typeface="+mn-ea"/>
                          <a:cs typeface="+mn-cs"/>
                        </a:rPr>
                        <a:t>Know number names </a:t>
                      </a:r>
                    </a:p>
                    <a:p>
                      <a:r>
                        <a:rPr lang="en-CA" sz="1400" b="0" kern="1200" dirty="0">
                          <a:solidFill>
                            <a:schemeClr val="tx1"/>
                          </a:solidFill>
                          <a:effectLst/>
                          <a:latin typeface="+mn-lt"/>
                          <a:ea typeface="+mn-ea"/>
                          <a:cs typeface="+mn-cs"/>
                        </a:rPr>
                        <a:t>Know the count sequence</a:t>
                      </a:r>
                      <a:endParaRPr lang="en-CA" sz="1400" b="0" dirty="0">
                        <a:solidFill>
                          <a:schemeClr val="tx1"/>
                        </a:solidFill>
                        <a:effectLs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r>
                        <a:rPr lang="en-CA" sz="1400" kern="1200" dirty="0">
                          <a:solidFill>
                            <a:schemeClr val="tx1"/>
                          </a:solidFill>
                          <a:effectLst/>
                          <a:latin typeface="+mn-lt"/>
                          <a:ea typeface="+mn-ea"/>
                          <a:cs typeface="+mn-cs"/>
                        </a:rPr>
                        <a:t>M.K.CC.A.1 Count to 100 by ones and by tens. </a:t>
                      </a:r>
                    </a:p>
                    <a:p>
                      <a:r>
                        <a:rPr lang="en-CA" sz="1400" kern="1200" dirty="0">
                          <a:solidFill>
                            <a:schemeClr val="tx1"/>
                          </a:solidFill>
                          <a:effectLst/>
                          <a:latin typeface="+mn-lt"/>
                          <a:ea typeface="+mn-ea"/>
                          <a:cs typeface="+mn-cs"/>
                        </a:rPr>
                        <a:t>M.K.CC.A.2 Count forward beginning from a given number within the known sequence (instead of having to begin at 1). </a:t>
                      </a:r>
                    </a:p>
                    <a:p>
                      <a:r>
                        <a:rPr lang="en-CA" sz="1400" kern="1200" dirty="0">
                          <a:solidFill>
                            <a:schemeClr val="tx1"/>
                          </a:solidFill>
                          <a:effectLst/>
                          <a:latin typeface="+mn-lt"/>
                          <a:ea typeface="+mn-ea"/>
                          <a:cs typeface="+mn-cs"/>
                        </a:rPr>
                        <a:t>M.K.CC.A.3 Write numbers from 0 to 20. </a:t>
                      </a:r>
                    </a:p>
                    <a:p>
                      <a:r>
                        <a:rPr lang="en-CA" sz="1400" kern="1200" dirty="0">
                          <a:solidFill>
                            <a:schemeClr val="tx1"/>
                          </a:solidFill>
                          <a:effectLst/>
                          <a:latin typeface="+mn-lt"/>
                          <a:ea typeface="+mn-ea"/>
                          <a:cs typeface="+mn-cs"/>
                        </a:rPr>
                        <a:t>Represent a number of objects with a written numeral 0-20 (with 0 representing a count of no objects).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75390"/>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endParaRPr lang="en-CA" sz="1400" dirty="0">
                        <a:solidFill>
                          <a:schemeClr val="tx1"/>
                        </a:solidFill>
                        <a:effectLs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Who do students need to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Make sense of problems and persevere in solving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C1B2B531-380A-87B5-4B7A-495D702329B7}"/>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9047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760F2-73AA-4D95-F080-A9D7D13E818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52B6759-C93D-931A-E78A-54C052345F12}"/>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2E97D0BD-F51D-EA51-88A0-58E0578C79F1}"/>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sz="2000" dirty="0"/>
            </a:p>
          </p:txBody>
        </p:sp>
        <p:sp>
          <p:nvSpPr>
            <p:cNvPr id="4" name="TextBox 3">
              <a:extLst>
                <a:ext uri="{FF2B5EF4-FFF2-40B4-BE49-F238E27FC236}">
                  <a16:creationId xmlns:a16="http://schemas.microsoft.com/office/drawing/2014/main" id="{D7E0FE00-B551-77E1-87EE-CE551B5EFDD0}"/>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CB54FC8A-EF8E-87F5-AE10-15FFC0C7C6AB}"/>
              </a:ext>
            </a:extLst>
          </p:cNvPr>
          <p:cNvSpPr txBox="1">
            <a:spLocks/>
          </p:cNvSpPr>
          <p:nvPr/>
        </p:nvSpPr>
        <p:spPr>
          <a:xfrm>
            <a:off x="218661" y="383323"/>
            <a:ext cx="11708296" cy="6610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Roboto Condensed" panose="02000000000000000000" pitchFamily="2" charset="0"/>
                <a:ea typeface="Roboto Condensed" panose="02000000000000000000" pitchFamily="2" charset="0"/>
              </a:rPr>
              <a:t>Inclusive Curricular Planning: Weaving Together UDL and Backwards Design</a:t>
            </a:r>
          </a:p>
        </p:txBody>
      </p:sp>
      <p:sp>
        <p:nvSpPr>
          <p:cNvPr id="18" name="Content Placeholder 17">
            <a:extLst>
              <a:ext uri="{FF2B5EF4-FFF2-40B4-BE49-F238E27FC236}">
                <a16:creationId xmlns:a16="http://schemas.microsoft.com/office/drawing/2014/main" id="{82293EA5-18E3-4143-0569-E3B07B5C6E91}"/>
              </a:ext>
            </a:extLst>
          </p:cNvPr>
          <p:cNvSpPr>
            <a:spLocks noGrp="1"/>
          </p:cNvSpPr>
          <p:nvPr>
            <p:ph idx="1"/>
          </p:nvPr>
        </p:nvSpPr>
        <p:spPr>
          <a:xfrm>
            <a:off x="936151" y="1328304"/>
            <a:ext cx="10035212" cy="5529696"/>
          </a:xfrm>
        </p:spPr>
        <p:txBody>
          <a:bodyPr>
            <a:normAutofit fontScale="92500" lnSpcReduction="10000"/>
          </a:bodyPr>
          <a:lstStyle/>
          <a:p>
            <a:pPr marL="0" indent="0">
              <a:lnSpc>
                <a:spcPct val="160000"/>
              </a:lnSpc>
              <a:buNone/>
            </a:pPr>
            <a:r>
              <a:rPr lang="en-US" sz="2400" b="1" dirty="0"/>
              <a:t>Step 1: Choose the grade level subject area/course and the topic/theme/strand that you want to design</a:t>
            </a:r>
          </a:p>
          <a:p>
            <a:pPr marL="0" indent="0">
              <a:lnSpc>
                <a:spcPct val="160000"/>
              </a:lnSpc>
              <a:buNone/>
            </a:pPr>
            <a:r>
              <a:rPr lang="en-US" sz="2400" b="1" dirty="0"/>
              <a:t>Step 2: Identify the grade level learning standards that you want to assess</a:t>
            </a:r>
          </a:p>
          <a:p>
            <a:pPr marL="0" indent="0">
              <a:lnSpc>
                <a:spcPct val="160000"/>
              </a:lnSpc>
              <a:buNone/>
            </a:pPr>
            <a:r>
              <a:rPr lang="en-US" sz="2400" b="1" dirty="0"/>
              <a:t>Step 3: Determine the Learning Goals that you will be teaching</a:t>
            </a:r>
          </a:p>
          <a:p>
            <a:pPr marL="0" indent="0">
              <a:lnSpc>
                <a:spcPct val="160000"/>
              </a:lnSpc>
              <a:buNone/>
            </a:pPr>
            <a:r>
              <a:rPr lang="en-US" sz="2400" b="1" dirty="0">
                <a:solidFill>
                  <a:srgbClr val="FF0000"/>
                </a:solidFill>
              </a:rPr>
              <a:t>Step 4: Fill in the learning goal gaps if needed</a:t>
            </a:r>
          </a:p>
          <a:p>
            <a:pPr marL="0" indent="0">
              <a:lnSpc>
                <a:spcPct val="160000"/>
              </a:lnSpc>
              <a:buNone/>
            </a:pPr>
            <a:r>
              <a:rPr lang="en-US" sz="2400" b="1" dirty="0"/>
              <a:t>Step 5: Translate the learning goals into student friendly language</a:t>
            </a:r>
          </a:p>
          <a:p>
            <a:pPr marL="0" indent="0">
              <a:lnSpc>
                <a:spcPct val="160000"/>
              </a:lnSpc>
              <a:buNone/>
            </a:pPr>
            <a:r>
              <a:rPr lang="en-US" sz="2400" b="1" dirty="0"/>
              <a:t>Step  6: Identify important vocabulary that you want students to know and use</a:t>
            </a:r>
          </a:p>
          <a:p>
            <a:pPr marL="0" indent="0">
              <a:lnSpc>
                <a:spcPct val="160000"/>
              </a:lnSpc>
              <a:buNone/>
            </a:pPr>
            <a:r>
              <a:rPr lang="en-US" sz="2400" b="1" dirty="0"/>
              <a:t>Step 7: Create a provoking guiding question that create the context for learning</a:t>
            </a:r>
            <a:endParaRPr lang="en-US" sz="2400" dirty="0"/>
          </a:p>
        </p:txBody>
      </p:sp>
    </p:spTree>
    <p:extLst>
      <p:ext uri="{BB962C8B-B14F-4D97-AF65-F5344CB8AC3E}">
        <p14:creationId xmlns:p14="http://schemas.microsoft.com/office/powerpoint/2010/main" val="347803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93DE42-8F98-05A0-BA81-C79E7A669E50}"/>
              </a:ext>
            </a:extLst>
          </p:cNvPr>
          <p:cNvPicPr>
            <a:picLocks noChangeAspect="1"/>
          </p:cNvPicPr>
          <p:nvPr/>
        </p:nvPicPr>
        <p:blipFill>
          <a:blip r:embed="rId3">
            <a:alphaModFix amt="22000"/>
          </a:blip>
          <a:stretch>
            <a:fillRect/>
          </a:stretch>
        </p:blipFill>
        <p:spPr>
          <a:xfrm>
            <a:off x="-163002" y="0"/>
            <a:ext cx="12590355" cy="6858000"/>
          </a:xfrm>
          <a:prstGeom prst="rect">
            <a:avLst/>
          </a:prstGeom>
        </p:spPr>
      </p:pic>
      <p:graphicFrame>
        <p:nvGraphicFramePr>
          <p:cNvPr id="7" name="Diagram 6">
            <a:extLst>
              <a:ext uri="{FF2B5EF4-FFF2-40B4-BE49-F238E27FC236}">
                <a16:creationId xmlns:a16="http://schemas.microsoft.com/office/drawing/2014/main" id="{9EB564CD-64C7-DD4E-A5F3-304AF4A30AAE}"/>
              </a:ext>
            </a:extLst>
          </p:cNvPr>
          <p:cNvGraphicFramePr/>
          <p:nvPr/>
        </p:nvGraphicFramePr>
        <p:xfrm>
          <a:off x="1216185" y="723703"/>
          <a:ext cx="9753600" cy="5036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369B5199-6FC3-631C-B766-B04D29471C7F}"/>
              </a:ext>
            </a:extLst>
          </p:cNvPr>
          <p:cNvSpPr txBox="1"/>
          <p:nvPr/>
        </p:nvSpPr>
        <p:spPr>
          <a:xfrm>
            <a:off x="4500241" y="262038"/>
            <a:ext cx="3185487" cy="461665"/>
          </a:xfrm>
          <a:prstGeom prst="rect">
            <a:avLst/>
          </a:prstGeom>
          <a:noFill/>
        </p:spPr>
        <p:txBody>
          <a:bodyPr wrap="none" rtlCol="0">
            <a:spAutoFit/>
          </a:bodyPr>
          <a:lstStyle/>
          <a:p>
            <a:pPr algn="ctr"/>
            <a:r>
              <a:rPr lang="en-US" sz="1200" dirty="0">
                <a:latin typeface="DM Sans" pitchFamily="2" charset="77"/>
              </a:rPr>
              <a:t>What grade level curriculum are we using?</a:t>
            </a:r>
          </a:p>
          <a:p>
            <a:pPr algn="ctr"/>
            <a:r>
              <a:rPr lang="en-US" sz="1200" dirty="0">
                <a:latin typeface="DM Sans" pitchFamily="2" charset="77"/>
              </a:rPr>
              <a:t>What are the learning standards?</a:t>
            </a:r>
          </a:p>
        </p:txBody>
      </p:sp>
      <p:sp>
        <p:nvSpPr>
          <p:cNvPr id="9" name="TextBox 8">
            <a:extLst>
              <a:ext uri="{FF2B5EF4-FFF2-40B4-BE49-F238E27FC236}">
                <a16:creationId xmlns:a16="http://schemas.microsoft.com/office/drawing/2014/main" id="{3205DA94-334E-40F4-2750-8BB77F250D8C}"/>
              </a:ext>
            </a:extLst>
          </p:cNvPr>
          <p:cNvSpPr txBox="1"/>
          <p:nvPr/>
        </p:nvSpPr>
        <p:spPr>
          <a:xfrm>
            <a:off x="1423853" y="5760160"/>
            <a:ext cx="3015950" cy="830997"/>
          </a:xfrm>
          <a:prstGeom prst="rect">
            <a:avLst/>
          </a:prstGeom>
          <a:noFill/>
        </p:spPr>
        <p:txBody>
          <a:bodyPr wrap="square" rtlCol="0">
            <a:spAutoFit/>
          </a:bodyPr>
          <a:lstStyle/>
          <a:p>
            <a:pPr algn="ctr"/>
            <a:r>
              <a:rPr lang="en-US" sz="1200" dirty="0">
                <a:latin typeface="DM Sans" pitchFamily="2" charset="77"/>
              </a:rPr>
              <a:t>What are the student needs?</a:t>
            </a:r>
          </a:p>
          <a:p>
            <a:pPr algn="ctr"/>
            <a:r>
              <a:rPr lang="en-US" sz="1200" dirty="0">
                <a:latin typeface="DM Sans" pitchFamily="2" charset="77"/>
              </a:rPr>
              <a:t>What barriers are getting in the way?</a:t>
            </a:r>
          </a:p>
          <a:p>
            <a:pPr algn="ctr"/>
            <a:r>
              <a:rPr lang="en-US" sz="1200" dirty="0">
                <a:latin typeface="DM Sans" pitchFamily="2" charset="77"/>
              </a:rPr>
              <a:t>What do student require to navigate needs &amp; barriers?</a:t>
            </a:r>
          </a:p>
        </p:txBody>
      </p:sp>
      <p:sp>
        <p:nvSpPr>
          <p:cNvPr id="10" name="TextBox 9">
            <a:extLst>
              <a:ext uri="{FF2B5EF4-FFF2-40B4-BE49-F238E27FC236}">
                <a16:creationId xmlns:a16="http://schemas.microsoft.com/office/drawing/2014/main" id="{034AE7D2-74B4-8968-4873-2546C6A662E6}"/>
              </a:ext>
            </a:extLst>
          </p:cNvPr>
          <p:cNvSpPr txBox="1"/>
          <p:nvPr/>
        </p:nvSpPr>
        <p:spPr>
          <a:xfrm rot="18635188">
            <a:off x="3141872" y="2961388"/>
            <a:ext cx="2172391" cy="276999"/>
          </a:xfrm>
          <a:prstGeom prst="rect">
            <a:avLst/>
          </a:prstGeom>
          <a:noFill/>
        </p:spPr>
        <p:txBody>
          <a:bodyPr wrap="none" rtlCol="0">
            <a:spAutoFit/>
          </a:bodyPr>
          <a:lstStyle/>
          <a:p>
            <a:pPr algn="ctr"/>
            <a:r>
              <a:rPr lang="en-US" sz="1200" dirty="0">
                <a:latin typeface="DM Sans" pitchFamily="2" charset="77"/>
              </a:rPr>
              <a:t>Student choice of challenge</a:t>
            </a:r>
          </a:p>
        </p:txBody>
      </p:sp>
      <p:sp>
        <p:nvSpPr>
          <p:cNvPr id="11" name="TextBox 10">
            <a:extLst>
              <a:ext uri="{FF2B5EF4-FFF2-40B4-BE49-F238E27FC236}">
                <a16:creationId xmlns:a16="http://schemas.microsoft.com/office/drawing/2014/main" id="{C8D08291-F143-495F-617B-AF0ADCF04E26}"/>
              </a:ext>
            </a:extLst>
          </p:cNvPr>
          <p:cNvSpPr txBox="1"/>
          <p:nvPr/>
        </p:nvSpPr>
        <p:spPr>
          <a:xfrm rot="3016650">
            <a:off x="6856202" y="2965727"/>
            <a:ext cx="2149948" cy="276999"/>
          </a:xfrm>
          <a:prstGeom prst="rect">
            <a:avLst/>
          </a:prstGeom>
          <a:noFill/>
        </p:spPr>
        <p:txBody>
          <a:bodyPr wrap="none" rtlCol="0">
            <a:spAutoFit/>
          </a:bodyPr>
          <a:lstStyle/>
          <a:p>
            <a:pPr algn="ctr"/>
            <a:r>
              <a:rPr lang="en-US" sz="1200" dirty="0">
                <a:latin typeface="DM Sans" pitchFamily="2" charset="77"/>
              </a:rPr>
              <a:t>Student choice of evidence</a:t>
            </a:r>
          </a:p>
        </p:txBody>
      </p:sp>
      <p:sp>
        <p:nvSpPr>
          <p:cNvPr id="12" name="TextBox 11">
            <a:extLst>
              <a:ext uri="{FF2B5EF4-FFF2-40B4-BE49-F238E27FC236}">
                <a16:creationId xmlns:a16="http://schemas.microsoft.com/office/drawing/2014/main" id="{77088DA9-811C-ACDB-C5B4-59621F1E7280}"/>
              </a:ext>
            </a:extLst>
          </p:cNvPr>
          <p:cNvSpPr txBox="1"/>
          <p:nvPr/>
        </p:nvSpPr>
        <p:spPr>
          <a:xfrm>
            <a:off x="7856702" y="5739292"/>
            <a:ext cx="2711773" cy="646331"/>
          </a:xfrm>
          <a:prstGeom prst="rect">
            <a:avLst/>
          </a:prstGeom>
          <a:noFill/>
        </p:spPr>
        <p:txBody>
          <a:bodyPr wrap="square" rtlCol="0">
            <a:spAutoFit/>
          </a:bodyPr>
          <a:lstStyle/>
          <a:p>
            <a:pPr algn="ctr"/>
            <a:r>
              <a:rPr lang="en-US" sz="1200" dirty="0">
                <a:latin typeface="DM Sans" pitchFamily="2" charset="77"/>
              </a:rPr>
              <a:t>How will students show growth within the learning standard?</a:t>
            </a:r>
          </a:p>
          <a:p>
            <a:pPr algn="ctr"/>
            <a:r>
              <a:rPr lang="en-US" sz="1200" dirty="0">
                <a:latin typeface="DM Sans" pitchFamily="2" charset="77"/>
              </a:rPr>
              <a:t>How do we know?</a:t>
            </a:r>
          </a:p>
        </p:txBody>
      </p:sp>
      <p:sp>
        <p:nvSpPr>
          <p:cNvPr id="14" name="TextBox 13">
            <a:extLst>
              <a:ext uri="{FF2B5EF4-FFF2-40B4-BE49-F238E27FC236}">
                <a16:creationId xmlns:a16="http://schemas.microsoft.com/office/drawing/2014/main" id="{5BAAC171-8BCE-0653-3DBF-7FB6DED364DC}"/>
              </a:ext>
            </a:extLst>
          </p:cNvPr>
          <p:cNvSpPr txBox="1"/>
          <p:nvPr/>
        </p:nvSpPr>
        <p:spPr>
          <a:xfrm>
            <a:off x="4725813" y="5252452"/>
            <a:ext cx="2720617" cy="276999"/>
          </a:xfrm>
          <a:prstGeom prst="rect">
            <a:avLst/>
          </a:prstGeom>
          <a:noFill/>
        </p:spPr>
        <p:txBody>
          <a:bodyPr wrap="none" rtlCol="0">
            <a:spAutoFit/>
          </a:bodyPr>
          <a:lstStyle/>
          <a:p>
            <a:pPr algn="ctr"/>
            <a:r>
              <a:rPr lang="en-US" sz="1200" dirty="0">
                <a:latin typeface="DM Sans" pitchFamily="2" charset="77"/>
              </a:rPr>
              <a:t>Student choice of tools and actions</a:t>
            </a:r>
          </a:p>
        </p:txBody>
      </p:sp>
      <p:sp>
        <p:nvSpPr>
          <p:cNvPr id="5" name="TextBox 4">
            <a:extLst>
              <a:ext uri="{FF2B5EF4-FFF2-40B4-BE49-F238E27FC236}">
                <a16:creationId xmlns:a16="http://schemas.microsoft.com/office/drawing/2014/main" id="{EEAA1F47-5DF9-5742-6597-39C8FC0B560A}"/>
              </a:ext>
            </a:extLst>
          </p:cNvPr>
          <p:cNvSpPr txBox="1"/>
          <p:nvPr/>
        </p:nvSpPr>
        <p:spPr>
          <a:xfrm>
            <a:off x="4882194" y="3848069"/>
            <a:ext cx="2382383" cy="715581"/>
          </a:xfrm>
          <a:prstGeom prst="rect">
            <a:avLst/>
          </a:prstGeom>
          <a:noFill/>
        </p:spPr>
        <p:txBody>
          <a:bodyPr wrap="none" rtlCol="0">
            <a:spAutoFit/>
          </a:bodyPr>
          <a:lstStyle/>
          <a:p>
            <a:pPr algn="ctr"/>
            <a:r>
              <a:rPr lang="en-US" sz="1350" dirty="0">
                <a:latin typeface="DM Sans" pitchFamily="2" charset="77"/>
              </a:rPr>
              <a:t>Who are the pilots?</a:t>
            </a:r>
          </a:p>
          <a:p>
            <a:pPr algn="ctr"/>
            <a:r>
              <a:rPr lang="en-US" sz="1350" dirty="0">
                <a:latin typeface="DM Sans" pitchFamily="2" charset="77"/>
              </a:rPr>
              <a:t>What are their dimensions?</a:t>
            </a:r>
          </a:p>
          <a:p>
            <a:pPr algn="ctr"/>
            <a:r>
              <a:rPr lang="en-US" sz="1350" dirty="0">
                <a:latin typeface="DM Sans" pitchFamily="2" charset="77"/>
              </a:rPr>
              <a:t>Where is their agency?</a:t>
            </a:r>
          </a:p>
        </p:txBody>
      </p:sp>
      <p:sp>
        <p:nvSpPr>
          <p:cNvPr id="6" name="Rectangle 5">
            <a:extLst>
              <a:ext uri="{FF2B5EF4-FFF2-40B4-BE49-F238E27FC236}">
                <a16:creationId xmlns:a16="http://schemas.microsoft.com/office/drawing/2014/main" id="{0D01477D-7CC0-4F16-71E8-C8AF9722F5A2}"/>
              </a:ext>
            </a:extLst>
          </p:cNvPr>
          <p:cNvSpPr/>
          <p:nvPr/>
        </p:nvSpPr>
        <p:spPr>
          <a:xfrm>
            <a:off x="4756096" y="3080889"/>
            <a:ext cx="2768106" cy="923330"/>
          </a:xfrm>
          <a:prstGeom prst="rect">
            <a:avLst/>
          </a:prstGeom>
        </p:spPr>
        <p:txBody>
          <a:bodyPr wrap="square">
            <a:spAutoFit/>
          </a:bodyPr>
          <a:lstStyle/>
          <a:p>
            <a:r>
              <a:rPr lang="en-US" sz="5400" dirty="0">
                <a:latin typeface="Naughty dogs Script" pitchFamily="2" charset="0"/>
                <a:ea typeface="Naughty dogs Script" pitchFamily="2" charset="0"/>
              </a:rPr>
              <a:t>Students</a:t>
            </a:r>
          </a:p>
        </p:txBody>
      </p:sp>
      <p:grpSp>
        <p:nvGrpSpPr>
          <p:cNvPr id="2" name="Group 1">
            <a:extLst>
              <a:ext uri="{FF2B5EF4-FFF2-40B4-BE49-F238E27FC236}">
                <a16:creationId xmlns:a16="http://schemas.microsoft.com/office/drawing/2014/main" id="{0E4B287E-53C3-8F36-3CA0-91E9EE5E4FB3}"/>
              </a:ext>
            </a:extLst>
          </p:cNvPr>
          <p:cNvGrpSpPr/>
          <p:nvPr/>
        </p:nvGrpSpPr>
        <p:grpSpPr>
          <a:xfrm>
            <a:off x="10568475" y="5934402"/>
            <a:ext cx="1154057" cy="860332"/>
            <a:chOff x="10568475" y="5934402"/>
            <a:chExt cx="1154057" cy="860332"/>
          </a:xfrm>
        </p:grpSpPr>
        <p:pic>
          <p:nvPicPr>
            <p:cNvPr id="3" name="Picture 2">
              <a:extLst>
                <a:ext uri="{FF2B5EF4-FFF2-40B4-BE49-F238E27FC236}">
                  <a16:creationId xmlns:a16="http://schemas.microsoft.com/office/drawing/2014/main" id="{2A2C8D19-5E19-5992-C0FD-59B0537C0703}"/>
                </a:ext>
              </a:extLst>
            </p:cNvPr>
            <p:cNvPicPr>
              <a:picLocks noChangeAspect="1"/>
            </p:cNvPicPr>
            <p:nvPr/>
          </p:nvPicPr>
          <p:blipFill>
            <a:blip r:embed="rId9"/>
            <a:stretch>
              <a:fillRect/>
            </a:stretch>
          </p:blipFill>
          <p:spPr>
            <a:xfrm>
              <a:off x="10568475" y="5934402"/>
              <a:ext cx="1154057" cy="766366"/>
            </a:xfrm>
            <a:prstGeom prst="rect">
              <a:avLst/>
            </a:prstGeom>
          </p:spPr>
        </p:pic>
        <p:sp>
          <p:nvSpPr>
            <p:cNvPr id="13" name="TextBox 12">
              <a:extLst>
                <a:ext uri="{FF2B5EF4-FFF2-40B4-BE49-F238E27FC236}">
                  <a16:creationId xmlns:a16="http://schemas.microsoft.com/office/drawing/2014/main" id="{93688FE9-DD52-C336-45B2-5E70270113F1}"/>
                </a:ext>
              </a:extLst>
            </p:cNvPr>
            <p:cNvSpPr txBox="1"/>
            <p:nvPr/>
          </p:nvSpPr>
          <p:spPr>
            <a:xfrm>
              <a:off x="10822838" y="6517735"/>
              <a:ext cx="558166" cy="276999"/>
            </a:xfrm>
            <a:prstGeom prst="rect">
              <a:avLst/>
            </a:prstGeom>
            <a:noFill/>
          </p:spPr>
          <p:txBody>
            <a:bodyPr wrap="none" rtlCol="0">
              <a:spAutoFit/>
            </a:bodyPr>
            <a:lstStyle/>
            <a:p>
              <a:r>
                <a:rPr lang="en-US" sz="1200" dirty="0">
                  <a:latin typeface="DM Sans" pitchFamily="2" charset="77"/>
                </a:rPr>
                <a:t>2023</a:t>
              </a:r>
            </a:p>
          </p:txBody>
        </p:sp>
      </p:grpSp>
    </p:spTree>
    <p:extLst>
      <p:ext uri="{BB962C8B-B14F-4D97-AF65-F5344CB8AC3E}">
        <p14:creationId xmlns:p14="http://schemas.microsoft.com/office/powerpoint/2010/main" val="410118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C235C-8919-5697-1131-58C5409E3CAF}"/>
            </a:ext>
          </a:extLst>
        </p:cNvPr>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F2EDADE2-E842-7CAD-9E7A-5EF7E6C19508}"/>
              </a:ext>
            </a:extLst>
          </p:cNvPr>
          <p:cNvGraphicFramePr>
            <a:graphicFrameLocks noGrp="1"/>
          </p:cNvGraphicFramePr>
          <p:nvPr/>
        </p:nvGraphicFramePr>
        <p:xfrm>
          <a:off x="533515" y="203771"/>
          <a:ext cx="11109140" cy="6246906"/>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21396">
                  <a:extLst>
                    <a:ext uri="{9D8B030D-6E8A-4147-A177-3AD203B41FA5}">
                      <a16:colId xmlns:a16="http://schemas.microsoft.com/office/drawing/2014/main" val="343171615"/>
                    </a:ext>
                  </a:extLst>
                </a:gridCol>
                <a:gridCol w="5154960">
                  <a:extLst>
                    <a:ext uri="{9D8B030D-6E8A-4147-A177-3AD203B41FA5}">
                      <a16:colId xmlns:a16="http://schemas.microsoft.com/office/drawing/2014/main" val="754685778"/>
                    </a:ext>
                  </a:extLst>
                </a:gridCol>
                <a:gridCol w="3861942">
                  <a:extLst>
                    <a:ext uri="{9D8B030D-6E8A-4147-A177-3AD203B41FA5}">
                      <a16:colId xmlns:a16="http://schemas.microsoft.com/office/drawing/2014/main" val="2871267210"/>
                    </a:ext>
                  </a:extLst>
                </a:gridCol>
              </a:tblGrid>
              <a:tr h="564677">
                <a:tc gridSpan="2">
                  <a:txBody>
                    <a:bodyPr/>
                    <a:lstStyle/>
                    <a:p>
                      <a:r>
                        <a:rPr lang="en-US" sz="1400" b="1" dirty="0">
                          <a:solidFill>
                            <a:schemeClr val="bg1"/>
                          </a:solidFill>
                          <a:latin typeface="+mn-lt"/>
                          <a:ea typeface="Roboto Condensed" panose="02000000000000000000" pitchFamily="2" charset="0"/>
                        </a:rPr>
                        <a:t>Grade: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b="1" dirty="0">
                        <a:solidFill>
                          <a:schemeClr val="bg1"/>
                        </a:solidFill>
                        <a:latin typeface="+mn-lt"/>
                        <a:ea typeface="Roboto Condensed"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Life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b="1" dirty="0"/>
                        <a:t>Inheritance of Genetic Variation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79719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Performance Expectation: </a:t>
                      </a:r>
                      <a:r>
                        <a:rPr lang="en-CA" sz="1400" kern="1200" dirty="0">
                          <a:solidFill>
                            <a:schemeClr val="tx1"/>
                          </a:solidFill>
                          <a:effectLst/>
                          <a:latin typeface="+mn-lt"/>
                          <a:ea typeface="+mn-ea"/>
                          <a:cs typeface="+mn-cs"/>
                        </a:rPr>
                        <a:t>HS-LS1-1. Construct an explanation based on evidence for how the structure of DNA determines the structure of proteins which carry out the essential functions of life through systems of specialized cells </a:t>
                      </a: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332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400" b="1" dirty="0">
                          <a:solidFill>
                            <a:schemeClr val="tx1"/>
                          </a:solidFill>
                          <a:latin typeface="+mn-lt"/>
                        </a:rPr>
                        <a:t>Curricular Language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896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r>
                        <a:rPr lang="en-CA" sz="1200" kern="1200">
                          <a:solidFill>
                            <a:schemeClr val="tx1"/>
                          </a:solidFill>
                          <a:effectLst/>
                          <a:latin typeface="+mn-lt"/>
                          <a:ea typeface="+mn-ea"/>
                          <a:cs typeface="+mn-cs"/>
                        </a:rPr>
                        <a:t>Construct an explanation based on valid and reliable evidence obtained from a variety of sources (including students’ own investigations, models, theories, simulations, peer review) and the assumption that theories and laws that describe the natural world operate today as they did in the past , present, future. </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734248"/>
                  </a:ext>
                </a:extLst>
              </a:tr>
              <a:tr h="1295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r>
                        <a:rPr lang="en-CA" sz="1200" kern="1200">
                          <a:solidFill>
                            <a:schemeClr val="tx1"/>
                          </a:solidFill>
                          <a:effectLst/>
                          <a:latin typeface="+mn-lt"/>
                          <a:ea typeface="+mn-ea"/>
                          <a:cs typeface="+mn-cs"/>
                        </a:rPr>
                        <a:t>LS1.A: Structure and Function </a:t>
                      </a:r>
                    </a:p>
                    <a:p>
                      <a:pPr marL="285750" indent="-285750">
                        <a:buFont typeface="Arial" panose="020B0604020202020204" pitchFamily="34" charset="0"/>
                        <a:buChar char="•"/>
                      </a:pPr>
                      <a:r>
                        <a:rPr lang="en-CA" sz="1200" kern="1200">
                          <a:solidFill>
                            <a:schemeClr val="tx1"/>
                          </a:solidFill>
                          <a:effectLst/>
                          <a:latin typeface="+mn-lt"/>
                          <a:ea typeface="+mn-ea"/>
                          <a:cs typeface="+mn-cs"/>
                        </a:rPr>
                        <a:t>Systems of specialized cells within organisms help them perform the essential functions of life.</a:t>
                      </a:r>
                    </a:p>
                    <a:p>
                      <a:pPr marL="285750" indent="-285750">
                        <a:buFont typeface="Arial" panose="020B0604020202020204" pitchFamily="34" charset="0"/>
                        <a:buChar char="•"/>
                      </a:pPr>
                      <a:r>
                        <a:rPr lang="en-CA" sz="1200" kern="1200">
                          <a:solidFill>
                            <a:schemeClr val="tx1"/>
                          </a:solidFill>
                          <a:effectLst/>
                          <a:latin typeface="+mn-lt"/>
                          <a:ea typeface="+mn-ea"/>
                          <a:cs typeface="+mn-cs"/>
                        </a:rPr>
                        <a:t>All cells contain genetic information in the form of DNA molecules. Genes are regions in the DNA that contain the instructions that code for the formation of proteins, which carry out most of the work of cells</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09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r>
                        <a:rPr lang="en-CA" sz="1200" kern="1200" dirty="0">
                          <a:solidFill>
                            <a:schemeClr val="tx1"/>
                          </a:solidFill>
                          <a:effectLst/>
                          <a:latin typeface="+mn-lt"/>
                          <a:ea typeface="+mn-ea"/>
                          <a:cs typeface="+mn-cs"/>
                        </a:rPr>
                        <a:t>Structure and Function </a:t>
                      </a:r>
                      <a:endParaRPr lang="en-CA" sz="1200" dirty="0">
                        <a:solidFill>
                          <a:schemeClr val="tx1"/>
                        </a:solidFill>
                        <a:latin typeface="+mn-lt"/>
                      </a:endParaRPr>
                    </a:p>
                    <a:p>
                      <a:pPr marL="285750" indent="-285750">
                        <a:buFont typeface="Arial" panose="020B0604020202020204" pitchFamily="34" charset="0"/>
                        <a:buChar char="•"/>
                      </a:pPr>
                      <a:r>
                        <a:rPr lang="en-CA" sz="1200" kern="1200" dirty="0">
                          <a:solidFill>
                            <a:schemeClr val="tx1"/>
                          </a:solidFill>
                          <a:effectLst/>
                          <a:latin typeface="+mn-lt"/>
                          <a:ea typeface="+mn-ea"/>
                          <a:cs typeface="+mn-cs"/>
                        </a:rPr>
                        <a:t> Investigating or designing new systems or structures requires a detailed examination of the properties of different materials, the structures of different components, and connections of components to reveal its function and/or solve a problem.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264463">
                <a:tc>
                  <a:txBody>
                    <a:bodyPr/>
                    <a:lstStyle/>
                    <a:p>
                      <a:pPr marL="15875" lvl="1" indent="0">
                        <a:lnSpc>
                          <a:spcPct val="100000"/>
                        </a:lnSpc>
                        <a:tabLst/>
                      </a:pPr>
                      <a:r>
                        <a:rPr lang="en-US" sz="1400" b="1" dirty="0"/>
                        <a:t>What competencies do students need to </a:t>
                      </a:r>
                      <a:r>
                        <a:rPr lang="en-US" sz="1400" b="1" dirty="0">
                          <a:solidFill>
                            <a:schemeClr val="tx1"/>
                          </a:solidFill>
                        </a:rPr>
                        <a:t>develop?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r>
                        <a:rPr lang="en-US" sz="1200" dirty="0"/>
                        <a:t>Disciplinary Literacy</a:t>
                      </a:r>
                    </a:p>
                    <a:p>
                      <a:pPr marL="171450" indent="-171450">
                        <a:buFont typeface="Arial" panose="020B0604020202020204" pitchFamily="34" charset="0"/>
                        <a:buChar char="•"/>
                      </a:pPr>
                      <a:r>
                        <a:rPr lang="en-US" sz="1200" dirty="0"/>
                        <a:t>Valuing Evidence</a:t>
                      </a:r>
                    </a:p>
                    <a:p>
                      <a:pPr marL="171450" indent="-171450">
                        <a:buFont typeface="Arial" panose="020B0604020202020204" pitchFamily="34" charset="0"/>
                        <a:buChar char="•"/>
                      </a:pPr>
                      <a:r>
                        <a:rPr lang="en-US" sz="1200" dirty="0"/>
                        <a:t>Comprehend as well as critique</a:t>
                      </a:r>
                    </a:p>
                    <a:p>
                      <a:pPr marL="171450" indent="-171450">
                        <a:buFont typeface="Arial" panose="020B0604020202020204" pitchFamily="34" charset="0"/>
                        <a:buChar char="•"/>
                      </a:pPr>
                      <a:r>
                        <a:rPr lang="en-US" sz="1200" dirty="0"/>
                        <a:t>Build strong content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66853E15-207C-85E8-51C1-500C74D59ED2}"/>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87373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6C8AF-8D89-6DDF-A793-1706F57738C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66750D-EECD-D7B9-B9C3-CDBC28095DF1}"/>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AB9540A2-ABB9-4E41-3CC6-9017D042E226}"/>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B0920300-8D75-4D76-3A55-9D66A06F9601}"/>
              </a:ext>
            </a:extLst>
          </p:cNvPr>
          <p:cNvGraphicFramePr>
            <a:graphicFrameLocks noGrp="1"/>
          </p:cNvGraphicFramePr>
          <p:nvPr>
            <p:extLst>
              <p:ext uri="{D42A27DB-BD31-4B8C-83A1-F6EECF244321}">
                <p14:modId xmlns:p14="http://schemas.microsoft.com/office/powerpoint/2010/main" val="796987527"/>
              </p:ext>
            </p:extLst>
          </p:nvPr>
        </p:nvGraphicFramePr>
        <p:xfrm>
          <a:off x="533515" y="391731"/>
          <a:ext cx="11109140" cy="5302826"/>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852426">
                  <a:extLst>
                    <a:ext uri="{9D8B030D-6E8A-4147-A177-3AD203B41FA5}">
                      <a16:colId xmlns:a16="http://schemas.microsoft.com/office/drawing/2014/main" val="343171615"/>
                    </a:ext>
                  </a:extLst>
                </a:gridCol>
                <a:gridCol w="4585872">
                  <a:extLst>
                    <a:ext uri="{9D8B030D-6E8A-4147-A177-3AD203B41FA5}">
                      <a16:colId xmlns:a16="http://schemas.microsoft.com/office/drawing/2014/main" val="2871267210"/>
                    </a:ext>
                  </a:extLst>
                </a:gridCol>
              </a:tblGrid>
              <a:tr h="322881">
                <a:tc>
                  <a:txBody>
                    <a:bodyPr/>
                    <a:lstStyle/>
                    <a:p>
                      <a:r>
                        <a:rPr lang="en-US" sz="1400" b="1" dirty="0">
                          <a:solidFill>
                            <a:schemeClr val="bg1"/>
                          </a:solidFill>
                          <a:latin typeface="+mn-lt"/>
                          <a:ea typeface="Roboto Condensed" panose="02000000000000000000" pitchFamily="2" charset="0"/>
                        </a:rPr>
                        <a:t>Grade: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b="1" dirty="0">
                          <a:latin typeface="+mn-lt"/>
                        </a:rPr>
                        <a:t>Learning Priority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6190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Standard: </a:t>
                      </a:r>
                      <a:r>
                        <a:rPr lang="en-US" sz="1400" b="0" dirty="0">
                          <a:solidFill>
                            <a:schemeClr val="tx1"/>
                          </a:solidFill>
                          <a:latin typeface="+mn-lt"/>
                          <a:ea typeface="Roboto Condensed" panose="02000000000000000000" pitchFamily="2" charset="0"/>
                        </a:rPr>
                        <a:t>Student will demonstrate the knowledge and skills to achieve a health-enhancing level of activity and fitness</a:t>
                      </a:r>
                      <a:endParaRPr lang="en-CA" sz="14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287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a:solidFill>
                            <a:schemeClr val="tx1"/>
                          </a:solidFill>
                          <a:latin typeface="+mn-lt"/>
                        </a:rPr>
                        <a:t>Curricular Language</a:t>
                      </a:r>
                      <a:endParaRPr lang="en-US"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692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CA" sz="1400" dirty="0">
                          <a:effectLst/>
                          <a:latin typeface="+mn-lt"/>
                          <a:ea typeface="Roboto Condensed" panose="02000000000000000000" pitchFamily="2" charset="0"/>
                        </a:rPr>
                        <a:t>PE.S3.E1 Physical Activity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latin typeface="+mn-lt"/>
                          <a:ea typeface="Roboto Condensed" panose="02000000000000000000" pitchFamily="2" charset="0"/>
                        </a:rPr>
                        <a:t>PE.S3.E1.5: Describe how daily physical activity recommendation lead to a healthy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75390"/>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CA" sz="1400" dirty="0">
                          <a:solidFill>
                            <a:schemeClr val="tx1"/>
                          </a:solidFill>
                          <a:highlight>
                            <a:srgbClr val="FFFF00"/>
                          </a:highlight>
                        </a:rPr>
                        <a:t>Regular physical activity is essential for a healthy body, and understanding daily activity recommendations helps individuals make choices that improve their fitness and overall well-being</a:t>
                      </a:r>
                      <a:endParaRPr lang="en-CA" sz="1400" dirty="0">
                        <a:solidFill>
                          <a:schemeClr val="tx1"/>
                        </a:solidFill>
                        <a:effectLst/>
                        <a:highlight>
                          <a:srgbClr val="FFFF00"/>
                        </a:highligh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Who do students need to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1400" dirty="0">
                          <a:highlight>
                            <a:srgbClr val="FFFF00"/>
                          </a:highlight>
                          <a:latin typeface="+mn-lt"/>
                        </a:rPr>
                        <a:t>Physically 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A29C86A9-F986-7B4D-2F82-D453C0A422EA}"/>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23062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47B2-D832-EDEE-D9F0-2A0F08CCDA3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17EE7D-406D-624D-EA37-42E4903A62E3}"/>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098465AE-A2CA-DDE2-8CB6-238684FAD059}"/>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64823782-4B90-5601-CC5B-B25DB715615A}"/>
              </a:ext>
            </a:extLst>
          </p:cNvPr>
          <p:cNvGraphicFramePr>
            <a:graphicFrameLocks noGrp="1"/>
          </p:cNvGraphicFramePr>
          <p:nvPr>
            <p:extLst>
              <p:ext uri="{D42A27DB-BD31-4B8C-83A1-F6EECF244321}">
                <p14:modId xmlns:p14="http://schemas.microsoft.com/office/powerpoint/2010/main" val="3395375417"/>
              </p:ext>
            </p:extLst>
          </p:nvPr>
        </p:nvGraphicFramePr>
        <p:xfrm>
          <a:off x="450887" y="155989"/>
          <a:ext cx="11109140" cy="5737967"/>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719149">
                  <a:extLst>
                    <a:ext uri="{9D8B030D-6E8A-4147-A177-3AD203B41FA5}">
                      <a16:colId xmlns:a16="http://schemas.microsoft.com/office/drawing/2014/main" val="343171615"/>
                    </a:ext>
                  </a:extLst>
                </a:gridCol>
                <a:gridCol w="133277">
                  <a:extLst>
                    <a:ext uri="{9D8B030D-6E8A-4147-A177-3AD203B41FA5}">
                      <a16:colId xmlns:a16="http://schemas.microsoft.com/office/drawing/2014/main" val="1101024137"/>
                    </a:ext>
                  </a:extLst>
                </a:gridCol>
                <a:gridCol w="4585872">
                  <a:extLst>
                    <a:ext uri="{9D8B030D-6E8A-4147-A177-3AD203B41FA5}">
                      <a16:colId xmlns:a16="http://schemas.microsoft.com/office/drawing/2014/main" val="2871267210"/>
                    </a:ext>
                  </a:extLst>
                </a:gridCol>
              </a:tblGrid>
              <a:tr h="357929">
                <a:tc>
                  <a:txBody>
                    <a:bodyPr/>
                    <a:lstStyle/>
                    <a:p>
                      <a:r>
                        <a:rPr lang="en-US" sz="1400" b="1" dirty="0">
                          <a:solidFill>
                            <a:schemeClr val="bg1"/>
                          </a:solidFill>
                          <a:latin typeface="+mn-lt"/>
                          <a:ea typeface="Roboto Condensed" panose="02000000000000000000" pitchFamily="2" charset="0"/>
                        </a:rPr>
                        <a:t>Grade: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dirty="0">
                          <a:solidFill>
                            <a:schemeClr val="bg1"/>
                          </a:solidFill>
                          <a:latin typeface="+mn-lt"/>
                          <a:ea typeface="Roboto Condensed" panose="02000000000000000000" pitchFamily="2" charset="0"/>
                        </a:rPr>
                        <a:t>Counting &amp; Cardinality</a:t>
                      </a: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dirty="0">
                        <a:solidFill>
                          <a:schemeClr val="bg1"/>
                        </a:solidFill>
                        <a:latin typeface="DM Sans" pitchFamily="2" charset="77"/>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68626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Cluster Statement</a:t>
                      </a:r>
                      <a:r>
                        <a:rPr lang="en-CA" sz="1400" b="0" kern="1200" dirty="0">
                          <a:solidFill>
                            <a:schemeClr val="tx1"/>
                          </a:solidFill>
                          <a:effectLst/>
                          <a:latin typeface="+mn-lt"/>
                          <a:ea typeface="+mn-ea"/>
                          <a:cs typeface="+mn-cs"/>
                        </a:rPr>
                        <a:t>: </a:t>
                      </a:r>
                      <a:r>
                        <a:rPr lang="en-US" sz="1400" b="0" dirty="0">
                          <a:solidFill>
                            <a:schemeClr val="tx1"/>
                          </a:solidFill>
                          <a:latin typeface="+mn-lt"/>
                          <a:ea typeface="Roboto Condensed" panose="02000000000000000000" pitchFamily="2" charset="0"/>
                        </a:rPr>
                        <a:t>Students will </a:t>
                      </a:r>
                      <a:r>
                        <a:rPr lang="en-CA" sz="1400" b="0" kern="1200" dirty="0">
                          <a:solidFill>
                            <a:schemeClr val="tx1"/>
                          </a:solidFill>
                          <a:effectLst/>
                          <a:latin typeface="+mn-lt"/>
                          <a:ea typeface="+mn-ea"/>
                          <a:cs typeface="+mn-cs"/>
                        </a:rPr>
                        <a:t>Know number names and the count sequence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318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400" b="1">
                          <a:solidFill>
                            <a:schemeClr val="tx1"/>
                          </a:solidFill>
                          <a:latin typeface="+mn-lt"/>
                        </a:rPr>
                        <a:t>Curricular Language</a:t>
                      </a:r>
                      <a:endParaRPr lang="en-US" sz="14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393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r>
                        <a:rPr lang="en-CA" sz="1400" b="0" kern="1200" dirty="0">
                          <a:solidFill>
                            <a:schemeClr val="tx1"/>
                          </a:solidFill>
                          <a:effectLst/>
                          <a:latin typeface="+mn-lt"/>
                          <a:ea typeface="+mn-ea"/>
                          <a:cs typeface="+mn-cs"/>
                        </a:rPr>
                        <a:t>Know number names </a:t>
                      </a:r>
                    </a:p>
                    <a:p>
                      <a:r>
                        <a:rPr lang="en-CA" sz="1400" b="0" kern="1200" dirty="0">
                          <a:solidFill>
                            <a:schemeClr val="tx1"/>
                          </a:solidFill>
                          <a:effectLst/>
                          <a:latin typeface="+mn-lt"/>
                          <a:ea typeface="+mn-ea"/>
                          <a:cs typeface="+mn-cs"/>
                        </a:rPr>
                        <a:t>Know the count sequence</a:t>
                      </a:r>
                      <a:endParaRPr lang="en-CA" sz="1400" b="0" dirty="0">
                        <a:solidFill>
                          <a:schemeClr val="tx1"/>
                        </a:solidFill>
                        <a:effectLs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r>
                        <a:rPr lang="en-CA" sz="1400" kern="1200" dirty="0">
                          <a:solidFill>
                            <a:schemeClr val="tx1"/>
                          </a:solidFill>
                          <a:effectLst/>
                          <a:latin typeface="+mn-lt"/>
                          <a:ea typeface="+mn-ea"/>
                          <a:cs typeface="+mn-cs"/>
                        </a:rPr>
                        <a:t>M.K.CC.A.1 Count to 100 by ones and by tens. </a:t>
                      </a:r>
                    </a:p>
                    <a:p>
                      <a:r>
                        <a:rPr lang="en-CA" sz="1400" kern="1200" dirty="0">
                          <a:solidFill>
                            <a:schemeClr val="tx1"/>
                          </a:solidFill>
                          <a:effectLst/>
                          <a:latin typeface="+mn-lt"/>
                          <a:ea typeface="+mn-ea"/>
                          <a:cs typeface="+mn-cs"/>
                        </a:rPr>
                        <a:t>M.K.CC.A.2 Count forward beginning from a given number within the known sequence (instead of having to begin at 1). </a:t>
                      </a:r>
                    </a:p>
                    <a:p>
                      <a:r>
                        <a:rPr lang="en-CA" sz="1400" kern="1200" dirty="0">
                          <a:solidFill>
                            <a:schemeClr val="tx1"/>
                          </a:solidFill>
                          <a:effectLst/>
                          <a:latin typeface="+mn-lt"/>
                          <a:ea typeface="+mn-ea"/>
                          <a:cs typeface="+mn-cs"/>
                        </a:rPr>
                        <a:t>M.K.CC.A.3 Write numbers from 0 to 20. </a:t>
                      </a:r>
                    </a:p>
                    <a:p>
                      <a:r>
                        <a:rPr lang="en-CA" sz="1400" kern="1200" dirty="0">
                          <a:solidFill>
                            <a:schemeClr val="tx1"/>
                          </a:solidFill>
                          <a:effectLst/>
                          <a:latin typeface="+mn-lt"/>
                          <a:ea typeface="+mn-ea"/>
                          <a:cs typeface="+mn-cs"/>
                        </a:rPr>
                        <a:t>Represent a number of objects with a written numeral 0-20 (with 0 representing a count of no objects).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75390"/>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r>
                        <a:rPr lang="en-CA" sz="1400" dirty="0">
                          <a:highlight>
                            <a:srgbClr val="FFFF00"/>
                          </a:highlight>
                        </a:rPr>
                        <a:t>Numbers help us count, describe, and represent how many things there are</a:t>
                      </a:r>
                      <a:endParaRPr lang="en-CA" sz="1400" dirty="0">
                        <a:solidFill>
                          <a:schemeClr val="tx1"/>
                        </a:solidFill>
                        <a:effectLst/>
                        <a:highlight>
                          <a:srgbClr val="FFFF00"/>
                        </a:highligh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Who do students need to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Make sense of problems and persevere in solving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0A2F0E0A-F58F-3114-7EDD-3C77DD272F8F}"/>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9259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E4D36-D4C1-B30E-26CD-047188231A4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676BEE6-30A2-FB99-A2C5-430028DB30F9}"/>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E10A8A42-BC04-BB39-21E8-5DD9A4358863}"/>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sz="2000" dirty="0"/>
            </a:p>
          </p:txBody>
        </p:sp>
        <p:sp>
          <p:nvSpPr>
            <p:cNvPr id="4" name="TextBox 3">
              <a:extLst>
                <a:ext uri="{FF2B5EF4-FFF2-40B4-BE49-F238E27FC236}">
                  <a16:creationId xmlns:a16="http://schemas.microsoft.com/office/drawing/2014/main" id="{57776550-7821-B11F-27A9-7AC5665F93BF}"/>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DFDFF6A0-FFA4-50E0-BD0B-CF3E40C1ABBC}"/>
              </a:ext>
            </a:extLst>
          </p:cNvPr>
          <p:cNvSpPr txBox="1">
            <a:spLocks/>
          </p:cNvSpPr>
          <p:nvPr/>
        </p:nvSpPr>
        <p:spPr>
          <a:xfrm>
            <a:off x="218661" y="383323"/>
            <a:ext cx="11708296" cy="6610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Roboto Condensed" panose="02000000000000000000" pitchFamily="2" charset="0"/>
                <a:ea typeface="Roboto Condensed" panose="02000000000000000000" pitchFamily="2" charset="0"/>
              </a:rPr>
              <a:t>Inclusive Curricular Planning: Weaving Together UDL and Backwards Design</a:t>
            </a:r>
          </a:p>
        </p:txBody>
      </p:sp>
      <p:sp>
        <p:nvSpPr>
          <p:cNvPr id="18" name="Content Placeholder 17">
            <a:extLst>
              <a:ext uri="{FF2B5EF4-FFF2-40B4-BE49-F238E27FC236}">
                <a16:creationId xmlns:a16="http://schemas.microsoft.com/office/drawing/2014/main" id="{67ABC060-C6BF-E165-F87D-90A49BD6796F}"/>
              </a:ext>
            </a:extLst>
          </p:cNvPr>
          <p:cNvSpPr>
            <a:spLocks noGrp="1"/>
          </p:cNvSpPr>
          <p:nvPr>
            <p:ph idx="1"/>
          </p:nvPr>
        </p:nvSpPr>
        <p:spPr>
          <a:xfrm>
            <a:off x="936151" y="1328304"/>
            <a:ext cx="10035212" cy="5529696"/>
          </a:xfrm>
        </p:spPr>
        <p:txBody>
          <a:bodyPr>
            <a:normAutofit fontScale="92500" lnSpcReduction="10000"/>
          </a:bodyPr>
          <a:lstStyle/>
          <a:p>
            <a:pPr marL="0" indent="0">
              <a:lnSpc>
                <a:spcPct val="160000"/>
              </a:lnSpc>
              <a:buNone/>
            </a:pPr>
            <a:r>
              <a:rPr lang="en-US" sz="2400" b="1" dirty="0"/>
              <a:t>Step 1: Choose the grade level subject area/course and the topic/theme/strand that you want to design</a:t>
            </a:r>
          </a:p>
          <a:p>
            <a:pPr marL="0" indent="0">
              <a:lnSpc>
                <a:spcPct val="160000"/>
              </a:lnSpc>
              <a:buNone/>
            </a:pPr>
            <a:r>
              <a:rPr lang="en-US" sz="2400" b="1" dirty="0"/>
              <a:t>Step 2: Identify the grade level learning standards that you want to assess</a:t>
            </a:r>
          </a:p>
          <a:p>
            <a:pPr marL="0" indent="0">
              <a:lnSpc>
                <a:spcPct val="160000"/>
              </a:lnSpc>
              <a:buNone/>
            </a:pPr>
            <a:r>
              <a:rPr lang="en-US" sz="2400" b="1" dirty="0"/>
              <a:t>Step 3: Determine the Learning Goals that you will be teaching</a:t>
            </a:r>
          </a:p>
          <a:p>
            <a:pPr marL="0" indent="0">
              <a:lnSpc>
                <a:spcPct val="160000"/>
              </a:lnSpc>
              <a:buNone/>
            </a:pPr>
            <a:r>
              <a:rPr lang="en-US" sz="2400" b="1" dirty="0"/>
              <a:t>Step 4: Fill in the learning goal gaps if needed</a:t>
            </a:r>
          </a:p>
          <a:p>
            <a:pPr marL="0" indent="0">
              <a:lnSpc>
                <a:spcPct val="160000"/>
              </a:lnSpc>
              <a:buNone/>
            </a:pPr>
            <a:r>
              <a:rPr lang="en-US" sz="2400" b="1" dirty="0">
                <a:solidFill>
                  <a:srgbClr val="FF0000"/>
                </a:solidFill>
              </a:rPr>
              <a:t>Step 5: Translate the learning goals into student friendly language</a:t>
            </a:r>
          </a:p>
          <a:p>
            <a:pPr marL="0" indent="0">
              <a:lnSpc>
                <a:spcPct val="160000"/>
              </a:lnSpc>
              <a:buNone/>
            </a:pPr>
            <a:r>
              <a:rPr lang="en-US" sz="2400" b="1" dirty="0"/>
              <a:t>Step  6: Identify important vocabulary that you want students to know and use</a:t>
            </a:r>
          </a:p>
          <a:p>
            <a:pPr marL="0" indent="0">
              <a:lnSpc>
                <a:spcPct val="160000"/>
              </a:lnSpc>
              <a:buNone/>
            </a:pPr>
            <a:r>
              <a:rPr lang="en-US" sz="2400" b="1" dirty="0"/>
              <a:t>Step 7: Create a provoking guiding question that create the context for learning</a:t>
            </a:r>
            <a:endParaRPr lang="en-US" sz="2400" dirty="0"/>
          </a:p>
        </p:txBody>
      </p:sp>
    </p:spTree>
    <p:extLst>
      <p:ext uri="{BB962C8B-B14F-4D97-AF65-F5344CB8AC3E}">
        <p14:creationId xmlns:p14="http://schemas.microsoft.com/office/powerpoint/2010/main" val="3210731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D0B8E-DE1E-8734-CB1F-FA0C001955F2}"/>
            </a:ext>
          </a:extLst>
        </p:cNvPr>
        <p:cNvGrpSpPr/>
        <p:nvPr/>
      </p:nvGrpSpPr>
      <p:grpSpPr>
        <a:xfrm>
          <a:off x="0" y="0"/>
          <a:ext cx="0" cy="0"/>
          <a:chOff x="0" y="0"/>
          <a:chExt cx="0" cy="0"/>
        </a:xfrm>
      </p:grpSpPr>
      <p:pic>
        <p:nvPicPr>
          <p:cNvPr id="4" name="Picture 3" descr="A diagram of a design&#10;&#10;AI-generated content may be incorrect.">
            <a:extLst>
              <a:ext uri="{FF2B5EF4-FFF2-40B4-BE49-F238E27FC236}">
                <a16:creationId xmlns:a16="http://schemas.microsoft.com/office/drawing/2014/main" id="{C1A00329-574E-E690-7F25-93038F6EF6A9}"/>
              </a:ext>
            </a:extLst>
          </p:cNvPr>
          <p:cNvPicPr>
            <a:picLocks noChangeAspect="1"/>
          </p:cNvPicPr>
          <p:nvPr/>
        </p:nvPicPr>
        <p:blipFill>
          <a:blip r:embed="rId2"/>
          <a:stretch>
            <a:fillRect/>
          </a:stretch>
        </p:blipFill>
        <p:spPr>
          <a:xfrm>
            <a:off x="1146799" y="462104"/>
            <a:ext cx="9570507" cy="6253575"/>
          </a:xfrm>
          <a:prstGeom prst="rect">
            <a:avLst/>
          </a:prstGeom>
        </p:spPr>
      </p:pic>
      <p:sp>
        <p:nvSpPr>
          <p:cNvPr id="8" name="TextBox 7">
            <a:extLst>
              <a:ext uri="{FF2B5EF4-FFF2-40B4-BE49-F238E27FC236}">
                <a16:creationId xmlns:a16="http://schemas.microsoft.com/office/drawing/2014/main" id="{FDC9DB71-F21F-B36C-D9EE-0BCD54A5AEF7}"/>
              </a:ext>
            </a:extLst>
          </p:cNvPr>
          <p:cNvSpPr txBox="1"/>
          <p:nvPr/>
        </p:nvSpPr>
        <p:spPr>
          <a:xfrm>
            <a:off x="3599055" y="142321"/>
            <a:ext cx="5626832" cy="369332"/>
          </a:xfrm>
          <a:prstGeom prst="rect">
            <a:avLst/>
          </a:prstGeom>
          <a:noFill/>
        </p:spPr>
        <p:txBody>
          <a:bodyPr wrap="square">
            <a:spAutoFit/>
          </a:bodyPr>
          <a:lstStyle/>
          <a:p>
            <a:r>
              <a:rPr lang="en-US" sz="1800" b="1" dirty="0"/>
              <a:t>High Impact UDL Strategies in Curricular Design</a:t>
            </a:r>
          </a:p>
        </p:txBody>
      </p:sp>
      <p:sp>
        <p:nvSpPr>
          <p:cNvPr id="2" name="Rectangle 1">
            <a:extLst>
              <a:ext uri="{FF2B5EF4-FFF2-40B4-BE49-F238E27FC236}">
                <a16:creationId xmlns:a16="http://schemas.microsoft.com/office/drawing/2014/main" id="{580D242F-78DE-06AB-6A0B-D65323A48FC1}"/>
              </a:ext>
            </a:extLst>
          </p:cNvPr>
          <p:cNvSpPr/>
          <p:nvPr/>
        </p:nvSpPr>
        <p:spPr>
          <a:xfrm>
            <a:off x="1568017" y="3442648"/>
            <a:ext cx="2879124" cy="21624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7F7347-435E-DC0C-8F5C-05A1F29E404A}"/>
              </a:ext>
            </a:extLst>
          </p:cNvPr>
          <p:cNvSpPr/>
          <p:nvPr/>
        </p:nvSpPr>
        <p:spPr>
          <a:xfrm>
            <a:off x="1568017" y="2185103"/>
            <a:ext cx="2879124" cy="184666"/>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785868-0690-4E51-F549-96F62BEDD2BF}"/>
              </a:ext>
            </a:extLst>
          </p:cNvPr>
          <p:cNvSpPr/>
          <p:nvPr/>
        </p:nvSpPr>
        <p:spPr>
          <a:xfrm>
            <a:off x="1568017" y="3442648"/>
            <a:ext cx="2879124" cy="21624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9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A3507-4B76-971B-4926-D4BA25B56FD5}"/>
            </a:ext>
          </a:extLst>
        </p:cNvPr>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CB0CB5DD-5BFF-C4A0-F3DD-C3D745DE5568}"/>
              </a:ext>
            </a:extLst>
          </p:cNvPr>
          <p:cNvGraphicFramePr>
            <a:graphicFrameLocks noGrp="1"/>
          </p:cNvGraphicFramePr>
          <p:nvPr>
            <p:extLst>
              <p:ext uri="{D42A27DB-BD31-4B8C-83A1-F6EECF244321}">
                <p14:modId xmlns:p14="http://schemas.microsoft.com/office/powerpoint/2010/main" val="660418001"/>
              </p:ext>
            </p:extLst>
          </p:nvPr>
        </p:nvGraphicFramePr>
        <p:xfrm>
          <a:off x="533515" y="203771"/>
          <a:ext cx="11109140" cy="6461760"/>
        </p:xfrm>
        <a:graphic>
          <a:graphicData uri="http://schemas.openxmlformats.org/drawingml/2006/table">
            <a:tbl>
              <a:tblPr firstRow="1" bandRow="1">
                <a:tableStyleId>{5C22544A-7EE6-4342-B048-85BDC9FD1C3A}</a:tableStyleId>
              </a:tblPr>
              <a:tblGrid>
                <a:gridCol w="1461540">
                  <a:extLst>
                    <a:ext uri="{9D8B030D-6E8A-4147-A177-3AD203B41FA5}">
                      <a16:colId xmlns:a16="http://schemas.microsoft.com/office/drawing/2014/main" val="2633432334"/>
                    </a:ext>
                  </a:extLst>
                </a:gridCol>
                <a:gridCol w="630698">
                  <a:extLst>
                    <a:ext uri="{9D8B030D-6E8A-4147-A177-3AD203B41FA5}">
                      <a16:colId xmlns:a16="http://schemas.microsoft.com/office/drawing/2014/main" val="343171615"/>
                    </a:ext>
                  </a:extLst>
                </a:gridCol>
                <a:gridCol w="4440065">
                  <a:extLst>
                    <a:ext uri="{9D8B030D-6E8A-4147-A177-3AD203B41FA5}">
                      <a16:colId xmlns:a16="http://schemas.microsoft.com/office/drawing/2014/main" val="754685778"/>
                    </a:ext>
                  </a:extLst>
                </a:gridCol>
                <a:gridCol w="4576837">
                  <a:extLst>
                    <a:ext uri="{9D8B030D-6E8A-4147-A177-3AD203B41FA5}">
                      <a16:colId xmlns:a16="http://schemas.microsoft.com/office/drawing/2014/main" val="2871267210"/>
                    </a:ext>
                  </a:extLst>
                </a:gridCol>
              </a:tblGrid>
              <a:tr h="0">
                <a:tc gridSpan="2">
                  <a:txBody>
                    <a:bodyPr/>
                    <a:lstStyle/>
                    <a:p>
                      <a:r>
                        <a:rPr lang="en-US" sz="1400" b="1" dirty="0">
                          <a:solidFill>
                            <a:schemeClr val="bg1"/>
                          </a:solidFill>
                          <a:latin typeface="+mn-lt"/>
                          <a:ea typeface="Roboto Condensed" panose="02000000000000000000" pitchFamily="2" charset="0"/>
                        </a:rPr>
                        <a:t>Grade: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b="1" dirty="0">
                        <a:solidFill>
                          <a:schemeClr val="bg1"/>
                        </a:solidFill>
                        <a:latin typeface="+mn-lt"/>
                        <a:ea typeface="Roboto Condensed"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Life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b="1" dirty="0"/>
                        <a:t>Inheritance of Genetic Variation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58514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Performance Expectation: </a:t>
                      </a:r>
                      <a:r>
                        <a:rPr lang="en-CA" sz="1400" kern="1200" dirty="0">
                          <a:solidFill>
                            <a:schemeClr val="tx1"/>
                          </a:solidFill>
                          <a:effectLst/>
                          <a:latin typeface="+mn-lt"/>
                          <a:ea typeface="+mn-ea"/>
                          <a:cs typeface="+mn-cs"/>
                        </a:rPr>
                        <a:t>HS-LS1-1. Construct an explanation based on evidence for how the structure of DNA determines the structure of proteins which carry out the essential functions of life through systems of specialized cells </a:t>
                      </a: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276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400" b="1" dirty="0">
                          <a:solidFill>
                            <a:schemeClr val="tx1"/>
                          </a:solidFill>
                          <a:latin typeface="+mn-lt"/>
                        </a:rPr>
                        <a:t>Curricular Language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US" sz="1400" b="1" dirty="0">
                          <a:latin typeface="+mn-lt"/>
                        </a:rPr>
                        <a:t>Student Friendly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911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r>
                        <a:rPr lang="en-CA" sz="1200" kern="1200" dirty="0">
                          <a:solidFill>
                            <a:schemeClr val="tx1"/>
                          </a:solidFill>
                          <a:effectLst/>
                          <a:latin typeface="+mn-lt"/>
                          <a:ea typeface="+mn-ea"/>
                          <a:cs typeface="+mn-cs"/>
                        </a:rPr>
                        <a:t>Construct an explanation based on valid and reliable evidence obtained from a variety of sources (including students’ own investigations, models, theories, simulations, peer review) and the assumption that theories and laws that describe the natural world operate today as they did in the past , present, future.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US" sz="1200" dirty="0">
                          <a:solidFill>
                            <a:schemeClr val="tx1"/>
                          </a:solidFill>
                          <a:latin typeface="+mn-lt"/>
                          <a:ea typeface="Roboto Condensed" panose="02000000000000000000" pitchFamily="2" charset="0"/>
                        </a:rPr>
                        <a:t>I can explain using evidence that there are theories and laws that describe the natural world</a:t>
                      </a:r>
                    </a:p>
                    <a:p>
                      <a:pPr marL="171450" indent="-171450">
                        <a:buFont typeface="Arial" panose="020B0604020202020204" pitchFamily="34" charset="0"/>
                        <a:buChar char="•"/>
                      </a:pPr>
                      <a:r>
                        <a:rPr lang="en-US" sz="1200" dirty="0">
                          <a:solidFill>
                            <a:schemeClr val="tx1"/>
                          </a:solidFill>
                          <a:latin typeface="+mn-lt"/>
                          <a:ea typeface="Roboto Condensed" panose="02000000000000000000" pitchFamily="2" charset="0"/>
                        </a:rPr>
                        <a:t>I know what evidence is</a:t>
                      </a:r>
                    </a:p>
                    <a:p>
                      <a:pPr marL="171450" indent="-171450">
                        <a:buFont typeface="Arial" panose="020B0604020202020204" pitchFamily="34" charset="0"/>
                        <a:buChar char="•"/>
                      </a:pPr>
                      <a:r>
                        <a:rPr lang="en-US" sz="1200" dirty="0">
                          <a:solidFill>
                            <a:schemeClr val="tx1"/>
                          </a:solidFill>
                          <a:latin typeface="+mn-lt"/>
                          <a:ea typeface="Roboto Condensed" panose="02000000000000000000" pitchFamily="2" charset="0"/>
                        </a:rPr>
                        <a:t>I know what science and theories and laws* are </a:t>
                      </a:r>
                    </a:p>
                    <a:p>
                      <a:pPr marL="171450" indent="-171450">
                        <a:buFont typeface="Arial" panose="020B0604020202020204" pitchFamily="34" charset="0"/>
                        <a:buChar char="•"/>
                      </a:pPr>
                      <a:r>
                        <a:rPr lang="en-US" sz="1200" dirty="0">
                          <a:solidFill>
                            <a:schemeClr val="tx1"/>
                          </a:solidFill>
                          <a:latin typeface="+mn-lt"/>
                          <a:ea typeface="Roboto Condensed" panose="02000000000000000000" pitchFamily="2" charset="0"/>
                        </a:rPr>
                        <a:t>I know what the natural world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734248"/>
                  </a:ext>
                </a:extLst>
              </a:tr>
              <a:tr h="1574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r>
                        <a:rPr lang="en-CA" sz="1200" kern="1200">
                          <a:solidFill>
                            <a:schemeClr val="tx1"/>
                          </a:solidFill>
                          <a:effectLst/>
                          <a:latin typeface="+mn-lt"/>
                          <a:ea typeface="+mn-ea"/>
                          <a:cs typeface="+mn-cs"/>
                        </a:rPr>
                        <a:t>LS1.A: Structure and Function </a:t>
                      </a:r>
                    </a:p>
                    <a:p>
                      <a:pPr marL="285750" indent="-285750">
                        <a:buFont typeface="Arial" panose="020B0604020202020204" pitchFamily="34" charset="0"/>
                        <a:buChar char="•"/>
                      </a:pPr>
                      <a:r>
                        <a:rPr lang="en-CA" sz="1200" kern="1200">
                          <a:solidFill>
                            <a:schemeClr val="tx1"/>
                          </a:solidFill>
                          <a:effectLst/>
                          <a:latin typeface="+mn-lt"/>
                          <a:ea typeface="+mn-ea"/>
                          <a:cs typeface="+mn-cs"/>
                        </a:rPr>
                        <a:t>Systems of specialized cells within organisms help them perform the essential functions of life.</a:t>
                      </a:r>
                    </a:p>
                    <a:p>
                      <a:pPr marL="285750" indent="-285750">
                        <a:buFont typeface="Arial" panose="020B0604020202020204" pitchFamily="34" charset="0"/>
                        <a:buChar char="•"/>
                      </a:pPr>
                      <a:r>
                        <a:rPr lang="en-CA" sz="1200" kern="1200">
                          <a:solidFill>
                            <a:schemeClr val="tx1"/>
                          </a:solidFill>
                          <a:effectLst/>
                          <a:latin typeface="+mn-lt"/>
                          <a:ea typeface="+mn-ea"/>
                          <a:cs typeface="+mn-cs"/>
                        </a:rPr>
                        <a:t>All cells contain genetic information in the form of DNA molecules. Genes are regions in the DNA that contain the instructions that code for the formation of proteins, which carry out most of the work of cells</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solidFill>
                          <a:effectLst/>
                          <a:latin typeface="+mn-lt"/>
                          <a:ea typeface="Roboto Condensed" panose="02000000000000000000" pitchFamily="2" charset="0"/>
                        </a:rPr>
                        <a:t>I know that the systems of specialized cells inside organisms perform essential functions of life</a:t>
                      </a:r>
                    </a:p>
                    <a:p>
                      <a:pPr marL="285750" indent="-285750">
                        <a:buFont typeface="Arial" panose="020B0604020202020204" pitchFamily="34" charset="0"/>
                        <a:buChar char="•"/>
                      </a:pPr>
                      <a:r>
                        <a:rPr lang="en-CA" sz="1200" dirty="0">
                          <a:solidFill>
                            <a:schemeClr val="tx1"/>
                          </a:solidFill>
                          <a:effectLst/>
                          <a:latin typeface="+mn-lt"/>
                          <a:ea typeface="Roboto Condensed" panose="02000000000000000000" pitchFamily="2" charset="0"/>
                        </a:rPr>
                        <a:t>I know what systems of specialized cells are</a:t>
                      </a:r>
                    </a:p>
                    <a:p>
                      <a:pPr marL="285750" indent="-285750">
                        <a:buFont typeface="Arial" panose="020B0604020202020204" pitchFamily="34" charset="0"/>
                        <a:buChar char="•"/>
                      </a:pPr>
                      <a:r>
                        <a:rPr lang="en-CA" sz="1200" dirty="0">
                          <a:solidFill>
                            <a:schemeClr val="tx1"/>
                          </a:solidFill>
                          <a:effectLst/>
                          <a:latin typeface="+mn-lt"/>
                          <a:ea typeface="Roboto Condensed" panose="02000000000000000000" pitchFamily="2" charset="0"/>
                        </a:rPr>
                        <a:t>I know what organisms are</a:t>
                      </a:r>
                    </a:p>
                    <a:p>
                      <a:pPr marL="285750" indent="-285750">
                        <a:buFont typeface="Arial" panose="020B0604020202020204" pitchFamily="34" charset="0"/>
                        <a:buChar char="•"/>
                      </a:pPr>
                      <a:r>
                        <a:rPr lang="en-CA" sz="1200" dirty="0">
                          <a:solidFill>
                            <a:schemeClr val="tx1"/>
                          </a:solidFill>
                          <a:effectLst/>
                          <a:latin typeface="+mn-lt"/>
                          <a:ea typeface="Roboto Condensed" panose="02000000000000000000" pitchFamily="2" charset="0"/>
                        </a:rPr>
                        <a:t>I know what the essential* functions of life are</a:t>
                      </a:r>
                    </a:p>
                    <a:p>
                      <a:pPr marL="0" indent="0">
                        <a:buFont typeface="Arial" panose="020B0604020202020204" pitchFamily="34" charset="0"/>
                        <a:buNone/>
                      </a:pPr>
                      <a:r>
                        <a:rPr lang="en-CA" sz="1200" dirty="0">
                          <a:solidFill>
                            <a:schemeClr val="tx1"/>
                          </a:solidFill>
                          <a:effectLst/>
                          <a:latin typeface="+mn-lt"/>
                          <a:ea typeface="Roboto Condensed" panose="02000000000000000000" pitchFamily="2" charset="0"/>
                        </a:rPr>
                        <a:t>I know that cells have genetic information in DNA molecules</a:t>
                      </a:r>
                    </a:p>
                    <a:p>
                      <a:pPr marL="0" indent="0">
                        <a:buFont typeface="Arial" panose="020B0604020202020204" pitchFamily="34" charset="0"/>
                        <a:buNone/>
                      </a:pPr>
                      <a:r>
                        <a:rPr lang="en-CA" sz="1200" dirty="0">
                          <a:solidFill>
                            <a:schemeClr val="tx1"/>
                          </a:solidFill>
                          <a:effectLst/>
                          <a:latin typeface="+mn-lt"/>
                          <a:ea typeface="Roboto Condensed" panose="02000000000000000000" pitchFamily="2" charset="0"/>
                        </a:rPr>
                        <a:t>I know that genes are parts of DNA that are instructions for how proteins are formed</a:t>
                      </a:r>
                    </a:p>
                    <a:p>
                      <a:pPr marL="0" indent="0">
                        <a:buFont typeface="Arial" panose="020B0604020202020204" pitchFamily="34" charset="0"/>
                        <a:buNone/>
                      </a:pPr>
                      <a:r>
                        <a:rPr lang="en-CA" sz="1200" dirty="0">
                          <a:solidFill>
                            <a:schemeClr val="tx1"/>
                          </a:solidFill>
                          <a:effectLst/>
                          <a:latin typeface="+mn-lt"/>
                          <a:ea typeface="Roboto Condensed" panose="02000000000000000000" pitchFamily="2" charset="0"/>
                        </a:rPr>
                        <a:t>I know how cells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911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r>
                        <a:rPr lang="en-CA" sz="1200" kern="1200" dirty="0">
                          <a:solidFill>
                            <a:schemeClr val="tx1"/>
                          </a:solidFill>
                          <a:effectLst/>
                          <a:latin typeface="+mn-lt"/>
                          <a:ea typeface="+mn-ea"/>
                          <a:cs typeface="+mn-cs"/>
                        </a:rPr>
                        <a:t>Structure and Function </a:t>
                      </a:r>
                      <a:endParaRPr lang="en-CA" sz="1200" dirty="0">
                        <a:solidFill>
                          <a:schemeClr val="tx1"/>
                        </a:solidFill>
                        <a:latin typeface="+mn-lt"/>
                      </a:endParaRPr>
                    </a:p>
                    <a:p>
                      <a:pPr marL="285750" indent="-285750">
                        <a:buFont typeface="Arial" panose="020B0604020202020204" pitchFamily="34" charset="0"/>
                        <a:buChar char="•"/>
                      </a:pPr>
                      <a:r>
                        <a:rPr lang="en-CA" sz="1200" kern="1200" dirty="0">
                          <a:solidFill>
                            <a:schemeClr val="tx1"/>
                          </a:solidFill>
                          <a:effectLst/>
                          <a:latin typeface="+mn-lt"/>
                          <a:ea typeface="+mn-ea"/>
                          <a:cs typeface="+mn-cs"/>
                        </a:rPr>
                        <a:t> Investigating or designing new systems or structures requires a detailed examination of the properties of different materials, the structures of different components, and connections of components to reveal its function and/or solve a problem.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1"/>
                          </a:solidFill>
                          <a:effectLst/>
                          <a:latin typeface="+mn-lt"/>
                          <a:ea typeface="Roboto Condensed" panose="02000000000000000000" pitchFamily="2" charset="0"/>
                        </a:rPr>
                        <a:t>I understand that structures are made of many different components that are connected and have specific functions.</a:t>
                      </a:r>
                    </a:p>
                    <a:p>
                      <a:endParaRPr lang="en-US" sz="12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242837">
                <a:tc>
                  <a:txBody>
                    <a:bodyPr/>
                    <a:lstStyle/>
                    <a:p>
                      <a:pPr marL="15875" lvl="1" indent="0">
                        <a:lnSpc>
                          <a:spcPct val="100000"/>
                        </a:lnSpc>
                        <a:tabLst/>
                      </a:pPr>
                      <a:r>
                        <a:rPr lang="en-US" sz="1400" b="1" dirty="0"/>
                        <a:t>What competencies do students need to </a:t>
                      </a:r>
                      <a:r>
                        <a:rPr lang="en-US" sz="1400" b="1" dirty="0">
                          <a:solidFill>
                            <a:schemeClr val="tx1"/>
                          </a:solidFill>
                        </a:rPr>
                        <a:t>develop?</a:t>
                      </a:r>
                    </a:p>
                    <a:p>
                      <a:pPr marL="15875" lvl="1" indent="0">
                        <a:lnSpc>
                          <a:spcPct val="100000"/>
                        </a:lnSpc>
                        <a:tabLst/>
                      </a:pPr>
                      <a:r>
                        <a:rPr lang="en-US" sz="1400" b="1" dirty="0">
                          <a:solidFill>
                            <a:schemeClr val="tx1"/>
                          </a:solidFill>
                        </a:rPr>
                        <a:t>(self-assess)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r>
                        <a:rPr lang="en-US" sz="1200" dirty="0"/>
                        <a:t>Disciplinary Literacy</a:t>
                      </a:r>
                    </a:p>
                    <a:p>
                      <a:pPr marL="171450" indent="-171450">
                        <a:buFont typeface="Arial" panose="020B0604020202020204" pitchFamily="34" charset="0"/>
                        <a:buChar char="•"/>
                      </a:pPr>
                      <a:r>
                        <a:rPr lang="en-US" sz="1200" dirty="0"/>
                        <a:t>Valuing Evidence</a:t>
                      </a:r>
                    </a:p>
                    <a:p>
                      <a:pPr marL="171450" indent="-171450">
                        <a:buFont typeface="Arial" panose="020B0604020202020204" pitchFamily="34" charset="0"/>
                        <a:buChar char="•"/>
                      </a:pPr>
                      <a:r>
                        <a:rPr lang="en-US" sz="1200" dirty="0"/>
                        <a:t>Comprehend as well as critique</a:t>
                      </a:r>
                    </a:p>
                    <a:p>
                      <a:pPr marL="171450" indent="-171450">
                        <a:buFont typeface="Arial" panose="020B0604020202020204" pitchFamily="34" charset="0"/>
                        <a:buChar char="•"/>
                      </a:pPr>
                      <a:r>
                        <a:rPr lang="en-US" sz="1200" dirty="0"/>
                        <a:t>Build strong content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CA" sz="1200" dirty="0"/>
                        <a:t>I can use evidence to support my ideas</a:t>
                      </a:r>
                    </a:p>
                    <a:p>
                      <a:r>
                        <a:rPr lang="en-CA" sz="1200" dirty="0"/>
                        <a:t>I can understand information and explain what I think about it with evidence</a:t>
                      </a:r>
                    </a:p>
                    <a:p>
                      <a:r>
                        <a:rPr lang="en-CA" sz="1200" dirty="0"/>
                        <a:t>I can learn and understand important ideas about what we are learning about</a:t>
                      </a:r>
                      <a:endParaRPr lang="en-US" sz="12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62CB8B93-BD0B-49F5-4DB5-79367FA9B705}"/>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47987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11D55-8619-534E-E3C8-4ABF30AC29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57D2D2-A7DD-75BA-4CA3-63C28BDFF030}"/>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E7417A61-A9BA-EBEF-EC8E-035C081C672C}"/>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B123837B-4006-59D2-25CC-07BB94E02FFF}"/>
              </a:ext>
            </a:extLst>
          </p:cNvPr>
          <p:cNvGraphicFramePr>
            <a:graphicFrameLocks noGrp="1"/>
          </p:cNvGraphicFramePr>
          <p:nvPr>
            <p:extLst>
              <p:ext uri="{D42A27DB-BD31-4B8C-83A1-F6EECF244321}">
                <p14:modId xmlns:p14="http://schemas.microsoft.com/office/powerpoint/2010/main" val="889016524"/>
              </p:ext>
            </p:extLst>
          </p:nvPr>
        </p:nvGraphicFramePr>
        <p:xfrm>
          <a:off x="533515" y="391731"/>
          <a:ext cx="11109140" cy="5302826"/>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852426">
                  <a:extLst>
                    <a:ext uri="{9D8B030D-6E8A-4147-A177-3AD203B41FA5}">
                      <a16:colId xmlns:a16="http://schemas.microsoft.com/office/drawing/2014/main" val="343171615"/>
                    </a:ext>
                  </a:extLst>
                </a:gridCol>
                <a:gridCol w="4585872">
                  <a:extLst>
                    <a:ext uri="{9D8B030D-6E8A-4147-A177-3AD203B41FA5}">
                      <a16:colId xmlns:a16="http://schemas.microsoft.com/office/drawing/2014/main" val="2871267210"/>
                    </a:ext>
                  </a:extLst>
                </a:gridCol>
              </a:tblGrid>
              <a:tr h="322881">
                <a:tc>
                  <a:txBody>
                    <a:bodyPr/>
                    <a:lstStyle/>
                    <a:p>
                      <a:r>
                        <a:rPr lang="en-US" sz="1400" b="1" dirty="0">
                          <a:solidFill>
                            <a:schemeClr val="bg1"/>
                          </a:solidFill>
                          <a:latin typeface="+mn-lt"/>
                          <a:ea typeface="Roboto Condensed" panose="02000000000000000000" pitchFamily="2" charset="0"/>
                        </a:rPr>
                        <a:t>Grade: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b="1" dirty="0">
                          <a:latin typeface="+mn-lt"/>
                        </a:rPr>
                        <a:t>Learning Priority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6190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Standard: </a:t>
                      </a:r>
                      <a:r>
                        <a:rPr lang="en-US" sz="1400" b="0" dirty="0">
                          <a:solidFill>
                            <a:schemeClr val="tx1"/>
                          </a:solidFill>
                          <a:latin typeface="+mn-lt"/>
                          <a:ea typeface="Roboto Condensed" panose="02000000000000000000" pitchFamily="2" charset="0"/>
                        </a:rPr>
                        <a:t>Student will demonstrate the knowledge and skills to achieve a health-enhancing level of activity and fitness</a:t>
                      </a:r>
                      <a:endParaRPr lang="en-CA" sz="14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287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a:solidFill>
                            <a:schemeClr val="tx1"/>
                          </a:solidFill>
                          <a:latin typeface="+mn-lt"/>
                        </a:rPr>
                        <a:t>Curricular Language</a:t>
                      </a:r>
                      <a:endParaRPr lang="en-US"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Student Friendly Language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692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CA" sz="1400" dirty="0">
                          <a:effectLst/>
                          <a:latin typeface="+mn-lt"/>
                          <a:ea typeface="Roboto Condensed" panose="02000000000000000000" pitchFamily="2" charset="0"/>
                        </a:rPr>
                        <a:t>PE.S3.E1 Physical Activity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400" b="0" i="0" dirty="0">
                          <a:solidFill>
                            <a:schemeClr val="tx1"/>
                          </a:solidFill>
                        </a:rPr>
                        <a:t>I know what physical activity is.</a:t>
                      </a:r>
                    </a:p>
                    <a:p>
                      <a:r>
                        <a:rPr lang="en-CA" sz="1400" b="0" i="0" dirty="0">
                          <a:solidFill>
                            <a:schemeClr val="tx1"/>
                          </a:solidFill>
                        </a:rPr>
                        <a:t>I know how being active affects my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latin typeface="+mn-lt"/>
                          <a:ea typeface="Roboto Condensed" panose="02000000000000000000" pitchFamily="2" charset="0"/>
                        </a:rPr>
                        <a:t>PE.S3.E1.5: Describe how daily physical activity recommendation lead to a healthy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solidFill>
                            <a:schemeClr val="tx1"/>
                          </a:solidFill>
                        </a:rPr>
                        <a:t>I can explain how meeting daily physical activity recommendations helps my body stay healthy and fit</a:t>
                      </a:r>
                      <a:endParaRPr lang="en-US" sz="1400" b="0"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75390"/>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CA" sz="1400" dirty="0">
                          <a:solidFill>
                            <a:schemeClr val="tx1"/>
                          </a:solidFill>
                          <a:highlight>
                            <a:srgbClr val="FFFF00"/>
                          </a:highlight>
                        </a:rPr>
                        <a:t>Regular physical activity is essential for a healthy body, and understanding daily activity recommendations helps individuals make choices that improve their fitness and overall well-being</a:t>
                      </a:r>
                      <a:endParaRPr lang="en-CA" sz="1400" dirty="0">
                        <a:solidFill>
                          <a:schemeClr val="tx1"/>
                        </a:solidFill>
                        <a:effectLst/>
                        <a:highlight>
                          <a:srgbClr val="FFFF00"/>
                        </a:highligh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400" b="0" i="0" dirty="0">
                          <a:solidFill>
                            <a:schemeClr val="tx1"/>
                          </a:solidFill>
                        </a:rPr>
                        <a:t>I understand that regular physical activity is important for a healthy body and that knowing daily activity recommendations helps me make healthy choices</a:t>
                      </a:r>
                      <a:endParaRPr lang="en-US" sz="1400" b="0"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Who do students need to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1400" dirty="0">
                          <a:highlight>
                            <a:srgbClr val="FFFF00"/>
                          </a:highlight>
                          <a:latin typeface="+mn-lt"/>
                        </a:rPr>
                        <a:t>Physically 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solidFill>
                            <a:schemeClr val="tx1"/>
                          </a:solidFill>
                          <a:latin typeface="+mn-lt"/>
                        </a:rPr>
                        <a:t>I can be physically 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3BD21726-0B0C-E53D-4DAA-F943E611EFE3}"/>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29446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17A0F-BC8D-8645-D7C4-F06041A132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F547A82-34B8-A2AC-0864-4E10E932EBFE}"/>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45821A7F-F4E6-D523-9DEF-A2834C532FD5}"/>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6C1F268E-1EFB-F4EE-538F-EB4080B431C9}"/>
              </a:ext>
            </a:extLst>
          </p:cNvPr>
          <p:cNvGraphicFramePr>
            <a:graphicFrameLocks noGrp="1"/>
          </p:cNvGraphicFramePr>
          <p:nvPr>
            <p:extLst>
              <p:ext uri="{D42A27DB-BD31-4B8C-83A1-F6EECF244321}">
                <p14:modId xmlns:p14="http://schemas.microsoft.com/office/powerpoint/2010/main" val="3367838217"/>
              </p:ext>
            </p:extLst>
          </p:nvPr>
        </p:nvGraphicFramePr>
        <p:xfrm>
          <a:off x="450887" y="155989"/>
          <a:ext cx="11109140" cy="5737967"/>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719149">
                  <a:extLst>
                    <a:ext uri="{9D8B030D-6E8A-4147-A177-3AD203B41FA5}">
                      <a16:colId xmlns:a16="http://schemas.microsoft.com/office/drawing/2014/main" val="343171615"/>
                    </a:ext>
                  </a:extLst>
                </a:gridCol>
                <a:gridCol w="133277">
                  <a:extLst>
                    <a:ext uri="{9D8B030D-6E8A-4147-A177-3AD203B41FA5}">
                      <a16:colId xmlns:a16="http://schemas.microsoft.com/office/drawing/2014/main" val="1101024137"/>
                    </a:ext>
                  </a:extLst>
                </a:gridCol>
                <a:gridCol w="4585872">
                  <a:extLst>
                    <a:ext uri="{9D8B030D-6E8A-4147-A177-3AD203B41FA5}">
                      <a16:colId xmlns:a16="http://schemas.microsoft.com/office/drawing/2014/main" val="2871267210"/>
                    </a:ext>
                  </a:extLst>
                </a:gridCol>
              </a:tblGrid>
              <a:tr h="357929">
                <a:tc>
                  <a:txBody>
                    <a:bodyPr/>
                    <a:lstStyle/>
                    <a:p>
                      <a:r>
                        <a:rPr lang="en-US" sz="1400" b="1" dirty="0">
                          <a:solidFill>
                            <a:schemeClr val="bg1"/>
                          </a:solidFill>
                          <a:latin typeface="+mn-lt"/>
                          <a:ea typeface="Roboto Condensed" panose="02000000000000000000" pitchFamily="2" charset="0"/>
                        </a:rPr>
                        <a:t>Grade: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dirty="0">
                          <a:solidFill>
                            <a:schemeClr val="bg1"/>
                          </a:solidFill>
                          <a:latin typeface="+mn-lt"/>
                          <a:ea typeface="Roboto Condensed" panose="02000000000000000000" pitchFamily="2" charset="0"/>
                        </a:rPr>
                        <a:t>Counting &amp; Cardinality</a:t>
                      </a: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dirty="0">
                        <a:solidFill>
                          <a:schemeClr val="bg1"/>
                        </a:solidFill>
                        <a:latin typeface="DM Sans" pitchFamily="2" charset="77"/>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68626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Cluster Statement</a:t>
                      </a:r>
                      <a:r>
                        <a:rPr lang="en-CA" sz="1400" b="0" kern="1200" dirty="0">
                          <a:solidFill>
                            <a:schemeClr val="tx1"/>
                          </a:solidFill>
                          <a:effectLst/>
                          <a:latin typeface="+mn-lt"/>
                          <a:ea typeface="+mn-ea"/>
                          <a:cs typeface="+mn-cs"/>
                        </a:rPr>
                        <a:t>: </a:t>
                      </a:r>
                      <a:r>
                        <a:rPr lang="en-US" sz="1400" b="0" dirty="0">
                          <a:solidFill>
                            <a:schemeClr val="tx1"/>
                          </a:solidFill>
                          <a:latin typeface="+mn-lt"/>
                          <a:ea typeface="Roboto Condensed" panose="02000000000000000000" pitchFamily="2" charset="0"/>
                        </a:rPr>
                        <a:t>Students will </a:t>
                      </a:r>
                      <a:r>
                        <a:rPr lang="en-CA" sz="1400" b="0" kern="1200" dirty="0">
                          <a:solidFill>
                            <a:schemeClr val="tx1"/>
                          </a:solidFill>
                          <a:effectLst/>
                          <a:latin typeface="+mn-lt"/>
                          <a:ea typeface="+mn-ea"/>
                          <a:cs typeface="+mn-cs"/>
                        </a:rPr>
                        <a:t>Know number names and the count sequence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318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400" b="1" dirty="0">
                          <a:solidFill>
                            <a:schemeClr val="tx1"/>
                          </a:solidFill>
                          <a:latin typeface="+mn-lt"/>
                        </a:rPr>
                        <a:t>Curricular Language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Student Friendly Language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393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r>
                        <a:rPr lang="en-CA" sz="1400" b="0" kern="1200" dirty="0">
                          <a:solidFill>
                            <a:schemeClr val="tx1"/>
                          </a:solidFill>
                          <a:effectLst/>
                          <a:latin typeface="+mn-lt"/>
                          <a:ea typeface="+mn-ea"/>
                          <a:cs typeface="+mn-cs"/>
                        </a:rPr>
                        <a:t>Know number names </a:t>
                      </a:r>
                    </a:p>
                    <a:p>
                      <a:r>
                        <a:rPr lang="en-CA" sz="1400" b="0" kern="1200" dirty="0">
                          <a:solidFill>
                            <a:schemeClr val="tx1"/>
                          </a:solidFill>
                          <a:effectLst/>
                          <a:latin typeface="+mn-lt"/>
                          <a:ea typeface="+mn-ea"/>
                          <a:cs typeface="+mn-cs"/>
                        </a:rPr>
                        <a:t>Know the count sequence</a:t>
                      </a:r>
                      <a:endParaRPr lang="en-CA" sz="1400" b="0" dirty="0">
                        <a:solidFill>
                          <a:schemeClr val="tx1"/>
                        </a:solidFill>
                        <a:effectLs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know the names of numbers</a:t>
                      </a:r>
                    </a:p>
                    <a:p>
                      <a:r>
                        <a:rPr lang="en-CA" sz="1400" dirty="0"/>
                        <a:t>I know how to count in order</a:t>
                      </a: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r>
                        <a:rPr lang="en-CA" sz="1400" kern="1200" dirty="0">
                          <a:solidFill>
                            <a:schemeClr val="tx1"/>
                          </a:solidFill>
                          <a:effectLst/>
                          <a:latin typeface="+mn-lt"/>
                          <a:ea typeface="+mn-ea"/>
                          <a:cs typeface="+mn-cs"/>
                        </a:rPr>
                        <a:t>M.K.CC.A.1 Count to 100 by ones and by tens. </a:t>
                      </a:r>
                    </a:p>
                    <a:p>
                      <a:r>
                        <a:rPr lang="en-CA" sz="1400" kern="1200" dirty="0">
                          <a:solidFill>
                            <a:schemeClr val="tx1"/>
                          </a:solidFill>
                          <a:effectLst/>
                          <a:latin typeface="+mn-lt"/>
                          <a:ea typeface="+mn-ea"/>
                          <a:cs typeface="+mn-cs"/>
                        </a:rPr>
                        <a:t>M.K.CC.A.2 Count forward beginning from a given number within the known sequence (instead of having to begin at 1). </a:t>
                      </a:r>
                    </a:p>
                    <a:p>
                      <a:r>
                        <a:rPr lang="en-CA" sz="1400" kern="1200" dirty="0">
                          <a:solidFill>
                            <a:schemeClr val="tx1"/>
                          </a:solidFill>
                          <a:effectLst/>
                          <a:latin typeface="+mn-lt"/>
                          <a:ea typeface="+mn-ea"/>
                          <a:cs typeface="+mn-cs"/>
                        </a:rPr>
                        <a:t>M.K.CC.A.3 Write numbers from 0 to 20. </a:t>
                      </a:r>
                    </a:p>
                    <a:p>
                      <a:r>
                        <a:rPr lang="en-CA" sz="1400" kern="1200" dirty="0">
                          <a:solidFill>
                            <a:schemeClr val="tx1"/>
                          </a:solidFill>
                          <a:effectLst/>
                          <a:latin typeface="+mn-lt"/>
                          <a:ea typeface="+mn-ea"/>
                          <a:cs typeface="+mn-cs"/>
                        </a:rPr>
                        <a:t>Represent a number of objects with a written numeral 0-20 (with 0 representing a count of no objects).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can count to 100 by ones and by tens</a:t>
                      </a:r>
                    </a:p>
                    <a:p>
                      <a:r>
                        <a:rPr lang="en-CA" sz="1400" dirty="0"/>
                        <a:t>I can count on from any number</a:t>
                      </a:r>
                    </a:p>
                    <a:p>
                      <a:r>
                        <a:rPr lang="en-CA" sz="1400" dirty="0"/>
                        <a:t>I can write numbers to 20</a:t>
                      </a:r>
                    </a:p>
                    <a:p>
                      <a:r>
                        <a:rPr lang="en-CA" sz="1400" dirty="0"/>
                        <a:t>I can show how many things there are with a number</a:t>
                      </a: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75390"/>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r>
                        <a:rPr lang="en-CA" sz="1400" dirty="0">
                          <a:highlight>
                            <a:srgbClr val="FFFF00"/>
                          </a:highlight>
                        </a:rPr>
                        <a:t>Numbers help us count, describe, and represent how many things there are</a:t>
                      </a:r>
                      <a:endParaRPr lang="en-CA" sz="1400" dirty="0">
                        <a:solidFill>
                          <a:schemeClr val="tx1"/>
                        </a:solidFill>
                        <a:effectLst/>
                        <a:highlight>
                          <a:srgbClr val="FFFF00"/>
                        </a:highligh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understand that numbers help me count and show how many things there are</a:t>
                      </a: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Who do students need to be?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(self assess)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Make sense of problems and persevere in solving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can keep trying when something feels hard</a:t>
                      </a: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7D41D140-F097-5EFD-20DF-648527C81AC5}"/>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04542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58CD-B876-689D-5E1D-FD739AE3C06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2D7768A-3A97-498B-05F7-92CC8F6CB3FB}"/>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5A2FD375-DEB9-10EB-464F-C3471A95F75C}"/>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sz="2000" dirty="0"/>
            </a:p>
          </p:txBody>
        </p:sp>
        <p:sp>
          <p:nvSpPr>
            <p:cNvPr id="4" name="TextBox 3">
              <a:extLst>
                <a:ext uri="{FF2B5EF4-FFF2-40B4-BE49-F238E27FC236}">
                  <a16:creationId xmlns:a16="http://schemas.microsoft.com/office/drawing/2014/main" id="{54C1555E-CF54-1608-9DC7-D1419A58BF1B}"/>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9C0D3D8C-7E26-C0AC-684B-559EA0CF1FB3}"/>
              </a:ext>
            </a:extLst>
          </p:cNvPr>
          <p:cNvSpPr txBox="1">
            <a:spLocks/>
          </p:cNvSpPr>
          <p:nvPr/>
        </p:nvSpPr>
        <p:spPr>
          <a:xfrm>
            <a:off x="218661" y="383323"/>
            <a:ext cx="11708296" cy="6610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Roboto Condensed" panose="02000000000000000000" pitchFamily="2" charset="0"/>
                <a:ea typeface="Roboto Condensed" panose="02000000000000000000" pitchFamily="2" charset="0"/>
              </a:rPr>
              <a:t>Inclusive Curricular Planning: Weaving Together UDL and Backwards Design</a:t>
            </a:r>
          </a:p>
        </p:txBody>
      </p:sp>
      <p:sp>
        <p:nvSpPr>
          <p:cNvPr id="18" name="Content Placeholder 17">
            <a:extLst>
              <a:ext uri="{FF2B5EF4-FFF2-40B4-BE49-F238E27FC236}">
                <a16:creationId xmlns:a16="http://schemas.microsoft.com/office/drawing/2014/main" id="{A65C4507-13FF-A8C1-0421-5924413E82F6}"/>
              </a:ext>
            </a:extLst>
          </p:cNvPr>
          <p:cNvSpPr>
            <a:spLocks noGrp="1"/>
          </p:cNvSpPr>
          <p:nvPr>
            <p:ph idx="1"/>
          </p:nvPr>
        </p:nvSpPr>
        <p:spPr>
          <a:xfrm>
            <a:off x="936151" y="1328304"/>
            <a:ext cx="10035212" cy="5529696"/>
          </a:xfrm>
        </p:spPr>
        <p:txBody>
          <a:bodyPr>
            <a:normAutofit fontScale="92500" lnSpcReduction="10000"/>
          </a:bodyPr>
          <a:lstStyle/>
          <a:p>
            <a:pPr marL="0" indent="0">
              <a:lnSpc>
                <a:spcPct val="160000"/>
              </a:lnSpc>
              <a:buNone/>
            </a:pPr>
            <a:r>
              <a:rPr lang="en-US" sz="2400" b="1" dirty="0"/>
              <a:t>Step 1: Choose the grade level subject area/course and the topic/theme/strand that you want to design</a:t>
            </a:r>
          </a:p>
          <a:p>
            <a:pPr marL="0" indent="0">
              <a:lnSpc>
                <a:spcPct val="160000"/>
              </a:lnSpc>
              <a:buNone/>
            </a:pPr>
            <a:r>
              <a:rPr lang="en-US" sz="2400" b="1" dirty="0"/>
              <a:t>Step 2: Identify the grade level learning standards that you want to assess</a:t>
            </a:r>
          </a:p>
          <a:p>
            <a:pPr marL="0" indent="0">
              <a:lnSpc>
                <a:spcPct val="160000"/>
              </a:lnSpc>
              <a:buNone/>
            </a:pPr>
            <a:r>
              <a:rPr lang="en-US" sz="2400" b="1" dirty="0"/>
              <a:t>Step 3: Determine the Learning Goals that you will be teaching</a:t>
            </a:r>
          </a:p>
          <a:p>
            <a:pPr marL="0" indent="0">
              <a:lnSpc>
                <a:spcPct val="160000"/>
              </a:lnSpc>
              <a:buNone/>
            </a:pPr>
            <a:r>
              <a:rPr lang="en-US" sz="2400" b="1" dirty="0"/>
              <a:t>Step 4: Fill in the learning goal gaps if needed</a:t>
            </a:r>
          </a:p>
          <a:p>
            <a:pPr marL="0" indent="0">
              <a:lnSpc>
                <a:spcPct val="160000"/>
              </a:lnSpc>
              <a:buNone/>
            </a:pPr>
            <a:r>
              <a:rPr lang="en-US" sz="2400" b="1" dirty="0"/>
              <a:t>Step 5: Translate the learning goals into student friendly language</a:t>
            </a:r>
          </a:p>
          <a:p>
            <a:pPr marL="0" indent="0">
              <a:lnSpc>
                <a:spcPct val="160000"/>
              </a:lnSpc>
              <a:buNone/>
            </a:pPr>
            <a:r>
              <a:rPr lang="en-US" sz="2400" b="1" dirty="0">
                <a:solidFill>
                  <a:srgbClr val="FF0000"/>
                </a:solidFill>
              </a:rPr>
              <a:t>Step  6: Identify important vocabulary that you want students to know and use</a:t>
            </a:r>
          </a:p>
          <a:p>
            <a:pPr marL="0" indent="0">
              <a:lnSpc>
                <a:spcPct val="160000"/>
              </a:lnSpc>
              <a:buNone/>
            </a:pPr>
            <a:r>
              <a:rPr lang="en-US" sz="2400" b="1" dirty="0"/>
              <a:t>Step 7: Create a provoking guiding question that create the context for learning</a:t>
            </a:r>
            <a:endParaRPr lang="en-US" sz="2400" dirty="0"/>
          </a:p>
        </p:txBody>
      </p:sp>
    </p:spTree>
    <p:extLst>
      <p:ext uri="{BB962C8B-B14F-4D97-AF65-F5344CB8AC3E}">
        <p14:creationId xmlns:p14="http://schemas.microsoft.com/office/powerpoint/2010/main" val="2765276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0ADEE-6B2F-B538-D9F6-88822114E5A9}"/>
            </a:ext>
          </a:extLst>
        </p:cNvPr>
        <p:cNvGrpSpPr/>
        <p:nvPr/>
      </p:nvGrpSpPr>
      <p:grpSpPr>
        <a:xfrm>
          <a:off x="0" y="0"/>
          <a:ext cx="0" cy="0"/>
          <a:chOff x="0" y="0"/>
          <a:chExt cx="0" cy="0"/>
        </a:xfrm>
      </p:grpSpPr>
      <p:pic>
        <p:nvPicPr>
          <p:cNvPr id="4" name="Picture 3" descr="A diagram of a design&#10;&#10;AI-generated content may be incorrect.">
            <a:extLst>
              <a:ext uri="{FF2B5EF4-FFF2-40B4-BE49-F238E27FC236}">
                <a16:creationId xmlns:a16="http://schemas.microsoft.com/office/drawing/2014/main" id="{E34D53F1-C68E-5532-A12C-2CCB42E92308}"/>
              </a:ext>
            </a:extLst>
          </p:cNvPr>
          <p:cNvPicPr>
            <a:picLocks noChangeAspect="1"/>
          </p:cNvPicPr>
          <p:nvPr/>
        </p:nvPicPr>
        <p:blipFill>
          <a:blip r:embed="rId2"/>
          <a:stretch>
            <a:fillRect/>
          </a:stretch>
        </p:blipFill>
        <p:spPr>
          <a:xfrm>
            <a:off x="1146799" y="462104"/>
            <a:ext cx="9570507" cy="6253575"/>
          </a:xfrm>
          <a:prstGeom prst="rect">
            <a:avLst/>
          </a:prstGeom>
        </p:spPr>
      </p:pic>
      <p:sp>
        <p:nvSpPr>
          <p:cNvPr id="8" name="TextBox 7">
            <a:extLst>
              <a:ext uri="{FF2B5EF4-FFF2-40B4-BE49-F238E27FC236}">
                <a16:creationId xmlns:a16="http://schemas.microsoft.com/office/drawing/2014/main" id="{84CC6483-9B50-778A-2D85-63568A49A8C3}"/>
              </a:ext>
            </a:extLst>
          </p:cNvPr>
          <p:cNvSpPr txBox="1"/>
          <p:nvPr/>
        </p:nvSpPr>
        <p:spPr>
          <a:xfrm>
            <a:off x="3599055" y="142321"/>
            <a:ext cx="5626832" cy="369332"/>
          </a:xfrm>
          <a:prstGeom prst="rect">
            <a:avLst/>
          </a:prstGeom>
          <a:noFill/>
        </p:spPr>
        <p:txBody>
          <a:bodyPr wrap="square">
            <a:spAutoFit/>
          </a:bodyPr>
          <a:lstStyle/>
          <a:p>
            <a:r>
              <a:rPr lang="en-US" sz="1800" b="1" dirty="0"/>
              <a:t>High Impact UDL Strategies in Curricular Design</a:t>
            </a:r>
          </a:p>
        </p:txBody>
      </p:sp>
      <p:sp>
        <p:nvSpPr>
          <p:cNvPr id="9" name="Rectangle 8">
            <a:extLst>
              <a:ext uri="{FF2B5EF4-FFF2-40B4-BE49-F238E27FC236}">
                <a16:creationId xmlns:a16="http://schemas.microsoft.com/office/drawing/2014/main" id="{1F5584BD-B71D-D15A-7FC5-BFF3B8A9AF77}"/>
              </a:ext>
            </a:extLst>
          </p:cNvPr>
          <p:cNvSpPr/>
          <p:nvPr/>
        </p:nvSpPr>
        <p:spPr>
          <a:xfrm>
            <a:off x="4656438" y="3429000"/>
            <a:ext cx="2879124" cy="21624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950B43-58D3-6741-B1EB-0AD413EC154F}"/>
              </a:ext>
            </a:extLst>
          </p:cNvPr>
          <p:cNvSpPr/>
          <p:nvPr/>
        </p:nvSpPr>
        <p:spPr>
          <a:xfrm>
            <a:off x="4656438" y="3645243"/>
            <a:ext cx="2879124" cy="31978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24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839F1-99BC-C03C-FB55-D6A2AC8C1B6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09E2186-E701-636A-9955-5A22B8EA92AD}"/>
              </a:ext>
            </a:extLst>
          </p:cNvPr>
          <p:cNvPicPr>
            <a:picLocks noChangeAspect="1"/>
          </p:cNvPicPr>
          <p:nvPr/>
        </p:nvPicPr>
        <p:blipFill>
          <a:blip r:embed="rId3">
            <a:alphaModFix amt="22000"/>
          </a:blip>
          <a:stretch>
            <a:fillRect/>
          </a:stretch>
        </p:blipFill>
        <p:spPr>
          <a:xfrm>
            <a:off x="-163002" y="0"/>
            <a:ext cx="12590355" cy="6858000"/>
          </a:xfrm>
          <a:prstGeom prst="rect">
            <a:avLst/>
          </a:prstGeom>
        </p:spPr>
      </p:pic>
      <p:graphicFrame>
        <p:nvGraphicFramePr>
          <p:cNvPr id="7" name="Diagram 6">
            <a:extLst>
              <a:ext uri="{FF2B5EF4-FFF2-40B4-BE49-F238E27FC236}">
                <a16:creationId xmlns:a16="http://schemas.microsoft.com/office/drawing/2014/main" id="{612D0457-3D7F-3597-24B4-35CAECA3AF09}"/>
              </a:ext>
            </a:extLst>
          </p:cNvPr>
          <p:cNvGraphicFramePr/>
          <p:nvPr/>
        </p:nvGraphicFramePr>
        <p:xfrm>
          <a:off x="1216185" y="723703"/>
          <a:ext cx="9753600" cy="5036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BD77E5AC-7EA8-C812-D63A-5F064E074848}"/>
              </a:ext>
            </a:extLst>
          </p:cNvPr>
          <p:cNvSpPr txBox="1"/>
          <p:nvPr/>
        </p:nvSpPr>
        <p:spPr>
          <a:xfrm>
            <a:off x="4500241" y="262038"/>
            <a:ext cx="3185487" cy="461665"/>
          </a:xfrm>
          <a:prstGeom prst="rect">
            <a:avLst/>
          </a:prstGeom>
          <a:noFill/>
        </p:spPr>
        <p:txBody>
          <a:bodyPr wrap="none" rtlCol="0">
            <a:spAutoFit/>
          </a:bodyPr>
          <a:lstStyle/>
          <a:p>
            <a:pPr algn="ctr"/>
            <a:r>
              <a:rPr lang="en-US" sz="1200" dirty="0">
                <a:latin typeface="DM Sans" pitchFamily="2" charset="77"/>
              </a:rPr>
              <a:t>What grade level curriculum are we using?</a:t>
            </a:r>
          </a:p>
          <a:p>
            <a:pPr algn="ctr"/>
            <a:r>
              <a:rPr lang="en-US" sz="1200" dirty="0">
                <a:latin typeface="DM Sans" pitchFamily="2" charset="77"/>
              </a:rPr>
              <a:t>What are the learning standards?</a:t>
            </a:r>
          </a:p>
        </p:txBody>
      </p:sp>
      <p:sp>
        <p:nvSpPr>
          <p:cNvPr id="9" name="TextBox 8">
            <a:extLst>
              <a:ext uri="{FF2B5EF4-FFF2-40B4-BE49-F238E27FC236}">
                <a16:creationId xmlns:a16="http://schemas.microsoft.com/office/drawing/2014/main" id="{DA8F9B26-7DD0-4716-CA2C-FD4C1812B82B}"/>
              </a:ext>
            </a:extLst>
          </p:cNvPr>
          <p:cNvSpPr txBox="1"/>
          <p:nvPr/>
        </p:nvSpPr>
        <p:spPr>
          <a:xfrm>
            <a:off x="1423853" y="5760160"/>
            <a:ext cx="3015950" cy="830997"/>
          </a:xfrm>
          <a:prstGeom prst="rect">
            <a:avLst/>
          </a:prstGeom>
          <a:noFill/>
        </p:spPr>
        <p:txBody>
          <a:bodyPr wrap="square" rtlCol="0">
            <a:spAutoFit/>
          </a:bodyPr>
          <a:lstStyle/>
          <a:p>
            <a:pPr algn="ctr"/>
            <a:r>
              <a:rPr lang="en-US" sz="1200" dirty="0">
                <a:latin typeface="DM Sans" pitchFamily="2" charset="77"/>
              </a:rPr>
              <a:t>What are the student needs?</a:t>
            </a:r>
          </a:p>
          <a:p>
            <a:pPr algn="ctr"/>
            <a:r>
              <a:rPr lang="en-US" sz="1200" dirty="0">
                <a:latin typeface="DM Sans" pitchFamily="2" charset="77"/>
              </a:rPr>
              <a:t>What barriers are getting in the way?</a:t>
            </a:r>
          </a:p>
          <a:p>
            <a:pPr algn="ctr"/>
            <a:r>
              <a:rPr lang="en-US" sz="1200" dirty="0">
                <a:latin typeface="DM Sans" pitchFamily="2" charset="77"/>
              </a:rPr>
              <a:t>What do student require to navigate needs &amp; barriers?</a:t>
            </a:r>
          </a:p>
        </p:txBody>
      </p:sp>
      <p:sp>
        <p:nvSpPr>
          <p:cNvPr id="10" name="TextBox 9">
            <a:extLst>
              <a:ext uri="{FF2B5EF4-FFF2-40B4-BE49-F238E27FC236}">
                <a16:creationId xmlns:a16="http://schemas.microsoft.com/office/drawing/2014/main" id="{74BCB8E0-9D92-9846-D005-7DE15C3EE90F}"/>
              </a:ext>
            </a:extLst>
          </p:cNvPr>
          <p:cNvSpPr txBox="1"/>
          <p:nvPr/>
        </p:nvSpPr>
        <p:spPr>
          <a:xfrm rot="18635188">
            <a:off x="3141872" y="2961388"/>
            <a:ext cx="2172391" cy="276999"/>
          </a:xfrm>
          <a:prstGeom prst="rect">
            <a:avLst/>
          </a:prstGeom>
          <a:noFill/>
        </p:spPr>
        <p:txBody>
          <a:bodyPr wrap="none" rtlCol="0">
            <a:spAutoFit/>
          </a:bodyPr>
          <a:lstStyle/>
          <a:p>
            <a:pPr algn="ctr"/>
            <a:r>
              <a:rPr lang="en-US" sz="1200" dirty="0">
                <a:latin typeface="DM Sans" pitchFamily="2" charset="77"/>
              </a:rPr>
              <a:t>Student choice of challenge</a:t>
            </a:r>
          </a:p>
        </p:txBody>
      </p:sp>
      <p:sp>
        <p:nvSpPr>
          <p:cNvPr id="11" name="TextBox 10">
            <a:extLst>
              <a:ext uri="{FF2B5EF4-FFF2-40B4-BE49-F238E27FC236}">
                <a16:creationId xmlns:a16="http://schemas.microsoft.com/office/drawing/2014/main" id="{E2B38953-6FF0-9470-B733-2A4485299316}"/>
              </a:ext>
            </a:extLst>
          </p:cNvPr>
          <p:cNvSpPr txBox="1"/>
          <p:nvPr/>
        </p:nvSpPr>
        <p:spPr>
          <a:xfrm rot="3016650">
            <a:off x="6856202" y="2965727"/>
            <a:ext cx="2149948" cy="276999"/>
          </a:xfrm>
          <a:prstGeom prst="rect">
            <a:avLst/>
          </a:prstGeom>
          <a:noFill/>
        </p:spPr>
        <p:txBody>
          <a:bodyPr wrap="none" rtlCol="0">
            <a:spAutoFit/>
          </a:bodyPr>
          <a:lstStyle/>
          <a:p>
            <a:pPr algn="ctr"/>
            <a:r>
              <a:rPr lang="en-US" sz="1200" dirty="0">
                <a:latin typeface="DM Sans" pitchFamily="2" charset="77"/>
              </a:rPr>
              <a:t>Student choice of evidence</a:t>
            </a:r>
          </a:p>
        </p:txBody>
      </p:sp>
      <p:sp>
        <p:nvSpPr>
          <p:cNvPr id="12" name="TextBox 11">
            <a:extLst>
              <a:ext uri="{FF2B5EF4-FFF2-40B4-BE49-F238E27FC236}">
                <a16:creationId xmlns:a16="http://schemas.microsoft.com/office/drawing/2014/main" id="{672A3715-E9FD-4607-97E5-6AB1EC728FB1}"/>
              </a:ext>
            </a:extLst>
          </p:cNvPr>
          <p:cNvSpPr txBox="1"/>
          <p:nvPr/>
        </p:nvSpPr>
        <p:spPr>
          <a:xfrm>
            <a:off x="7856702" y="5739292"/>
            <a:ext cx="2711773" cy="646331"/>
          </a:xfrm>
          <a:prstGeom prst="rect">
            <a:avLst/>
          </a:prstGeom>
          <a:noFill/>
        </p:spPr>
        <p:txBody>
          <a:bodyPr wrap="square" rtlCol="0">
            <a:spAutoFit/>
          </a:bodyPr>
          <a:lstStyle/>
          <a:p>
            <a:pPr algn="ctr"/>
            <a:r>
              <a:rPr lang="en-US" sz="1200" dirty="0">
                <a:latin typeface="DM Sans" pitchFamily="2" charset="77"/>
              </a:rPr>
              <a:t>How will students show growth within the learning standard?</a:t>
            </a:r>
          </a:p>
          <a:p>
            <a:pPr algn="ctr"/>
            <a:r>
              <a:rPr lang="en-US" sz="1200" dirty="0">
                <a:latin typeface="DM Sans" pitchFamily="2" charset="77"/>
              </a:rPr>
              <a:t>How do we know?</a:t>
            </a:r>
          </a:p>
        </p:txBody>
      </p:sp>
      <p:sp>
        <p:nvSpPr>
          <p:cNvPr id="14" name="TextBox 13">
            <a:extLst>
              <a:ext uri="{FF2B5EF4-FFF2-40B4-BE49-F238E27FC236}">
                <a16:creationId xmlns:a16="http://schemas.microsoft.com/office/drawing/2014/main" id="{93A7ECF8-4D71-28C1-7A85-272410AA004F}"/>
              </a:ext>
            </a:extLst>
          </p:cNvPr>
          <p:cNvSpPr txBox="1"/>
          <p:nvPr/>
        </p:nvSpPr>
        <p:spPr>
          <a:xfrm>
            <a:off x="4725813" y="5252452"/>
            <a:ext cx="2720617" cy="276999"/>
          </a:xfrm>
          <a:prstGeom prst="rect">
            <a:avLst/>
          </a:prstGeom>
          <a:noFill/>
        </p:spPr>
        <p:txBody>
          <a:bodyPr wrap="none" rtlCol="0">
            <a:spAutoFit/>
          </a:bodyPr>
          <a:lstStyle/>
          <a:p>
            <a:pPr algn="ctr"/>
            <a:r>
              <a:rPr lang="en-US" sz="1200" dirty="0">
                <a:latin typeface="DM Sans" pitchFamily="2" charset="77"/>
              </a:rPr>
              <a:t>Student choice of tools and actions</a:t>
            </a:r>
          </a:p>
        </p:txBody>
      </p:sp>
      <p:sp>
        <p:nvSpPr>
          <p:cNvPr id="5" name="TextBox 4">
            <a:extLst>
              <a:ext uri="{FF2B5EF4-FFF2-40B4-BE49-F238E27FC236}">
                <a16:creationId xmlns:a16="http://schemas.microsoft.com/office/drawing/2014/main" id="{0817EEC2-1AF2-57A6-EF02-ADD934273351}"/>
              </a:ext>
            </a:extLst>
          </p:cNvPr>
          <p:cNvSpPr txBox="1"/>
          <p:nvPr/>
        </p:nvSpPr>
        <p:spPr>
          <a:xfrm>
            <a:off x="4882194" y="3848069"/>
            <a:ext cx="2382383" cy="715581"/>
          </a:xfrm>
          <a:prstGeom prst="rect">
            <a:avLst/>
          </a:prstGeom>
          <a:noFill/>
        </p:spPr>
        <p:txBody>
          <a:bodyPr wrap="none" rtlCol="0">
            <a:spAutoFit/>
          </a:bodyPr>
          <a:lstStyle/>
          <a:p>
            <a:pPr algn="ctr"/>
            <a:r>
              <a:rPr lang="en-US" sz="1350" dirty="0">
                <a:latin typeface="DM Sans" pitchFamily="2" charset="77"/>
              </a:rPr>
              <a:t>Who are the pilots?</a:t>
            </a:r>
          </a:p>
          <a:p>
            <a:pPr algn="ctr"/>
            <a:r>
              <a:rPr lang="en-US" sz="1350" dirty="0">
                <a:latin typeface="DM Sans" pitchFamily="2" charset="77"/>
              </a:rPr>
              <a:t>What are their dimensions?</a:t>
            </a:r>
          </a:p>
          <a:p>
            <a:pPr algn="ctr"/>
            <a:r>
              <a:rPr lang="en-US" sz="1350" dirty="0">
                <a:latin typeface="DM Sans" pitchFamily="2" charset="77"/>
              </a:rPr>
              <a:t>Where is their agency?</a:t>
            </a:r>
          </a:p>
        </p:txBody>
      </p:sp>
      <p:sp>
        <p:nvSpPr>
          <p:cNvPr id="6" name="Rectangle 5">
            <a:extLst>
              <a:ext uri="{FF2B5EF4-FFF2-40B4-BE49-F238E27FC236}">
                <a16:creationId xmlns:a16="http://schemas.microsoft.com/office/drawing/2014/main" id="{9D59BD51-68E2-6A52-6D8D-628F61D1D8FB}"/>
              </a:ext>
            </a:extLst>
          </p:cNvPr>
          <p:cNvSpPr/>
          <p:nvPr/>
        </p:nvSpPr>
        <p:spPr>
          <a:xfrm>
            <a:off x="4756096" y="3080889"/>
            <a:ext cx="2768106" cy="923330"/>
          </a:xfrm>
          <a:prstGeom prst="rect">
            <a:avLst/>
          </a:prstGeom>
        </p:spPr>
        <p:txBody>
          <a:bodyPr wrap="square">
            <a:spAutoFit/>
          </a:bodyPr>
          <a:lstStyle/>
          <a:p>
            <a:r>
              <a:rPr lang="en-US" sz="5400" dirty="0">
                <a:latin typeface="Naughty dogs Script" pitchFamily="2" charset="0"/>
                <a:ea typeface="Naughty dogs Script" pitchFamily="2" charset="0"/>
              </a:rPr>
              <a:t>Students</a:t>
            </a:r>
          </a:p>
        </p:txBody>
      </p:sp>
      <p:grpSp>
        <p:nvGrpSpPr>
          <p:cNvPr id="2" name="Group 1">
            <a:extLst>
              <a:ext uri="{FF2B5EF4-FFF2-40B4-BE49-F238E27FC236}">
                <a16:creationId xmlns:a16="http://schemas.microsoft.com/office/drawing/2014/main" id="{0EDAF98C-F24B-9C69-F898-C2D9FC7129E5}"/>
              </a:ext>
            </a:extLst>
          </p:cNvPr>
          <p:cNvGrpSpPr/>
          <p:nvPr/>
        </p:nvGrpSpPr>
        <p:grpSpPr>
          <a:xfrm>
            <a:off x="10568475" y="5934402"/>
            <a:ext cx="1154057" cy="860332"/>
            <a:chOff x="10568475" y="5934402"/>
            <a:chExt cx="1154057" cy="860332"/>
          </a:xfrm>
        </p:grpSpPr>
        <p:pic>
          <p:nvPicPr>
            <p:cNvPr id="3" name="Picture 2">
              <a:extLst>
                <a:ext uri="{FF2B5EF4-FFF2-40B4-BE49-F238E27FC236}">
                  <a16:creationId xmlns:a16="http://schemas.microsoft.com/office/drawing/2014/main" id="{F2190CC1-093F-8550-42EA-4EC442ACDDD3}"/>
                </a:ext>
              </a:extLst>
            </p:cNvPr>
            <p:cNvPicPr>
              <a:picLocks noChangeAspect="1"/>
            </p:cNvPicPr>
            <p:nvPr/>
          </p:nvPicPr>
          <p:blipFill>
            <a:blip r:embed="rId9"/>
            <a:stretch>
              <a:fillRect/>
            </a:stretch>
          </p:blipFill>
          <p:spPr>
            <a:xfrm>
              <a:off x="10568475" y="5934402"/>
              <a:ext cx="1154057" cy="766366"/>
            </a:xfrm>
            <a:prstGeom prst="rect">
              <a:avLst/>
            </a:prstGeom>
          </p:spPr>
        </p:pic>
        <p:sp>
          <p:nvSpPr>
            <p:cNvPr id="13" name="TextBox 12">
              <a:extLst>
                <a:ext uri="{FF2B5EF4-FFF2-40B4-BE49-F238E27FC236}">
                  <a16:creationId xmlns:a16="http://schemas.microsoft.com/office/drawing/2014/main" id="{BB86EA77-38B6-1885-C1C4-A6DB08702484}"/>
                </a:ext>
              </a:extLst>
            </p:cNvPr>
            <p:cNvSpPr txBox="1"/>
            <p:nvPr/>
          </p:nvSpPr>
          <p:spPr>
            <a:xfrm>
              <a:off x="10822838" y="6517735"/>
              <a:ext cx="558166" cy="276999"/>
            </a:xfrm>
            <a:prstGeom prst="rect">
              <a:avLst/>
            </a:prstGeom>
            <a:noFill/>
          </p:spPr>
          <p:txBody>
            <a:bodyPr wrap="none" rtlCol="0">
              <a:spAutoFit/>
            </a:bodyPr>
            <a:lstStyle/>
            <a:p>
              <a:r>
                <a:rPr lang="en-US" sz="1200" dirty="0">
                  <a:latin typeface="DM Sans" pitchFamily="2" charset="77"/>
                </a:rPr>
                <a:t>2023</a:t>
              </a:r>
            </a:p>
          </p:txBody>
        </p:sp>
      </p:grpSp>
      <p:sp>
        <p:nvSpPr>
          <p:cNvPr id="15" name="Rectangle 14">
            <a:extLst>
              <a:ext uri="{FF2B5EF4-FFF2-40B4-BE49-F238E27FC236}">
                <a16:creationId xmlns:a16="http://schemas.microsoft.com/office/drawing/2014/main" id="{EB6F7879-6680-6A66-D90E-2780CA80A67B}"/>
              </a:ext>
            </a:extLst>
          </p:cNvPr>
          <p:cNvSpPr/>
          <p:nvPr/>
        </p:nvSpPr>
        <p:spPr>
          <a:xfrm>
            <a:off x="4496050" y="2650070"/>
            <a:ext cx="3185487" cy="2395997"/>
          </a:xfrm>
          <a:prstGeom prst="rect">
            <a:avLst/>
          </a:prstGeom>
          <a:solidFill>
            <a:schemeClr val="accent4">
              <a:lumMod val="20000"/>
              <a:lumOff val="80000"/>
              <a:alpha val="15298"/>
            </a:schemeClr>
          </a:solidFill>
          <a:ln w="1174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909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A1376-3DF8-B014-897F-05258D12D8A1}"/>
            </a:ext>
          </a:extLst>
        </p:cNvPr>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F4C3188C-3081-C801-5235-C04043BAF076}"/>
              </a:ext>
            </a:extLst>
          </p:cNvPr>
          <p:cNvGraphicFramePr>
            <a:graphicFrameLocks noGrp="1"/>
          </p:cNvGraphicFramePr>
          <p:nvPr>
            <p:extLst>
              <p:ext uri="{D42A27DB-BD31-4B8C-83A1-F6EECF244321}">
                <p14:modId xmlns:p14="http://schemas.microsoft.com/office/powerpoint/2010/main" val="1619401448"/>
              </p:ext>
            </p:extLst>
          </p:nvPr>
        </p:nvGraphicFramePr>
        <p:xfrm>
          <a:off x="533515" y="203771"/>
          <a:ext cx="11109140" cy="6182463"/>
        </p:xfrm>
        <a:graphic>
          <a:graphicData uri="http://schemas.openxmlformats.org/drawingml/2006/table">
            <a:tbl>
              <a:tblPr firstRow="1" bandRow="1">
                <a:tableStyleId>{5C22544A-7EE6-4342-B048-85BDC9FD1C3A}</a:tableStyleId>
              </a:tblPr>
              <a:tblGrid>
                <a:gridCol w="1461540">
                  <a:extLst>
                    <a:ext uri="{9D8B030D-6E8A-4147-A177-3AD203B41FA5}">
                      <a16:colId xmlns:a16="http://schemas.microsoft.com/office/drawing/2014/main" val="2633432334"/>
                    </a:ext>
                  </a:extLst>
                </a:gridCol>
                <a:gridCol w="630698">
                  <a:extLst>
                    <a:ext uri="{9D8B030D-6E8A-4147-A177-3AD203B41FA5}">
                      <a16:colId xmlns:a16="http://schemas.microsoft.com/office/drawing/2014/main" val="343171615"/>
                    </a:ext>
                  </a:extLst>
                </a:gridCol>
                <a:gridCol w="4440065">
                  <a:extLst>
                    <a:ext uri="{9D8B030D-6E8A-4147-A177-3AD203B41FA5}">
                      <a16:colId xmlns:a16="http://schemas.microsoft.com/office/drawing/2014/main" val="754685778"/>
                    </a:ext>
                  </a:extLst>
                </a:gridCol>
                <a:gridCol w="4576837">
                  <a:extLst>
                    <a:ext uri="{9D8B030D-6E8A-4147-A177-3AD203B41FA5}">
                      <a16:colId xmlns:a16="http://schemas.microsoft.com/office/drawing/2014/main" val="2871267210"/>
                    </a:ext>
                  </a:extLst>
                </a:gridCol>
              </a:tblGrid>
              <a:tr h="0">
                <a:tc gridSpan="2">
                  <a:txBody>
                    <a:bodyPr/>
                    <a:lstStyle/>
                    <a:p>
                      <a:r>
                        <a:rPr lang="en-US" sz="1200" b="1" dirty="0">
                          <a:solidFill>
                            <a:schemeClr val="bg1"/>
                          </a:solidFill>
                          <a:latin typeface="+mn-lt"/>
                          <a:ea typeface="Roboto Condensed" panose="02000000000000000000" pitchFamily="2" charset="0"/>
                        </a:rPr>
                        <a:t>Grade: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b="1" dirty="0">
                        <a:solidFill>
                          <a:schemeClr val="bg1"/>
                        </a:solidFill>
                        <a:latin typeface="+mn-lt"/>
                        <a:ea typeface="Roboto Condensed"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200" b="1" dirty="0">
                          <a:solidFill>
                            <a:schemeClr val="bg1"/>
                          </a:solidFill>
                          <a:latin typeface="+mn-lt"/>
                          <a:ea typeface="Roboto Condensed" panose="02000000000000000000" pitchFamily="2" charset="0"/>
                        </a:rPr>
                        <a:t>Subject Area/ Course: Life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Roboto Condensed" panose="02000000000000000000" pitchFamily="2" charset="0"/>
                        </a:rPr>
                        <a:t>Strand/Topic: </a:t>
                      </a:r>
                      <a:r>
                        <a:rPr lang="en-US" sz="1200" b="1" dirty="0"/>
                        <a:t>Inheritance of Genetic Variation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58514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Performance Expectation: </a:t>
                      </a:r>
                      <a:r>
                        <a:rPr lang="en-CA" sz="1200" kern="1200" dirty="0">
                          <a:solidFill>
                            <a:schemeClr val="tx1"/>
                          </a:solidFill>
                          <a:effectLst/>
                          <a:latin typeface="+mn-lt"/>
                          <a:ea typeface="+mn-ea"/>
                          <a:cs typeface="+mn-cs"/>
                        </a:rPr>
                        <a:t>HS-LS1-1. </a:t>
                      </a:r>
                      <a:r>
                        <a:rPr lang="en-CA" sz="1200" kern="1200" dirty="0">
                          <a:solidFill>
                            <a:schemeClr val="dk1"/>
                          </a:solidFill>
                          <a:effectLst/>
                          <a:latin typeface="+mn-lt"/>
                          <a:ea typeface="+mn-ea"/>
                          <a:cs typeface="+mn-cs"/>
                        </a:rPr>
                        <a:t>Construct an explanation based on evidence for how the </a:t>
                      </a:r>
                      <a:r>
                        <a:rPr lang="en-CA" sz="1200" kern="1200" dirty="0">
                          <a:solidFill>
                            <a:srgbClr val="FF0000"/>
                          </a:solidFill>
                          <a:effectLst/>
                          <a:latin typeface="+mn-lt"/>
                          <a:ea typeface="+mn-ea"/>
                          <a:cs typeface="+mn-cs"/>
                        </a:rPr>
                        <a:t>structure of DNA </a:t>
                      </a:r>
                      <a:r>
                        <a:rPr lang="en-CA" sz="1200" kern="1200" dirty="0">
                          <a:solidFill>
                            <a:schemeClr val="dk1"/>
                          </a:solidFill>
                          <a:effectLst/>
                          <a:latin typeface="+mn-lt"/>
                          <a:ea typeface="+mn-ea"/>
                          <a:cs typeface="+mn-cs"/>
                        </a:rPr>
                        <a:t>determines the </a:t>
                      </a:r>
                      <a:r>
                        <a:rPr lang="en-CA" sz="1200" kern="1200" dirty="0">
                          <a:solidFill>
                            <a:srgbClr val="FF0000"/>
                          </a:solidFill>
                          <a:effectLst/>
                          <a:latin typeface="+mn-lt"/>
                          <a:ea typeface="+mn-ea"/>
                          <a:cs typeface="+mn-cs"/>
                        </a:rPr>
                        <a:t>structure of proteins </a:t>
                      </a:r>
                      <a:r>
                        <a:rPr lang="en-CA" sz="1200" kern="1200" dirty="0">
                          <a:solidFill>
                            <a:schemeClr val="dk1"/>
                          </a:solidFill>
                          <a:effectLst/>
                          <a:latin typeface="+mn-lt"/>
                          <a:ea typeface="+mn-ea"/>
                          <a:cs typeface="+mn-cs"/>
                        </a:rPr>
                        <a:t>which carry out the </a:t>
                      </a:r>
                      <a:r>
                        <a:rPr lang="en-CA" sz="1200" kern="1200" dirty="0">
                          <a:solidFill>
                            <a:srgbClr val="FF0000"/>
                          </a:solidFill>
                          <a:effectLst/>
                          <a:latin typeface="+mn-lt"/>
                          <a:ea typeface="+mn-ea"/>
                          <a:cs typeface="+mn-cs"/>
                        </a:rPr>
                        <a:t>essential functions </a:t>
                      </a:r>
                      <a:r>
                        <a:rPr lang="en-CA" sz="1200" kern="1200" dirty="0">
                          <a:solidFill>
                            <a:schemeClr val="dk1"/>
                          </a:solidFill>
                          <a:effectLst/>
                          <a:latin typeface="+mn-lt"/>
                          <a:ea typeface="+mn-ea"/>
                          <a:cs typeface="+mn-cs"/>
                        </a:rPr>
                        <a:t>of </a:t>
                      </a:r>
                      <a:r>
                        <a:rPr lang="en-CA" sz="1200" kern="1200" dirty="0">
                          <a:solidFill>
                            <a:srgbClr val="FF0000"/>
                          </a:solidFill>
                          <a:effectLst/>
                          <a:latin typeface="+mn-lt"/>
                          <a:ea typeface="+mn-ea"/>
                          <a:cs typeface="+mn-cs"/>
                        </a:rPr>
                        <a:t>life</a:t>
                      </a:r>
                      <a:r>
                        <a:rPr lang="en-CA" sz="1200" kern="1200" dirty="0">
                          <a:solidFill>
                            <a:schemeClr val="dk1"/>
                          </a:solidFill>
                          <a:effectLst/>
                          <a:latin typeface="+mn-lt"/>
                          <a:ea typeface="+mn-ea"/>
                          <a:cs typeface="+mn-cs"/>
                        </a:rPr>
                        <a:t> through </a:t>
                      </a:r>
                      <a:r>
                        <a:rPr lang="en-CA" sz="1200" kern="1200" dirty="0">
                          <a:solidFill>
                            <a:srgbClr val="FF0000"/>
                          </a:solidFill>
                          <a:effectLst/>
                          <a:latin typeface="+mn-lt"/>
                          <a:ea typeface="+mn-ea"/>
                          <a:cs typeface="+mn-cs"/>
                        </a:rPr>
                        <a:t>systems of specialized cells </a:t>
                      </a:r>
                      <a:endParaRPr lang="en-CA" sz="12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276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b="1" dirty="0">
                          <a:solidFill>
                            <a:schemeClr val="tx1"/>
                          </a:solidFill>
                          <a:latin typeface="+mn-lt"/>
                        </a:rPr>
                        <a:t>Curricular Language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US" sz="1200" b="1" dirty="0">
                          <a:latin typeface="+mn-lt"/>
                        </a:rPr>
                        <a:t>Student Friendly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911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What do students need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r>
                        <a:rPr lang="en-CA" sz="1200" kern="1200" dirty="0">
                          <a:solidFill>
                            <a:schemeClr val="dk1"/>
                          </a:solidFill>
                          <a:effectLst/>
                          <a:latin typeface="+mn-lt"/>
                          <a:ea typeface="+mn-ea"/>
                          <a:cs typeface="+mn-cs"/>
                        </a:rPr>
                        <a:t>Construct an explanation based on valid and reliable </a:t>
                      </a:r>
                      <a:r>
                        <a:rPr lang="en-CA" sz="1200" kern="1200" dirty="0">
                          <a:solidFill>
                            <a:srgbClr val="FF0000"/>
                          </a:solidFill>
                          <a:effectLst/>
                          <a:latin typeface="+mn-lt"/>
                          <a:ea typeface="+mn-ea"/>
                          <a:cs typeface="+mn-cs"/>
                        </a:rPr>
                        <a:t>evidence</a:t>
                      </a:r>
                      <a:r>
                        <a:rPr lang="en-CA" sz="1200" kern="1200" dirty="0">
                          <a:solidFill>
                            <a:schemeClr val="dk1"/>
                          </a:solidFill>
                          <a:effectLst/>
                          <a:latin typeface="+mn-lt"/>
                          <a:ea typeface="+mn-ea"/>
                          <a:cs typeface="+mn-cs"/>
                        </a:rPr>
                        <a:t> obtained from a variety of sources (including students’ own investigations, models, theories, simulations, peer review) and the assumption that </a:t>
                      </a:r>
                      <a:r>
                        <a:rPr lang="en-CA" sz="1200" kern="1200" dirty="0">
                          <a:solidFill>
                            <a:srgbClr val="FF0000"/>
                          </a:solidFill>
                          <a:effectLst/>
                          <a:latin typeface="+mn-lt"/>
                          <a:ea typeface="+mn-ea"/>
                          <a:cs typeface="+mn-cs"/>
                        </a:rPr>
                        <a:t>theories and laws </a:t>
                      </a:r>
                      <a:r>
                        <a:rPr lang="en-CA" sz="1200" kern="1200" dirty="0">
                          <a:solidFill>
                            <a:schemeClr val="dk1"/>
                          </a:solidFill>
                          <a:effectLst/>
                          <a:latin typeface="+mn-lt"/>
                          <a:ea typeface="+mn-ea"/>
                          <a:cs typeface="+mn-cs"/>
                        </a:rPr>
                        <a:t>that </a:t>
                      </a:r>
                      <a:r>
                        <a:rPr lang="en-CA" sz="1200" kern="1200" dirty="0">
                          <a:solidFill>
                            <a:srgbClr val="FF0000"/>
                          </a:solidFill>
                          <a:effectLst/>
                          <a:latin typeface="+mn-lt"/>
                          <a:ea typeface="+mn-ea"/>
                          <a:cs typeface="+mn-cs"/>
                        </a:rPr>
                        <a:t>describe the natural world</a:t>
                      </a:r>
                      <a:r>
                        <a:rPr lang="en-CA" sz="1200" kern="1200" dirty="0">
                          <a:solidFill>
                            <a:schemeClr val="dk1"/>
                          </a:solidFill>
                          <a:effectLst/>
                          <a:latin typeface="+mn-lt"/>
                          <a:ea typeface="+mn-ea"/>
                          <a:cs typeface="+mn-cs"/>
                        </a:rPr>
                        <a:t> operate today as they did in the </a:t>
                      </a:r>
                      <a:r>
                        <a:rPr lang="en-CA" sz="1200" kern="1200" dirty="0">
                          <a:solidFill>
                            <a:srgbClr val="FF0000"/>
                          </a:solidFill>
                          <a:effectLst/>
                          <a:latin typeface="+mn-lt"/>
                          <a:ea typeface="+mn-ea"/>
                          <a:cs typeface="+mn-cs"/>
                        </a:rPr>
                        <a:t>past , present</a:t>
                      </a:r>
                      <a:r>
                        <a:rPr lang="en-CA" sz="1200" kern="1200" dirty="0">
                          <a:solidFill>
                            <a:schemeClr val="dk1"/>
                          </a:solidFill>
                          <a:effectLst/>
                          <a:latin typeface="+mn-lt"/>
                          <a:ea typeface="+mn-ea"/>
                          <a:cs typeface="+mn-cs"/>
                        </a:rPr>
                        <a:t>, </a:t>
                      </a:r>
                      <a:r>
                        <a:rPr lang="en-CA" sz="1200" kern="1200" dirty="0">
                          <a:solidFill>
                            <a:srgbClr val="FF0000"/>
                          </a:solidFill>
                          <a:effectLst/>
                          <a:latin typeface="+mn-lt"/>
                          <a:ea typeface="+mn-ea"/>
                          <a:cs typeface="+mn-cs"/>
                        </a:rPr>
                        <a:t>future</a:t>
                      </a:r>
                      <a:r>
                        <a:rPr lang="en-CA" sz="1200" kern="1200" dirty="0">
                          <a:solidFill>
                            <a:schemeClr val="dk1"/>
                          </a:solidFill>
                          <a:effectLst/>
                          <a:latin typeface="+mn-lt"/>
                          <a:ea typeface="+mn-ea"/>
                          <a:cs typeface="+mn-cs"/>
                        </a:rPr>
                        <a:t>. </a:t>
                      </a:r>
                      <a:endParaRPr lang="en-CA" sz="120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1400">
                          <a:solidFill>
                            <a:schemeClr val="tx1"/>
                          </a:solidFill>
                          <a:latin typeface="DM Sans" pitchFamily="2" charset="77"/>
                          <a:ea typeface="Roboto Condensed" panose="02000000000000000000" pitchFamily="2" charset="0"/>
                        </a:rPr>
                        <a:t>I can make and use </a:t>
                      </a:r>
                      <a:r>
                        <a:rPr lang="en-US" sz="1400">
                          <a:solidFill>
                            <a:srgbClr val="FF0000"/>
                          </a:solidFill>
                          <a:latin typeface="DM Sans" pitchFamily="2" charset="77"/>
                          <a:ea typeface="Roboto Condensed" panose="02000000000000000000" pitchFamily="2" charset="0"/>
                        </a:rPr>
                        <a:t>models</a:t>
                      </a:r>
                      <a:r>
                        <a:rPr lang="en-US" sz="1400">
                          <a:solidFill>
                            <a:schemeClr val="tx1"/>
                          </a:solidFill>
                          <a:latin typeface="DM Sans" pitchFamily="2" charset="77"/>
                          <a:ea typeface="Roboto Condensed" panose="02000000000000000000" pitchFamily="2" charset="0"/>
                        </a:rPr>
                        <a:t> to help me understand</a:t>
                      </a:r>
                      <a:endParaRPr lang="en-US" sz="1200" dirty="0">
                        <a:solidFill>
                          <a:schemeClr val="tx1"/>
                        </a:solidFill>
                        <a:latin typeface="Roboto Condensed" panose="02000000000000000000" pitchFamily="2" charset="0"/>
                        <a:ea typeface="Roboto Condensed" panose="02000000000000000000" pitchFamily="2"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a:solidFill>
                            <a:schemeClr val="tx1"/>
                          </a:solidFill>
                          <a:latin typeface="+mn-lt"/>
                          <a:ea typeface="Roboto Condensed" panose="02000000000000000000" pitchFamily="2" charset="0"/>
                        </a:rPr>
                        <a:t>I can explain using </a:t>
                      </a:r>
                      <a:r>
                        <a:rPr lang="en-US" sz="1200" dirty="0">
                          <a:solidFill>
                            <a:srgbClr val="FF0000"/>
                          </a:solidFill>
                          <a:latin typeface="+mn-lt"/>
                          <a:ea typeface="Roboto Condensed" panose="02000000000000000000" pitchFamily="2" charset="0"/>
                        </a:rPr>
                        <a:t>evidence</a:t>
                      </a:r>
                      <a:r>
                        <a:rPr lang="en-US" sz="1200" dirty="0">
                          <a:solidFill>
                            <a:schemeClr val="tx1"/>
                          </a:solidFill>
                          <a:latin typeface="+mn-lt"/>
                          <a:ea typeface="Roboto Condensed" panose="02000000000000000000" pitchFamily="2" charset="0"/>
                        </a:rPr>
                        <a:t> that there are </a:t>
                      </a:r>
                      <a:r>
                        <a:rPr lang="en-US" sz="1200" dirty="0">
                          <a:solidFill>
                            <a:srgbClr val="FF0000"/>
                          </a:solidFill>
                          <a:latin typeface="+mn-lt"/>
                          <a:ea typeface="Roboto Condensed" panose="02000000000000000000" pitchFamily="2" charset="0"/>
                        </a:rPr>
                        <a:t>theories and laws </a:t>
                      </a:r>
                      <a:r>
                        <a:rPr lang="en-US" sz="1200" dirty="0">
                          <a:solidFill>
                            <a:schemeClr val="tx1"/>
                          </a:solidFill>
                          <a:latin typeface="+mn-lt"/>
                          <a:ea typeface="Roboto Condensed" panose="02000000000000000000" pitchFamily="2" charset="0"/>
                        </a:rPr>
                        <a:t>that describe the </a:t>
                      </a:r>
                      <a:r>
                        <a:rPr lang="en-US" sz="1200" dirty="0">
                          <a:solidFill>
                            <a:srgbClr val="FF0000"/>
                          </a:solidFill>
                          <a:latin typeface="+mn-lt"/>
                          <a:ea typeface="Roboto Condensed" panose="02000000000000000000" pitchFamily="2" charset="0"/>
                        </a:rPr>
                        <a:t>natural world</a:t>
                      </a:r>
                    </a:p>
                    <a:p>
                      <a:pPr marL="171450" indent="-171450">
                        <a:buFont typeface="Arial" panose="020B0604020202020204" pitchFamily="34" charset="0"/>
                        <a:buChar char="•"/>
                      </a:pPr>
                      <a:r>
                        <a:rPr lang="en-US" sz="1200" dirty="0">
                          <a:solidFill>
                            <a:schemeClr val="tx1"/>
                          </a:solidFill>
                          <a:latin typeface="+mn-lt"/>
                          <a:ea typeface="Roboto Condensed" panose="02000000000000000000" pitchFamily="2" charset="0"/>
                        </a:rPr>
                        <a:t>I know what </a:t>
                      </a:r>
                      <a:r>
                        <a:rPr lang="en-US" sz="1200" dirty="0">
                          <a:solidFill>
                            <a:srgbClr val="FF0000"/>
                          </a:solidFill>
                          <a:latin typeface="+mn-lt"/>
                          <a:ea typeface="Roboto Condensed" panose="02000000000000000000" pitchFamily="2" charset="0"/>
                        </a:rPr>
                        <a:t>evidence</a:t>
                      </a:r>
                      <a:r>
                        <a:rPr lang="en-US" sz="1200" dirty="0">
                          <a:solidFill>
                            <a:schemeClr val="tx1"/>
                          </a:solidFill>
                          <a:latin typeface="+mn-lt"/>
                          <a:ea typeface="Roboto Condensed" panose="02000000000000000000" pitchFamily="2" charset="0"/>
                        </a:rPr>
                        <a:t> is</a:t>
                      </a:r>
                    </a:p>
                    <a:p>
                      <a:pPr marL="171450" indent="-171450">
                        <a:buFont typeface="Arial" panose="020B0604020202020204" pitchFamily="34" charset="0"/>
                        <a:buChar char="•"/>
                      </a:pPr>
                      <a:r>
                        <a:rPr lang="en-US" sz="1200" dirty="0">
                          <a:solidFill>
                            <a:schemeClr val="tx1"/>
                          </a:solidFill>
                          <a:latin typeface="+mn-lt"/>
                          <a:ea typeface="Roboto Condensed" panose="02000000000000000000" pitchFamily="2" charset="0"/>
                        </a:rPr>
                        <a:t>I know what science and </a:t>
                      </a:r>
                      <a:r>
                        <a:rPr lang="en-US" sz="1200" dirty="0">
                          <a:solidFill>
                            <a:srgbClr val="FF0000"/>
                          </a:solidFill>
                          <a:latin typeface="+mn-lt"/>
                          <a:ea typeface="Roboto Condensed" panose="02000000000000000000" pitchFamily="2" charset="0"/>
                        </a:rPr>
                        <a:t>theories and laws </a:t>
                      </a:r>
                      <a:r>
                        <a:rPr lang="en-US" sz="1200" dirty="0">
                          <a:solidFill>
                            <a:schemeClr val="tx1"/>
                          </a:solidFill>
                          <a:latin typeface="+mn-lt"/>
                          <a:ea typeface="Roboto Condensed" panose="02000000000000000000" pitchFamily="2" charset="0"/>
                        </a:rPr>
                        <a:t>are </a:t>
                      </a:r>
                    </a:p>
                    <a:p>
                      <a:pPr marL="171450" indent="-171450">
                        <a:buFont typeface="Arial" panose="020B0604020202020204" pitchFamily="34" charset="0"/>
                        <a:buChar char="•"/>
                      </a:pPr>
                      <a:r>
                        <a:rPr lang="en-US" sz="1200" dirty="0">
                          <a:solidFill>
                            <a:schemeClr val="tx1"/>
                          </a:solidFill>
                          <a:latin typeface="+mn-lt"/>
                          <a:ea typeface="Roboto Condensed" panose="02000000000000000000" pitchFamily="2" charset="0"/>
                        </a:rPr>
                        <a:t>I know what the </a:t>
                      </a:r>
                      <a:r>
                        <a:rPr lang="en-US" sz="1200" dirty="0">
                          <a:solidFill>
                            <a:srgbClr val="FF0000"/>
                          </a:solidFill>
                          <a:latin typeface="+mn-lt"/>
                          <a:ea typeface="Roboto Condensed" panose="02000000000000000000" pitchFamily="2" charset="0"/>
                        </a:rPr>
                        <a:t>natural world </a:t>
                      </a:r>
                      <a:r>
                        <a:rPr lang="en-US" sz="1200" dirty="0">
                          <a:solidFill>
                            <a:schemeClr val="tx1"/>
                          </a:solidFill>
                          <a:latin typeface="+mn-lt"/>
                          <a:ea typeface="Roboto Condensed" panose="02000000000000000000" pitchFamily="2" charset="0"/>
                        </a:rPr>
                        <a: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734248"/>
                  </a:ext>
                </a:extLst>
              </a:tr>
              <a:tr h="1574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r>
                        <a:rPr lang="en-CA" sz="1200" b="1" kern="1200" dirty="0">
                          <a:solidFill>
                            <a:schemeClr val="dk1"/>
                          </a:solidFill>
                          <a:effectLst/>
                          <a:latin typeface="+mn-lt"/>
                          <a:ea typeface="+mn-ea"/>
                          <a:cs typeface="+mn-cs"/>
                        </a:rPr>
                        <a:t>LS1.A: Structure and Function </a:t>
                      </a:r>
                    </a:p>
                    <a:p>
                      <a:pPr marL="171450" indent="-171450">
                        <a:buFont typeface="Arial" panose="020B0604020202020204" pitchFamily="34" charset="0"/>
                        <a:buChar char="•"/>
                      </a:pPr>
                      <a:r>
                        <a:rPr lang="en-CA" sz="1200" kern="1200" dirty="0">
                          <a:solidFill>
                            <a:srgbClr val="FF0000"/>
                          </a:solidFill>
                          <a:effectLst/>
                          <a:latin typeface="+mn-lt"/>
                          <a:ea typeface="+mn-ea"/>
                          <a:cs typeface="+mn-cs"/>
                        </a:rPr>
                        <a:t>Systems of specialized cells </a:t>
                      </a:r>
                      <a:r>
                        <a:rPr lang="en-CA" sz="1200" kern="1200" dirty="0">
                          <a:solidFill>
                            <a:schemeClr val="dk1"/>
                          </a:solidFill>
                          <a:effectLst/>
                          <a:latin typeface="+mn-lt"/>
                          <a:ea typeface="+mn-ea"/>
                          <a:cs typeface="+mn-cs"/>
                        </a:rPr>
                        <a:t>within </a:t>
                      </a:r>
                      <a:r>
                        <a:rPr lang="en-CA" sz="1200" kern="1200" dirty="0">
                          <a:solidFill>
                            <a:srgbClr val="FF0000"/>
                          </a:solidFill>
                          <a:effectLst/>
                          <a:latin typeface="+mn-lt"/>
                          <a:ea typeface="+mn-ea"/>
                          <a:cs typeface="+mn-cs"/>
                        </a:rPr>
                        <a:t>organisms</a:t>
                      </a:r>
                      <a:r>
                        <a:rPr lang="en-CA" sz="1200" kern="1200" dirty="0">
                          <a:solidFill>
                            <a:schemeClr val="dk1"/>
                          </a:solidFill>
                          <a:effectLst/>
                          <a:latin typeface="+mn-lt"/>
                          <a:ea typeface="+mn-ea"/>
                          <a:cs typeface="+mn-cs"/>
                        </a:rPr>
                        <a:t> help them perform the </a:t>
                      </a:r>
                      <a:r>
                        <a:rPr lang="en-CA" sz="1200" kern="1200" dirty="0">
                          <a:solidFill>
                            <a:srgbClr val="FF0000"/>
                          </a:solidFill>
                          <a:effectLst/>
                          <a:latin typeface="+mn-lt"/>
                          <a:ea typeface="+mn-ea"/>
                          <a:cs typeface="+mn-cs"/>
                        </a:rPr>
                        <a:t>essential functions of life</a:t>
                      </a:r>
                      <a:r>
                        <a:rPr lang="en-CA" sz="1200" kern="1200" dirty="0">
                          <a:solidFill>
                            <a:schemeClr val="dk1"/>
                          </a:solidFill>
                          <a:effectLst/>
                          <a:latin typeface="+mn-lt"/>
                          <a:ea typeface="+mn-ea"/>
                          <a:cs typeface="+mn-cs"/>
                        </a:rPr>
                        <a:t>. </a:t>
                      </a:r>
                    </a:p>
                    <a:p>
                      <a:pPr marL="171450" indent="-171450">
                        <a:buFont typeface="Arial" panose="020B0604020202020204" pitchFamily="34" charset="0"/>
                        <a:buChar char="•"/>
                      </a:pPr>
                      <a:r>
                        <a:rPr lang="en-CA" sz="1200" kern="1200" dirty="0">
                          <a:solidFill>
                            <a:schemeClr val="dk1"/>
                          </a:solidFill>
                          <a:effectLst/>
                          <a:latin typeface="+mn-lt"/>
                          <a:ea typeface="+mn-ea"/>
                          <a:cs typeface="+mn-cs"/>
                        </a:rPr>
                        <a:t>All </a:t>
                      </a:r>
                      <a:r>
                        <a:rPr lang="en-CA" sz="1200" kern="1200" dirty="0">
                          <a:solidFill>
                            <a:srgbClr val="FF0000"/>
                          </a:solidFill>
                          <a:effectLst/>
                          <a:latin typeface="+mn-lt"/>
                          <a:ea typeface="+mn-ea"/>
                          <a:cs typeface="+mn-cs"/>
                        </a:rPr>
                        <a:t>cells</a:t>
                      </a:r>
                      <a:r>
                        <a:rPr lang="en-CA" sz="1200" kern="1200" dirty="0">
                          <a:solidFill>
                            <a:schemeClr val="dk1"/>
                          </a:solidFill>
                          <a:effectLst/>
                          <a:latin typeface="+mn-lt"/>
                          <a:ea typeface="+mn-ea"/>
                          <a:cs typeface="+mn-cs"/>
                        </a:rPr>
                        <a:t> contain </a:t>
                      </a:r>
                      <a:r>
                        <a:rPr lang="en-CA" sz="1200" kern="1200" dirty="0">
                          <a:solidFill>
                            <a:srgbClr val="FF0000"/>
                          </a:solidFill>
                          <a:effectLst/>
                          <a:latin typeface="+mn-lt"/>
                          <a:ea typeface="+mn-ea"/>
                          <a:cs typeface="+mn-cs"/>
                        </a:rPr>
                        <a:t>genetic information </a:t>
                      </a:r>
                      <a:r>
                        <a:rPr lang="en-CA" sz="1200" kern="1200" dirty="0">
                          <a:solidFill>
                            <a:schemeClr val="dk1"/>
                          </a:solidFill>
                          <a:effectLst/>
                          <a:latin typeface="+mn-lt"/>
                          <a:ea typeface="+mn-ea"/>
                          <a:cs typeface="+mn-cs"/>
                        </a:rPr>
                        <a:t>in the form of </a:t>
                      </a:r>
                      <a:r>
                        <a:rPr lang="en-CA" sz="1200" kern="1200" dirty="0">
                          <a:solidFill>
                            <a:srgbClr val="FF0000"/>
                          </a:solidFill>
                          <a:effectLst/>
                          <a:latin typeface="+mn-lt"/>
                          <a:ea typeface="+mn-ea"/>
                          <a:cs typeface="+mn-cs"/>
                        </a:rPr>
                        <a:t>DNA molecules</a:t>
                      </a:r>
                      <a:r>
                        <a:rPr lang="en-CA" sz="1200" kern="1200" dirty="0">
                          <a:solidFill>
                            <a:schemeClr val="dk1"/>
                          </a:solidFill>
                          <a:effectLst/>
                          <a:latin typeface="+mn-lt"/>
                          <a:ea typeface="+mn-ea"/>
                          <a:cs typeface="+mn-cs"/>
                        </a:rPr>
                        <a:t>. </a:t>
                      </a:r>
                      <a:r>
                        <a:rPr lang="en-CA" sz="1200" kern="1200" dirty="0">
                          <a:solidFill>
                            <a:srgbClr val="FF0000"/>
                          </a:solidFill>
                          <a:effectLst/>
                          <a:latin typeface="+mn-lt"/>
                          <a:ea typeface="+mn-ea"/>
                          <a:cs typeface="+mn-cs"/>
                        </a:rPr>
                        <a:t>Genes</a:t>
                      </a:r>
                      <a:r>
                        <a:rPr lang="en-CA" sz="1200" kern="1200" dirty="0">
                          <a:solidFill>
                            <a:schemeClr val="dk1"/>
                          </a:solidFill>
                          <a:effectLst/>
                          <a:latin typeface="+mn-lt"/>
                          <a:ea typeface="+mn-ea"/>
                          <a:cs typeface="+mn-cs"/>
                        </a:rPr>
                        <a:t> are regions in the </a:t>
                      </a:r>
                      <a:r>
                        <a:rPr lang="en-CA" sz="1200" kern="1200" dirty="0">
                          <a:solidFill>
                            <a:srgbClr val="FF0000"/>
                          </a:solidFill>
                          <a:effectLst/>
                          <a:latin typeface="+mn-lt"/>
                          <a:ea typeface="+mn-ea"/>
                          <a:cs typeface="+mn-cs"/>
                        </a:rPr>
                        <a:t>DNA</a:t>
                      </a:r>
                      <a:r>
                        <a:rPr lang="en-CA" sz="1200" kern="1200" dirty="0">
                          <a:solidFill>
                            <a:schemeClr val="dk1"/>
                          </a:solidFill>
                          <a:effectLst/>
                          <a:latin typeface="+mn-lt"/>
                          <a:ea typeface="+mn-ea"/>
                          <a:cs typeface="+mn-cs"/>
                        </a:rPr>
                        <a:t> that contain the instructions that code for the formation of </a:t>
                      </a:r>
                      <a:r>
                        <a:rPr lang="en-CA" sz="1200" kern="1200" dirty="0">
                          <a:solidFill>
                            <a:srgbClr val="FF0000"/>
                          </a:solidFill>
                          <a:effectLst/>
                          <a:latin typeface="+mn-lt"/>
                          <a:ea typeface="+mn-ea"/>
                          <a:cs typeface="+mn-cs"/>
                        </a:rPr>
                        <a:t>proteins</a:t>
                      </a:r>
                      <a:r>
                        <a:rPr lang="en-CA" sz="1200" kern="1200" dirty="0">
                          <a:solidFill>
                            <a:schemeClr val="dk1"/>
                          </a:solidFill>
                          <a:effectLst/>
                          <a:latin typeface="+mn-lt"/>
                          <a:ea typeface="+mn-ea"/>
                          <a:cs typeface="+mn-cs"/>
                        </a:rPr>
                        <a:t>, which carry out most of the </a:t>
                      </a:r>
                      <a:r>
                        <a:rPr lang="en-CA" sz="1200" kern="1200" dirty="0">
                          <a:solidFill>
                            <a:srgbClr val="FF0000"/>
                          </a:solidFill>
                          <a:effectLst/>
                          <a:latin typeface="+mn-lt"/>
                          <a:ea typeface="+mn-ea"/>
                          <a:cs typeface="+mn-cs"/>
                        </a:rPr>
                        <a:t>work of cells</a:t>
                      </a:r>
                      <a:r>
                        <a:rPr lang="en-CA" sz="1200" kern="1200" dirty="0">
                          <a:solidFill>
                            <a:schemeClr val="dk1"/>
                          </a:solidFill>
                          <a:effectLst/>
                          <a:latin typeface="+mn-lt"/>
                          <a:ea typeface="+mn-ea"/>
                          <a:cs typeface="+mn-cs"/>
                        </a:rPr>
                        <a:t>. </a:t>
                      </a:r>
                      <a:endParaRPr lang="en-CA" sz="1200" dirty="0">
                        <a:effectLs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1400">
                          <a:solidFill>
                            <a:schemeClr val="tx1"/>
                          </a:solidFill>
                          <a:latin typeface="DM Sans" pitchFamily="2" charset="77"/>
                          <a:ea typeface="Roboto Condensed" panose="02000000000000000000" pitchFamily="2" charset="0"/>
                        </a:rPr>
                        <a:t>I know how to identify and describe </a:t>
                      </a:r>
                      <a:r>
                        <a:rPr lang="en-US" sz="1400">
                          <a:solidFill>
                            <a:srgbClr val="FF0000"/>
                          </a:solidFill>
                          <a:latin typeface="DM Sans" pitchFamily="2" charset="77"/>
                          <a:ea typeface="Roboto Condensed" panose="02000000000000000000" pitchFamily="2" charset="0"/>
                        </a:rPr>
                        <a:t>matter</a:t>
                      </a:r>
                      <a:r>
                        <a:rPr lang="en-US" sz="1400">
                          <a:solidFill>
                            <a:schemeClr val="tx1"/>
                          </a:solidFill>
                          <a:latin typeface="DM Sans" pitchFamily="2" charset="77"/>
                          <a:ea typeface="Roboto Condensed" panose="02000000000000000000" pitchFamily="2" charset="0"/>
                        </a:rPr>
                        <a:t> using their </a:t>
                      </a:r>
                      <a:r>
                        <a:rPr lang="en-US" sz="1400">
                          <a:solidFill>
                            <a:srgbClr val="FF0000"/>
                          </a:solidFill>
                          <a:latin typeface="DM Sans" pitchFamily="2" charset="77"/>
                          <a:ea typeface="Roboto Condensed" panose="02000000000000000000" pitchFamily="2" charset="0"/>
                        </a:rPr>
                        <a:t>structures</a:t>
                      </a:r>
                      <a:r>
                        <a:rPr lang="en-US" sz="1400">
                          <a:solidFill>
                            <a:schemeClr val="tx1"/>
                          </a:solidFill>
                          <a:latin typeface="DM Sans" pitchFamily="2" charset="77"/>
                          <a:ea typeface="Roboto Condensed" panose="02000000000000000000" pitchFamily="2" charset="0"/>
                        </a:rPr>
                        <a:t> and </a:t>
                      </a:r>
                      <a:r>
                        <a:rPr lang="en-US" sz="1400">
                          <a:solidFill>
                            <a:srgbClr val="FF0000"/>
                          </a:solidFill>
                          <a:latin typeface="DM Sans" pitchFamily="2" charset="77"/>
                          <a:ea typeface="Roboto Condensed" panose="02000000000000000000" pitchFamily="2" charset="0"/>
                        </a:rPr>
                        <a:t>properties</a:t>
                      </a:r>
                      <a:endParaRPr lang="en-CA" sz="1400" dirty="0">
                        <a:effectLst/>
                        <a:latin typeface="DM Sans" pitchFamily="2" charset="77"/>
                        <a:ea typeface="Roboto Condensed"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n-lt"/>
                          <a:ea typeface="Roboto Condensed" panose="02000000000000000000" pitchFamily="2" charset="0"/>
                        </a:rPr>
                        <a:t>I know that the </a:t>
                      </a:r>
                      <a:r>
                        <a:rPr lang="en-CA" sz="1200" dirty="0">
                          <a:solidFill>
                            <a:srgbClr val="FF0000"/>
                          </a:solidFill>
                          <a:effectLst/>
                          <a:latin typeface="+mn-lt"/>
                          <a:ea typeface="Roboto Condensed" panose="02000000000000000000" pitchFamily="2" charset="0"/>
                        </a:rPr>
                        <a:t>systems of specialized cells </a:t>
                      </a:r>
                      <a:r>
                        <a:rPr lang="en-CA" sz="1200" dirty="0">
                          <a:effectLst/>
                          <a:latin typeface="+mn-lt"/>
                          <a:ea typeface="Roboto Condensed" panose="02000000000000000000" pitchFamily="2" charset="0"/>
                        </a:rPr>
                        <a:t>inside </a:t>
                      </a:r>
                      <a:r>
                        <a:rPr lang="en-CA" sz="1200" dirty="0">
                          <a:solidFill>
                            <a:srgbClr val="FF0000"/>
                          </a:solidFill>
                          <a:effectLst/>
                          <a:latin typeface="+mn-lt"/>
                          <a:ea typeface="Roboto Condensed" panose="02000000000000000000" pitchFamily="2" charset="0"/>
                        </a:rPr>
                        <a:t>organisms</a:t>
                      </a:r>
                      <a:r>
                        <a:rPr lang="en-CA" sz="1200" dirty="0">
                          <a:effectLst/>
                          <a:latin typeface="+mn-lt"/>
                          <a:ea typeface="Roboto Condensed" panose="02000000000000000000" pitchFamily="2" charset="0"/>
                        </a:rPr>
                        <a:t> perform </a:t>
                      </a:r>
                      <a:r>
                        <a:rPr lang="en-CA" sz="1200" dirty="0">
                          <a:solidFill>
                            <a:srgbClr val="FF0000"/>
                          </a:solidFill>
                          <a:effectLst/>
                          <a:latin typeface="+mn-lt"/>
                          <a:ea typeface="Roboto Condensed" panose="02000000000000000000" pitchFamily="2" charset="0"/>
                        </a:rPr>
                        <a:t>essential functions of life</a:t>
                      </a:r>
                    </a:p>
                    <a:p>
                      <a:pPr marL="285750" indent="-285750">
                        <a:buFont typeface="Arial" panose="020B0604020202020204" pitchFamily="34" charset="0"/>
                        <a:buChar char="•"/>
                      </a:pPr>
                      <a:r>
                        <a:rPr lang="en-CA" sz="1200" dirty="0">
                          <a:effectLst/>
                          <a:latin typeface="+mn-lt"/>
                          <a:ea typeface="Roboto Condensed" panose="02000000000000000000" pitchFamily="2" charset="0"/>
                        </a:rPr>
                        <a:t>I know what </a:t>
                      </a:r>
                      <a:r>
                        <a:rPr lang="en-CA" sz="1200" dirty="0">
                          <a:solidFill>
                            <a:srgbClr val="FF0000"/>
                          </a:solidFill>
                          <a:effectLst/>
                          <a:latin typeface="+mn-lt"/>
                          <a:ea typeface="Roboto Condensed" panose="02000000000000000000" pitchFamily="2" charset="0"/>
                        </a:rPr>
                        <a:t>systems of specialized cells </a:t>
                      </a:r>
                      <a:r>
                        <a:rPr lang="en-CA" sz="1200" dirty="0">
                          <a:effectLst/>
                          <a:latin typeface="+mn-lt"/>
                          <a:ea typeface="Roboto Condensed" panose="02000000000000000000" pitchFamily="2" charset="0"/>
                        </a:rPr>
                        <a:t>are</a:t>
                      </a:r>
                    </a:p>
                    <a:p>
                      <a:pPr marL="285750" indent="-285750">
                        <a:buFont typeface="Arial" panose="020B0604020202020204" pitchFamily="34" charset="0"/>
                        <a:buChar char="•"/>
                      </a:pPr>
                      <a:r>
                        <a:rPr lang="en-CA" sz="1200" dirty="0">
                          <a:effectLst/>
                          <a:latin typeface="+mn-lt"/>
                          <a:ea typeface="Roboto Condensed" panose="02000000000000000000" pitchFamily="2" charset="0"/>
                        </a:rPr>
                        <a:t>I know what </a:t>
                      </a:r>
                      <a:r>
                        <a:rPr lang="en-CA" sz="1200" dirty="0">
                          <a:solidFill>
                            <a:srgbClr val="FF0000"/>
                          </a:solidFill>
                          <a:effectLst/>
                          <a:latin typeface="+mn-lt"/>
                          <a:ea typeface="Roboto Condensed" panose="02000000000000000000" pitchFamily="2" charset="0"/>
                        </a:rPr>
                        <a:t>organisms </a:t>
                      </a:r>
                      <a:r>
                        <a:rPr lang="en-CA" sz="1200" dirty="0">
                          <a:effectLst/>
                          <a:latin typeface="+mn-lt"/>
                          <a:ea typeface="Roboto Condensed" panose="02000000000000000000" pitchFamily="2" charset="0"/>
                        </a:rPr>
                        <a:t>are</a:t>
                      </a:r>
                    </a:p>
                    <a:p>
                      <a:pPr marL="285750" indent="-285750">
                        <a:buFont typeface="Arial" panose="020B0604020202020204" pitchFamily="34" charset="0"/>
                        <a:buChar char="•"/>
                      </a:pPr>
                      <a:r>
                        <a:rPr lang="en-CA" sz="1200" dirty="0">
                          <a:effectLst/>
                          <a:latin typeface="+mn-lt"/>
                          <a:ea typeface="Roboto Condensed" panose="02000000000000000000" pitchFamily="2" charset="0"/>
                        </a:rPr>
                        <a:t>I know what the </a:t>
                      </a:r>
                      <a:r>
                        <a:rPr lang="en-CA" sz="1200" dirty="0">
                          <a:solidFill>
                            <a:srgbClr val="FF0000"/>
                          </a:solidFill>
                          <a:effectLst/>
                          <a:latin typeface="+mn-lt"/>
                          <a:ea typeface="Roboto Condensed" panose="02000000000000000000" pitchFamily="2" charset="0"/>
                        </a:rPr>
                        <a:t>essential functions of life </a:t>
                      </a:r>
                      <a:r>
                        <a:rPr lang="en-CA" sz="1200" dirty="0">
                          <a:effectLst/>
                          <a:latin typeface="+mn-lt"/>
                          <a:ea typeface="Roboto Condensed" panose="02000000000000000000" pitchFamily="2" charset="0"/>
                        </a:rPr>
                        <a:t>are</a:t>
                      </a:r>
                    </a:p>
                    <a:p>
                      <a:pPr marL="0" indent="0">
                        <a:buFont typeface="Arial" panose="020B0604020202020204" pitchFamily="34" charset="0"/>
                        <a:buNone/>
                      </a:pPr>
                      <a:r>
                        <a:rPr lang="en-CA" sz="1200" dirty="0">
                          <a:effectLst/>
                          <a:latin typeface="+mn-lt"/>
                          <a:ea typeface="Roboto Condensed" panose="02000000000000000000" pitchFamily="2" charset="0"/>
                        </a:rPr>
                        <a:t>I know that cells have genetic information in DNA molecules</a:t>
                      </a:r>
                    </a:p>
                    <a:p>
                      <a:pPr marL="0" indent="0">
                        <a:buFont typeface="Arial" panose="020B0604020202020204" pitchFamily="34" charset="0"/>
                        <a:buNone/>
                      </a:pPr>
                      <a:r>
                        <a:rPr lang="en-CA" sz="1200" dirty="0">
                          <a:effectLst/>
                          <a:latin typeface="+mn-lt"/>
                          <a:ea typeface="Roboto Condensed" panose="02000000000000000000" pitchFamily="2" charset="0"/>
                        </a:rPr>
                        <a:t>I know that genes are parts of DNA that are instructions for how proteins are formed</a:t>
                      </a:r>
                    </a:p>
                    <a:p>
                      <a:pPr marL="0" indent="0">
                        <a:buFont typeface="Arial" panose="020B0604020202020204" pitchFamily="34" charset="0"/>
                        <a:buNone/>
                      </a:pPr>
                      <a:r>
                        <a:rPr lang="en-CA" sz="1200" dirty="0">
                          <a:effectLst/>
                          <a:latin typeface="+mn-lt"/>
                          <a:ea typeface="Roboto Condensed" panose="02000000000000000000" pitchFamily="2" charset="0"/>
                        </a:rPr>
                        <a:t>I know how cells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911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r>
                        <a:rPr lang="en-CA" sz="1200" b="1" kern="1200" dirty="0">
                          <a:solidFill>
                            <a:schemeClr val="dk1"/>
                          </a:solidFill>
                          <a:effectLst/>
                          <a:latin typeface="+mn-lt"/>
                          <a:ea typeface="+mn-ea"/>
                          <a:cs typeface="+mn-cs"/>
                        </a:rPr>
                        <a:t>Structure and Function </a:t>
                      </a:r>
                      <a:endParaRPr lang="en-CA" sz="1200" b="1" dirty="0">
                        <a:latin typeface="+mn-lt"/>
                      </a:endParaRPr>
                    </a:p>
                    <a:p>
                      <a:pPr marL="171450" indent="-171450">
                        <a:buFont typeface="Arial" panose="020B0604020202020204" pitchFamily="34" charset="0"/>
                        <a:buChar char="•"/>
                      </a:pPr>
                      <a:r>
                        <a:rPr lang="en-CA" sz="1200" kern="1200" dirty="0">
                          <a:solidFill>
                            <a:schemeClr val="dk1"/>
                          </a:solidFill>
                          <a:effectLst/>
                          <a:latin typeface="+mn-lt"/>
                          <a:ea typeface="+mn-ea"/>
                          <a:cs typeface="+mn-cs"/>
                        </a:rPr>
                        <a:t>Investigating or designing new systems or </a:t>
                      </a:r>
                      <a:r>
                        <a:rPr lang="en-CA" sz="1200" kern="1200" dirty="0">
                          <a:solidFill>
                            <a:srgbClr val="FF0000"/>
                          </a:solidFill>
                          <a:effectLst/>
                          <a:latin typeface="+mn-lt"/>
                          <a:ea typeface="+mn-ea"/>
                          <a:cs typeface="+mn-cs"/>
                        </a:rPr>
                        <a:t>structures</a:t>
                      </a:r>
                      <a:r>
                        <a:rPr lang="en-CA" sz="1200" kern="1200" dirty="0">
                          <a:solidFill>
                            <a:schemeClr val="dk1"/>
                          </a:solidFill>
                          <a:effectLst/>
                          <a:latin typeface="+mn-lt"/>
                          <a:ea typeface="+mn-ea"/>
                          <a:cs typeface="+mn-cs"/>
                        </a:rPr>
                        <a:t> requires a detailed examination of the </a:t>
                      </a:r>
                      <a:r>
                        <a:rPr lang="en-CA" sz="1200" kern="1200" dirty="0">
                          <a:solidFill>
                            <a:srgbClr val="FF0000"/>
                          </a:solidFill>
                          <a:effectLst/>
                          <a:latin typeface="+mn-lt"/>
                          <a:ea typeface="+mn-ea"/>
                          <a:cs typeface="+mn-cs"/>
                        </a:rPr>
                        <a:t>properties</a:t>
                      </a:r>
                      <a:r>
                        <a:rPr lang="en-CA" sz="1200" kern="1200" dirty="0">
                          <a:solidFill>
                            <a:schemeClr val="dk1"/>
                          </a:solidFill>
                          <a:effectLst/>
                          <a:latin typeface="+mn-lt"/>
                          <a:ea typeface="+mn-ea"/>
                          <a:cs typeface="+mn-cs"/>
                        </a:rPr>
                        <a:t> of different </a:t>
                      </a:r>
                      <a:r>
                        <a:rPr lang="en-CA" sz="1200" kern="1200" dirty="0">
                          <a:solidFill>
                            <a:srgbClr val="FF0000"/>
                          </a:solidFill>
                          <a:effectLst/>
                          <a:latin typeface="+mn-lt"/>
                          <a:ea typeface="+mn-ea"/>
                          <a:cs typeface="+mn-cs"/>
                        </a:rPr>
                        <a:t>materials</a:t>
                      </a:r>
                      <a:r>
                        <a:rPr lang="en-CA" sz="1200" kern="1200" dirty="0">
                          <a:solidFill>
                            <a:schemeClr val="dk1"/>
                          </a:solidFill>
                          <a:effectLst/>
                          <a:latin typeface="+mn-lt"/>
                          <a:ea typeface="+mn-ea"/>
                          <a:cs typeface="+mn-cs"/>
                        </a:rPr>
                        <a:t>, the structures of different </a:t>
                      </a:r>
                      <a:r>
                        <a:rPr lang="en-CA" sz="1200" kern="1200" dirty="0">
                          <a:solidFill>
                            <a:srgbClr val="FF0000"/>
                          </a:solidFill>
                          <a:effectLst/>
                          <a:latin typeface="+mn-lt"/>
                          <a:ea typeface="+mn-ea"/>
                          <a:cs typeface="+mn-cs"/>
                        </a:rPr>
                        <a:t>components</a:t>
                      </a:r>
                      <a:r>
                        <a:rPr lang="en-CA" sz="1200" kern="1200" dirty="0">
                          <a:solidFill>
                            <a:schemeClr val="dk1"/>
                          </a:solidFill>
                          <a:effectLst/>
                          <a:latin typeface="+mn-lt"/>
                          <a:ea typeface="+mn-ea"/>
                          <a:cs typeface="+mn-cs"/>
                        </a:rPr>
                        <a:t>, and </a:t>
                      </a:r>
                      <a:r>
                        <a:rPr lang="en-CA" sz="1200" kern="1200" dirty="0">
                          <a:solidFill>
                            <a:srgbClr val="FF0000"/>
                          </a:solidFill>
                          <a:effectLst/>
                          <a:latin typeface="+mn-lt"/>
                          <a:ea typeface="+mn-ea"/>
                          <a:cs typeface="+mn-cs"/>
                        </a:rPr>
                        <a:t>connections</a:t>
                      </a:r>
                      <a:r>
                        <a:rPr lang="en-CA" sz="1200" kern="1200" dirty="0">
                          <a:solidFill>
                            <a:schemeClr val="dk1"/>
                          </a:solidFill>
                          <a:effectLst/>
                          <a:latin typeface="+mn-lt"/>
                          <a:ea typeface="+mn-ea"/>
                          <a:cs typeface="+mn-cs"/>
                        </a:rPr>
                        <a:t> of components to reveal its function and/or </a:t>
                      </a:r>
                      <a:r>
                        <a:rPr lang="en-CA" sz="1200" kern="1200" dirty="0">
                          <a:solidFill>
                            <a:srgbClr val="FF0000"/>
                          </a:solidFill>
                          <a:effectLst/>
                          <a:latin typeface="+mn-lt"/>
                          <a:ea typeface="+mn-ea"/>
                          <a:cs typeface="+mn-cs"/>
                        </a:rPr>
                        <a:t>solve a problem</a:t>
                      </a:r>
                      <a:r>
                        <a:rPr lang="en-CA" sz="1200" kern="1200" dirty="0">
                          <a:solidFill>
                            <a:schemeClr val="dk1"/>
                          </a:solidFill>
                          <a:effectLst/>
                          <a:latin typeface="+mn-lt"/>
                          <a:ea typeface="+mn-ea"/>
                          <a:cs typeface="+mn-cs"/>
                        </a:rPr>
                        <a:t>. </a:t>
                      </a:r>
                      <a:endParaRPr lang="en-CA"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1400" dirty="0">
                          <a:solidFill>
                            <a:schemeClr val="tx1"/>
                          </a:solidFill>
                          <a:latin typeface="DM Sans" pitchFamily="2" charset="77"/>
                          <a:ea typeface="Roboto Condensed" panose="02000000000000000000" pitchFamily="2" charset="0"/>
                        </a:rPr>
                        <a:t>I know that I can use </a:t>
                      </a:r>
                      <a:r>
                        <a:rPr lang="en-US" sz="1400" dirty="0">
                          <a:solidFill>
                            <a:srgbClr val="FF0000"/>
                          </a:solidFill>
                          <a:latin typeface="DM Sans" pitchFamily="2" charset="77"/>
                          <a:ea typeface="Roboto Condensed" panose="02000000000000000000" pitchFamily="2" charset="0"/>
                        </a:rPr>
                        <a:t>scale</a:t>
                      </a:r>
                      <a:r>
                        <a:rPr lang="en-US" sz="1400" dirty="0">
                          <a:solidFill>
                            <a:schemeClr val="tx1"/>
                          </a:solidFill>
                          <a:latin typeface="DM Sans" pitchFamily="2" charset="77"/>
                          <a:ea typeface="Roboto Condensed" panose="02000000000000000000" pitchFamily="2" charset="0"/>
                        </a:rPr>
                        <a:t>, </a:t>
                      </a:r>
                      <a:r>
                        <a:rPr lang="en-US" sz="1400" dirty="0">
                          <a:solidFill>
                            <a:srgbClr val="FF0000"/>
                          </a:solidFill>
                          <a:latin typeface="DM Sans" pitchFamily="2" charset="77"/>
                          <a:ea typeface="Roboto Condensed" panose="02000000000000000000" pitchFamily="2" charset="0"/>
                        </a:rPr>
                        <a:t>proportion</a:t>
                      </a:r>
                      <a:r>
                        <a:rPr lang="en-US" sz="1400" dirty="0">
                          <a:solidFill>
                            <a:schemeClr val="tx1"/>
                          </a:solidFill>
                          <a:latin typeface="DM Sans" pitchFamily="2" charset="77"/>
                          <a:ea typeface="Roboto Condensed" panose="02000000000000000000" pitchFamily="2" charset="0"/>
                        </a:rPr>
                        <a:t> and </a:t>
                      </a:r>
                      <a:r>
                        <a:rPr lang="en-US" sz="1400" dirty="0">
                          <a:solidFill>
                            <a:srgbClr val="FF0000"/>
                          </a:solidFill>
                          <a:latin typeface="DM Sans" pitchFamily="2" charset="77"/>
                          <a:ea typeface="Roboto Condensed" panose="02000000000000000000" pitchFamily="2" charset="0"/>
                        </a:rPr>
                        <a:t>quantity</a:t>
                      </a:r>
                      <a:r>
                        <a:rPr lang="en-US" sz="1400" dirty="0">
                          <a:solidFill>
                            <a:schemeClr val="tx1"/>
                          </a:solidFill>
                          <a:latin typeface="DM Sans" pitchFamily="2" charset="77"/>
                          <a:ea typeface="Roboto Condensed" panose="02000000000000000000" pitchFamily="2" charset="0"/>
                        </a:rPr>
                        <a:t> to describe </a:t>
                      </a:r>
                      <a:r>
                        <a:rPr lang="en-US" sz="1400" dirty="0">
                          <a:solidFill>
                            <a:srgbClr val="FF0000"/>
                          </a:solidFill>
                          <a:latin typeface="DM Sans" pitchFamily="2" charset="77"/>
                          <a:ea typeface="Roboto Condensed" panose="02000000000000000000" pitchFamily="2" charset="0"/>
                        </a:rPr>
                        <a:t>matter </a:t>
                      </a:r>
                      <a:r>
                        <a:rPr lang="en-US" sz="1400" dirty="0">
                          <a:solidFill>
                            <a:schemeClr val="tx1"/>
                          </a:solidFill>
                          <a:latin typeface="DM Sans" pitchFamily="2" charset="77"/>
                          <a:ea typeface="Roboto Condensed" panose="02000000000000000000" pitchFamily="2" charset="0"/>
                        </a:rPr>
                        <a:t>that is too small to see</a:t>
                      </a:r>
                      <a:endParaRPr lang="en-CA" sz="1400" dirty="0">
                        <a:effectLst/>
                        <a:latin typeface="DM Sans" pitchFamily="2" charset="77"/>
                        <a:ea typeface="Roboto Condensed" panose="02000000000000000000" pitchFamily="2" charset="0"/>
                      </a:endParaRPr>
                    </a:p>
                  </a:txBody>
                  <a:tcPr/>
                </a:tc>
                <a:tc>
                  <a:txBody>
                    <a:bodyPr/>
                    <a:lstStyle/>
                    <a:p>
                      <a:r>
                        <a:rPr lang="en-CA" sz="1200" dirty="0">
                          <a:effectLst/>
                          <a:latin typeface="+mn-lt"/>
                          <a:ea typeface="Roboto Condensed" panose="02000000000000000000" pitchFamily="2" charset="0"/>
                        </a:rPr>
                        <a:t>I understand that </a:t>
                      </a:r>
                      <a:r>
                        <a:rPr lang="en-CA" sz="1200" dirty="0">
                          <a:solidFill>
                            <a:srgbClr val="FF0000"/>
                          </a:solidFill>
                          <a:effectLst/>
                          <a:latin typeface="+mn-lt"/>
                          <a:ea typeface="Roboto Condensed" panose="02000000000000000000" pitchFamily="2" charset="0"/>
                        </a:rPr>
                        <a:t>structures</a:t>
                      </a:r>
                      <a:r>
                        <a:rPr lang="en-CA" sz="1200" dirty="0">
                          <a:effectLst/>
                          <a:latin typeface="+mn-lt"/>
                          <a:ea typeface="Roboto Condensed" panose="02000000000000000000" pitchFamily="2" charset="0"/>
                        </a:rPr>
                        <a:t> are made of many different </a:t>
                      </a:r>
                      <a:r>
                        <a:rPr lang="en-CA" sz="1200" dirty="0">
                          <a:solidFill>
                            <a:srgbClr val="FF0000"/>
                          </a:solidFill>
                          <a:effectLst/>
                          <a:latin typeface="+mn-lt"/>
                          <a:ea typeface="Roboto Condensed" panose="02000000000000000000" pitchFamily="2" charset="0"/>
                        </a:rPr>
                        <a:t>components</a:t>
                      </a:r>
                      <a:r>
                        <a:rPr lang="en-CA" sz="1200" dirty="0">
                          <a:effectLst/>
                          <a:latin typeface="+mn-lt"/>
                          <a:ea typeface="Roboto Condensed" panose="02000000000000000000" pitchFamily="2" charset="0"/>
                        </a:rPr>
                        <a:t> that are connected and have </a:t>
                      </a:r>
                      <a:r>
                        <a:rPr lang="en-CA" sz="1200" dirty="0">
                          <a:solidFill>
                            <a:srgbClr val="FF0000"/>
                          </a:solidFill>
                          <a:effectLst/>
                          <a:latin typeface="+mn-lt"/>
                          <a:ea typeface="Roboto Condensed" panose="02000000000000000000" pitchFamily="2" charset="0"/>
                        </a:rPr>
                        <a:t>specific functions</a:t>
                      </a:r>
                      <a:r>
                        <a:rPr lang="en-CA" sz="1200" dirty="0">
                          <a:effectLst/>
                          <a:latin typeface="+mn-lt"/>
                          <a:ea typeface="Roboto Condensed"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242837">
                <a:tc>
                  <a:txBody>
                    <a:bodyPr/>
                    <a:lstStyle/>
                    <a:p>
                      <a:pPr marL="15875" lvl="1" indent="0">
                        <a:lnSpc>
                          <a:spcPct val="100000"/>
                        </a:lnSpc>
                        <a:tabLst/>
                      </a:pPr>
                      <a:r>
                        <a:rPr lang="en-US" sz="1200" b="1" dirty="0"/>
                        <a:t>What competencies do students need to </a:t>
                      </a:r>
                      <a:r>
                        <a:rPr lang="en-US" sz="1200" b="1" dirty="0">
                          <a:solidFill>
                            <a:schemeClr val="tx1"/>
                          </a:solidFill>
                        </a:rPr>
                        <a:t>develop?</a:t>
                      </a:r>
                    </a:p>
                    <a:p>
                      <a:pPr marL="15875" lvl="1" indent="0">
                        <a:lnSpc>
                          <a:spcPct val="100000"/>
                        </a:lnSpc>
                        <a:tabLst/>
                      </a:pPr>
                      <a:r>
                        <a:rPr lang="en-US" sz="1200" b="1" dirty="0">
                          <a:solidFill>
                            <a:schemeClr val="tx1"/>
                          </a:solidFill>
                        </a:rPr>
                        <a:t>(self-assess)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r>
                        <a:rPr lang="en-US" sz="1200" b="1" dirty="0"/>
                        <a:t>Disciplinary Literacy</a:t>
                      </a:r>
                    </a:p>
                    <a:p>
                      <a:pPr marL="171450" indent="-171450">
                        <a:buFont typeface="Arial" panose="020B0604020202020204" pitchFamily="34" charset="0"/>
                        <a:buChar char="•"/>
                      </a:pPr>
                      <a:r>
                        <a:rPr lang="en-US" sz="1200" dirty="0"/>
                        <a:t>Valuing </a:t>
                      </a:r>
                      <a:r>
                        <a:rPr lang="en-US" sz="1200" dirty="0">
                          <a:solidFill>
                            <a:srgbClr val="FF0000"/>
                          </a:solidFill>
                        </a:rPr>
                        <a:t>Evidence</a:t>
                      </a:r>
                    </a:p>
                    <a:p>
                      <a:pPr marL="171450" indent="-171450">
                        <a:buFont typeface="Arial" panose="020B0604020202020204" pitchFamily="34" charset="0"/>
                        <a:buChar char="•"/>
                      </a:pPr>
                      <a:r>
                        <a:rPr lang="en-US" sz="1200" dirty="0"/>
                        <a:t>Comprehend as well as critique</a:t>
                      </a:r>
                    </a:p>
                    <a:p>
                      <a:pPr marL="171450" indent="-171450">
                        <a:buFont typeface="Arial" panose="020B0604020202020204" pitchFamily="34" charset="0"/>
                        <a:buChar char="•"/>
                      </a:pPr>
                      <a:r>
                        <a:rPr lang="en-US" sz="1200" dirty="0"/>
                        <a:t>Build strong content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CA" sz="1200" dirty="0"/>
                        <a:t>I can use </a:t>
                      </a:r>
                      <a:r>
                        <a:rPr lang="en-CA" sz="1200" dirty="0">
                          <a:solidFill>
                            <a:srgbClr val="FF0000"/>
                          </a:solidFill>
                        </a:rPr>
                        <a:t>evidence</a:t>
                      </a:r>
                      <a:r>
                        <a:rPr lang="en-CA" sz="1200" dirty="0"/>
                        <a:t> to support my ideas</a:t>
                      </a:r>
                    </a:p>
                    <a:p>
                      <a:r>
                        <a:rPr lang="en-CA" sz="1200" dirty="0"/>
                        <a:t>I can understand information and explain what I think about it with </a:t>
                      </a:r>
                      <a:r>
                        <a:rPr lang="en-CA" sz="1200" dirty="0">
                          <a:solidFill>
                            <a:srgbClr val="FF0000"/>
                          </a:solidFill>
                        </a:rPr>
                        <a:t>evidence</a:t>
                      </a:r>
                    </a:p>
                    <a:p>
                      <a:r>
                        <a:rPr lang="en-CA" sz="1200" dirty="0"/>
                        <a:t>I can build my understanding about important ideas about in Science</a:t>
                      </a:r>
                      <a:endParaRPr lang="en-US" sz="12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17514A27-228E-5CB9-0647-EF93F1DAC52A}"/>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09752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3799A-C63C-4EA7-09A2-CCD8B07DB9C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2B35E81-2A9D-BBD9-E37F-450806DF54E5}"/>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19F13DE4-B7FF-12D3-4932-76D2A707BB82}"/>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79BCB3AB-6E42-B8E3-6EEE-D9C24E32104D}"/>
              </a:ext>
            </a:extLst>
          </p:cNvPr>
          <p:cNvGraphicFramePr>
            <a:graphicFrameLocks noGrp="1"/>
          </p:cNvGraphicFramePr>
          <p:nvPr>
            <p:extLst>
              <p:ext uri="{D42A27DB-BD31-4B8C-83A1-F6EECF244321}">
                <p14:modId xmlns:p14="http://schemas.microsoft.com/office/powerpoint/2010/main" val="1468350727"/>
              </p:ext>
            </p:extLst>
          </p:nvPr>
        </p:nvGraphicFramePr>
        <p:xfrm>
          <a:off x="533515" y="391731"/>
          <a:ext cx="11109140" cy="5302826"/>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852426">
                  <a:extLst>
                    <a:ext uri="{9D8B030D-6E8A-4147-A177-3AD203B41FA5}">
                      <a16:colId xmlns:a16="http://schemas.microsoft.com/office/drawing/2014/main" val="343171615"/>
                    </a:ext>
                  </a:extLst>
                </a:gridCol>
                <a:gridCol w="4585872">
                  <a:extLst>
                    <a:ext uri="{9D8B030D-6E8A-4147-A177-3AD203B41FA5}">
                      <a16:colId xmlns:a16="http://schemas.microsoft.com/office/drawing/2014/main" val="2871267210"/>
                    </a:ext>
                  </a:extLst>
                </a:gridCol>
              </a:tblGrid>
              <a:tr h="322881">
                <a:tc>
                  <a:txBody>
                    <a:bodyPr/>
                    <a:lstStyle/>
                    <a:p>
                      <a:r>
                        <a:rPr lang="en-US" sz="1400" b="1" dirty="0">
                          <a:solidFill>
                            <a:schemeClr val="bg1"/>
                          </a:solidFill>
                          <a:latin typeface="+mn-lt"/>
                          <a:ea typeface="Roboto Condensed" panose="02000000000000000000" pitchFamily="2" charset="0"/>
                        </a:rPr>
                        <a:t>Grade: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b="1" dirty="0">
                          <a:latin typeface="+mn-lt"/>
                        </a:rPr>
                        <a:t>Learning Priority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6190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Standard: </a:t>
                      </a:r>
                      <a:r>
                        <a:rPr lang="en-US" sz="1400" b="0" dirty="0">
                          <a:solidFill>
                            <a:schemeClr val="tx1"/>
                          </a:solidFill>
                          <a:latin typeface="+mn-lt"/>
                          <a:ea typeface="Roboto Condensed" panose="02000000000000000000" pitchFamily="2" charset="0"/>
                        </a:rPr>
                        <a:t>Student will demonstrate the knowledge and skills to achieve a health-enhancing level of activity and fitness</a:t>
                      </a:r>
                      <a:endParaRPr lang="en-CA" sz="14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287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a:solidFill>
                            <a:schemeClr val="tx1"/>
                          </a:solidFill>
                          <a:latin typeface="+mn-lt"/>
                        </a:rPr>
                        <a:t>Curricular Language</a:t>
                      </a:r>
                      <a:endParaRPr lang="en-US"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Student Friendly Language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692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CA" sz="1400" dirty="0">
                          <a:effectLst/>
                          <a:latin typeface="+mn-lt"/>
                          <a:ea typeface="Roboto Condensed" panose="02000000000000000000" pitchFamily="2" charset="0"/>
                        </a:rPr>
                        <a:t>PE.S3.E1 Physical Activity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400" b="0" i="0" dirty="0">
                          <a:solidFill>
                            <a:schemeClr val="tx1"/>
                          </a:solidFill>
                        </a:rPr>
                        <a:t>I know what </a:t>
                      </a:r>
                      <a:r>
                        <a:rPr lang="en-CA" sz="1400" b="0" i="0" dirty="0">
                          <a:solidFill>
                            <a:srgbClr val="FF0000"/>
                          </a:solidFill>
                        </a:rPr>
                        <a:t>physical activity </a:t>
                      </a:r>
                      <a:r>
                        <a:rPr lang="en-CA" sz="1400" b="0" i="0" dirty="0">
                          <a:solidFill>
                            <a:schemeClr val="tx1"/>
                          </a:solidFill>
                        </a:rPr>
                        <a:t>is</a:t>
                      </a:r>
                    </a:p>
                    <a:p>
                      <a:r>
                        <a:rPr lang="en-CA" sz="1400" b="0" i="0" dirty="0">
                          <a:solidFill>
                            <a:schemeClr val="tx1"/>
                          </a:solidFill>
                        </a:rPr>
                        <a:t>I know how being </a:t>
                      </a:r>
                      <a:r>
                        <a:rPr lang="en-CA" sz="1400" b="0" i="0" dirty="0">
                          <a:solidFill>
                            <a:srgbClr val="FF0000"/>
                          </a:solidFill>
                        </a:rPr>
                        <a:t>active</a:t>
                      </a:r>
                      <a:r>
                        <a:rPr lang="en-CA" sz="1400" b="0" i="0" dirty="0">
                          <a:solidFill>
                            <a:schemeClr val="tx1"/>
                          </a:solidFill>
                        </a:rPr>
                        <a:t> affects my </a:t>
                      </a:r>
                      <a:r>
                        <a:rPr lang="en-CA" sz="1400" b="0" i="0" dirty="0">
                          <a:solidFill>
                            <a:srgbClr val="FF0000"/>
                          </a:solidFill>
                        </a:rPr>
                        <a:t>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latin typeface="+mn-lt"/>
                          <a:ea typeface="Roboto Condensed" panose="02000000000000000000" pitchFamily="2" charset="0"/>
                        </a:rPr>
                        <a:t>PE.S3.E1.5: Describe how daily physical activity recommendation lead to a healthy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solidFill>
                            <a:schemeClr val="tx1"/>
                          </a:solidFill>
                        </a:rPr>
                        <a:t>I can explain how meeting </a:t>
                      </a:r>
                      <a:r>
                        <a:rPr lang="en-CA" sz="1400" b="0" i="0" dirty="0">
                          <a:solidFill>
                            <a:srgbClr val="FF0000"/>
                          </a:solidFill>
                        </a:rPr>
                        <a:t>daily physical activity recommendations</a:t>
                      </a:r>
                      <a:r>
                        <a:rPr lang="en-CA" sz="1400" b="0" i="0" dirty="0">
                          <a:solidFill>
                            <a:schemeClr val="tx1"/>
                          </a:solidFill>
                        </a:rPr>
                        <a:t> helps my </a:t>
                      </a:r>
                      <a:r>
                        <a:rPr lang="en-CA" sz="1400" b="0" i="0" dirty="0">
                          <a:solidFill>
                            <a:srgbClr val="FF0000"/>
                          </a:solidFill>
                        </a:rPr>
                        <a:t>body</a:t>
                      </a:r>
                      <a:r>
                        <a:rPr lang="en-CA" sz="1400" b="0" i="0" dirty="0">
                          <a:solidFill>
                            <a:schemeClr val="tx1"/>
                          </a:solidFill>
                        </a:rPr>
                        <a:t> stay healthy</a:t>
                      </a:r>
                      <a:endParaRPr lang="en-US" sz="1400" b="0" i="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75390"/>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CA" sz="1400" dirty="0">
                          <a:solidFill>
                            <a:schemeClr val="tx1"/>
                          </a:solidFill>
                          <a:highlight>
                            <a:srgbClr val="FFFF00"/>
                          </a:highlight>
                        </a:rPr>
                        <a:t>Regular physical activity is essential for a healthy body, and understanding daily activity recommendations helps individuals make choices that improve their fitness and overall well-being</a:t>
                      </a:r>
                      <a:endParaRPr lang="en-CA" sz="1400" dirty="0">
                        <a:solidFill>
                          <a:schemeClr val="tx1"/>
                        </a:solidFill>
                        <a:effectLst/>
                        <a:highlight>
                          <a:srgbClr val="FFFF00"/>
                        </a:highligh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400" b="0" i="0" dirty="0">
                          <a:solidFill>
                            <a:schemeClr val="tx1"/>
                          </a:solidFill>
                        </a:rPr>
                        <a:t>I understand that regular </a:t>
                      </a:r>
                      <a:r>
                        <a:rPr lang="en-CA" sz="1400" b="0" i="0" dirty="0">
                          <a:solidFill>
                            <a:srgbClr val="FF0000"/>
                          </a:solidFill>
                        </a:rPr>
                        <a:t>physical activity </a:t>
                      </a:r>
                      <a:r>
                        <a:rPr lang="en-CA" sz="1400" b="0" i="0" dirty="0">
                          <a:solidFill>
                            <a:schemeClr val="tx1"/>
                          </a:solidFill>
                        </a:rPr>
                        <a:t>is important for a </a:t>
                      </a:r>
                      <a:r>
                        <a:rPr lang="en-CA" sz="1400" b="0" i="0" dirty="0">
                          <a:solidFill>
                            <a:srgbClr val="FF0000"/>
                          </a:solidFill>
                        </a:rPr>
                        <a:t>healthy body </a:t>
                      </a:r>
                      <a:r>
                        <a:rPr lang="en-CA" sz="1400" b="0" i="0" dirty="0">
                          <a:solidFill>
                            <a:schemeClr val="tx1"/>
                          </a:solidFill>
                        </a:rPr>
                        <a:t>and that knowing </a:t>
                      </a:r>
                      <a:r>
                        <a:rPr lang="en-CA" sz="1400" b="0" i="0" dirty="0">
                          <a:solidFill>
                            <a:srgbClr val="FF0000"/>
                          </a:solidFill>
                        </a:rPr>
                        <a:t>daily activity recommendations</a:t>
                      </a:r>
                      <a:r>
                        <a:rPr lang="en-CA" sz="1400" b="0" i="0" dirty="0">
                          <a:solidFill>
                            <a:schemeClr val="tx1"/>
                          </a:solidFill>
                        </a:rPr>
                        <a:t> helps me make </a:t>
                      </a:r>
                      <a:r>
                        <a:rPr lang="en-CA" sz="1400" b="0" i="0" dirty="0">
                          <a:solidFill>
                            <a:srgbClr val="FF0000"/>
                          </a:solidFill>
                        </a:rPr>
                        <a:t>healthy choices</a:t>
                      </a:r>
                      <a:endParaRPr lang="en-US" sz="1400" b="0" i="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Who do students need to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1400" dirty="0">
                          <a:highlight>
                            <a:srgbClr val="FFFF00"/>
                          </a:highlight>
                          <a:latin typeface="+mn-lt"/>
                        </a:rPr>
                        <a:t>Physically 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solidFill>
                            <a:schemeClr val="tx1"/>
                          </a:solidFill>
                          <a:latin typeface="+mn-lt"/>
                        </a:rPr>
                        <a:t>I can be </a:t>
                      </a:r>
                      <a:r>
                        <a:rPr lang="en-US" sz="1400" b="0" i="0" dirty="0">
                          <a:solidFill>
                            <a:srgbClr val="FF0000"/>
                          </a:solidFill>
                          <a:latin typeface="+mn-lt"/>
                        </a:rPr>
                        <a:t>physically 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24B049C1-BC7E-F07E-80E9-1B2147C6516D}"/>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63049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43DBE-E125-7069-D487-F77A5FBFD8B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835D321-BE6F-D14D-EF34-FB3B475B7CAA}"/>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B1BD5ABD-5845-EDCE-F3CC-84F8EF9E83F3}"/>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37247AEC-0A86-47BC-A8FE-657B87CBF031}"/>
              </a:ext>
            </a:extLst>
          </p:cNvPr>
          <p:cNvGraphicFramePr>
            <a:graphicFrameLocks noGrp="1"/>
          </p:cNvGraphicFramePr>
          <p:nvPr>
            <p:extLst>
              <p:ext uri="{D42A27DB-BD31-4B8C-83A1-F6EECF244321}">
                <p14:modId xmlns:p14="http://schemas.microsoft.com/office/powerpoint/2010/main" val="1444558885"/>
              </p:ext>
            </p:extLst>
          </p:nvPr>
        </p:nvGraphicFramePr>
        <p:xfrm>
          <a:off x="450887" y="155989"/>
          <a:ext cx="11109140" cy="5737967"/>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719149">
                  <a:extLst>
                    <a:ext uri="{9D8B030D-6E8A-4147-A177-3AD203B41FA5}">
                      <a16:colId xmlns:a16="http://schemas.microsoft.com/office/drawing/2014/main" val="343171615"/>
                    </a:ext>
                  </a:extLst>
                </a:gridCol>
                <a:gridCol w="133277">
                  <a:extLst>
                    <a:ext uri="{9D8B030D-6E8A-4147-A177-3AD203B41FA5}">
                      <a16:colId xmlns:a16="http://schemas.microsoft.com/office/drawing/2014/main" val="1101024137"/>
                    </a:ext>
                  </a:extLst>
                </a:gridCol>
                <a:gridCol w="4585872">
                  <a:extLst>
                    <a:ext uri="{9D8B030D-6E8A-4147-A177-3AD203B41FA5}">
                      <a16:colId xmlns:a16="http://schemas.microsoft.com/office/drawing/2014/main" val="2871267210"/>
                    </a:ext>
                  </a:extLst>
                </a:gridCol>
              </a:tblGrid>
              <a:tr h="357929">
                <a:tc>
                  <a:txBody>
                    <a:bodyPr/>
                    <a:lstStyle/>
                    <a:p>
                      <a:r>
                        <a:rPr lang="en-US" sz="1400" b="1" dirty="0">
                          <a:solidFill>
                            <a:schemeClr val="bg1"/>
                          </a:solidFill>
                          <a:latin typeface="+mn-lt"/>
                          <a:ea typeface="Roboto Condensed" panose="02000000000000000000" pitchFamily="2" charset="0"/>
                        </a:rPr>
                        <a:t>Grade: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dirty="0">
                          <a:solidFill>
                            <a:schemeClr val="bg1"/>
                          </a:solidFill>
                          <a:latin typeface="+mn-lt"/>
                          <a:ea typeface="Roboto Condensed" panose="02000000000000000000" pitchFamily="2" charset="0"/>
                        </a:rPr>
                        <a:t>Counting &amp; Cardinality</a:t>
                      </a: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dirty="0">
                        <a:solidFill>
                          <a:schemeClr val="bg1"/>
                        </a:solidFill>
                        <a:latin typeface="DM Sans" pitchFamily="2" charset="77"/>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68626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Cluster Statement</a:t>
                      </a:r>
                      <a:r>
                        <a:rPr lang="en-CA" sz="1400" b="0" kern="1200" dirty="0">
                          <a:solidFill>
                            <a:schemeClr val="tx1"/>
                          </a:solidFill>
                          <a:effectLst/>
                          <a:latin typeface="+mn-lt"/>
                          <a:ea typeface="+mn-ea"/>
                          <a:cs typeface="+mn-cs"/>
                        </a:rPr>
                        <a:t>: </a:t>
                      </a:r>
                      <a:r>
                        <a:rPr lang="en-US" sz="1400" b="0" dirty="0">
                          <a:solidFill>
                            <a:schemeClr val="tx1"/>
                          </a:solidFill>
                          <a:latin typeface="+mn-lt"/>
                          <a:ea typeface="Roboto Condensed" panose="02000000000000000000" pitchFamily="2" charset="0"/>
                        </a:rPr>
                        <a:t>Students will </a:t>
                      </a:r>
                      <a:r>
                        <a:rPr lang="en-CA" sz="1400" b="0" kern="1200" dirty="0">
                          <a:solidFill>
                            <a:schemeClr val="tx1"/>
                          </a:solidFill>
                          <a:effectLst/>
                          <a:latin typeface="+mn-lt"/>
                          <a:ea typeface="+mn-ea"/>
                          <a:cs typeface="+mn-cs"/>
                        </a:rPr>
                        <a:t>Know </a:t>
                      </a:r>
                      <a:r>
                        <a:rPr lang="en-CA" sz="1400" b="0" kern="1200" dirty="0">
                          <a:solidFill>
                            <a:srgbClr val="FF0000"/>
                          </a:solidFill>
                          <a:effectLst/>
                          <a:latin typeface="+mn-lt"/>
                          <a:ea typeface="+mn-ea"/>
                          <a:cs typeface="+mn-cs"/>
                        </a:rPr>
                        <a:t>number names </a:t>
                      </a:r>
                      <a:r>
                        <a:rPr lang="en-CA" sz="1400" b="0" kern="1200" dirty="0">
                          <a:solidFill>
                            <a:schemeClr val="tx1"/>
                          </a:solidFill>
                          <a:effectLst/>
                          <a:latin typeface="+mn-lt"/>
                          <a:ea typeface="+mn-ea"/>
                          <a:cs typeface="+mn-cs"/>
                        </a:rPr>
                        <a:t>and the </a:t>
                      </a:r>
                      <a:r>
                        <a:rPr lang="en-CA" sz="1400" b="0" kern="1200" dirty="0">
                          <a:solidFill>
                            <a:srgbClr val="FF0000"/>
                          </a:solidFill>
                          <a:effectLst/>
                          <a:latin typeface="+mn-lt"/>
                          <a:ea typeface="+mn-ea"/>
                          <a:cs typeface="+mn-cs"/>
                        </a:rPr>
                        <a:t>count</a:t>
                      </a:r>
                      <a:r>
                        <a:rPr lang="en-CA" sz="1400" b="0" kern="1200" dirty="0">
                          <a:solidFill>
                            <a:schemeClr val="tx1"/>
                          </a:solidFill>
                          <a:effectLst/>
                          <a:latin typeface="+mn-lt"/>
                          <a:ea typeface="+mn-ea"/>
                          <a:cs typeface="+mn-cs"/>
                        </a:rPr>
                        <a:t> sequence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318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400" b="1" dirty="0">
                          <a:solidFill>
                            <a:schemeClr val="tx1"/>
                          </a:solidFill>
                          <a:latin typeface="+mn-lt"/>
                        </a:rPr>
                        <a:t>Curricular Language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Student Friendly Language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393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r>
                        <a:rPr lang="en-CA" sz="1400" b="0" kern="1200" dirty="0">
                          <a:solidFill>
                            <a:schemeClr val="tx1"/>
                          </a:solidFill>
                          <a:effectLst/>
                          <a:latin typeface="+mn-lt"/>
                          <a:ea typeface="+mn-ea"/>
                          <a:cs typeface="+mn-cs"/>
                        </a:rPr>
                        <a:t>Know number names </a:t>
                      </a:r>
                    </a:p>
                    <a:p>
                      <a:r>
                        <a:rPr lang="en-CA" sz="1400" b="0" kern="1200" dirty="0">
                          <a:solidFill>
                            <a:schemeClr val="tx1"/>
                          </a:solidFill>
                          <a:effectLst/>
                          <a:latin typeface="+mn-lt"/>
                          <a:ea typeface="+mn-ea"/>
                          <a:cs typeface="+mn-cs"/>
                        </a:rPr>
                        <a:t>Know the count sequence</a:t>
                      </a:r>
                      <a:endParaRPr lang="en-CA" sz="1400" b="0" dirty="0">
                        <a:solidFill>
                          <a:schemeClr val="tx1"/>
                        </a:solidFill>
                        <a:effectLs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know the names of </a:t>
                      </a:r>
                      <a:r>
                        <a:rPr lang="en-CA" sz="1400" dirty="0">
                          <a:solidFill>
                            <a:srgbClr val="FF0000"/>
                          </a:solidFill>
                        </a:rPr>
                        <a:t>numbers</a:t>
                      </a:r>
                    </a:p>
                    <a:p>
                      <a:r>
                        <a:rPr lang="en-CA" sz="1400" dirty="0"/>
                        <a:t>I know how to</a:t>
                      </a:r>
                      <a:r>
                        <a:rPr lang="en-CA" sz="1400" dirty="0">
                          <a:solidFill>
                            <a:srgbClr val="FF0000"/>
                          </a:solidFill>
                        </a:rPr>
                        <a:t> count </a:t>
                      </a:r>
                      <a:r>
                        <a:rPr lang="en-CA" sz="1400" dirty="0"/>
                        <a:t>in </a:t>
                      </a:r>
                      <a:r>
                        <a:rPr lang="en-CA" sz="1400" dirty="0">
                          <a:solidFill>
                            <a:srgbClr val="FF0000"/>
                          </a:solidFill>
                        </a:rPr>
                        <a:t>order</a:t>
                      </a:r>
                      <a:endParaRPr lang="en-US" sz="14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r>
                        <a:rPr lang="en-CA" sz="1400" kern="1200" dirty="0">
                          <a:solidFill>
                            <a:schemeClr val="tx1"/>
                          </a:solidFill>
                          <a:effectLst/>
                          <a:latin typeface="+mn-lt"/>
                          <a:ea typeface="+mn-ea"/>
                          <a:cs typeface="+mn-cs"/>
                        </a:rPr>
                        <a:t>M.K.CC.A.1 Count to 100 by ones and by tens. </a:t>
                      </a:r>
                    </a:p>
                    <a:p>
                      <a:r>
                        <a:rPr lang="en-CA" sz="1400" kern="1200" dirty="0">
                          <a:solidFill>
                            <a:schemeClr val="tx1"/>
                          </a:solidFill>
                          <a:effectLst/>
                          <a:latin typeface="+mn-lt"/>
                          <a:ea typeface="+mn-ea"/>
                          <a:cs typeface="+mn-cs"/>
                        </a:rPr>
                        <a:t>M.K.CC.A.2 Count forward beginning from a given number within the known sequence (instead of having to begin at 1). </a:t>
                      </a:r>
                    </a:p>
                    <a:p>
                      <a:r>
                        <a:rPr lang="en-CA" sz="1400" kern="1200" dirty="0">
                          <a:solidFill>
                            <a:schemeClr val="tx1"/>
                          </a:solidFill>
                          <a:effectLst/>
                          <a:latin typeface="+mn-lt"/>
                          <a:ea typeface="+mn-ea"/>
                          <a:cs typeface="+mn-cs"/>
                        </a:rPr>
                        <a:t>M.K.CC.A.3 Write numbers from 0 to 20. </a:t>
                      </a:r>
                    </a:p>
                    <a:p>
                      <a:r>
                        <a:rPr lang="en-CA" sz="1400" kern="1200" dirty="0">
                          <a:solidFill>
                            <a:schemeClr val="tx1"/>
                          </a:solidFill>
                          <a:effectLst/>
                          <a:latin typeface="+mn-lt"/>
                          <a:ea typeface="+mn-ea"/>
                          <a:cs typeface="+mn-cs"/>
                        </a:rPr>
                        <a:t>Represent a number of objects with a written numeral 0-20 (with 0 representing a count of no objects).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can </a:t>
                      </a:r>
                      <a:r>
                        <a:rPr lang="en-CA" sz="1400" dirty="0">
                          <a:solidFill>
                            <a:srgbClr val="FF0000"/>
                          </a:solidFill>
                        </a:rPr>
                        <a:t>count</a:t>
                      </a:r>
                      <a:r>
                        <a:rPr lang="en-CA" sz="1400" dirty="0"/>
                        <a:t> to</a:t>
                      </a:r>
                      <a:r>
                        <a:rPr lang="en-CA" sz="1400" dirty="0">
                          <a:solidFill>
                            <a:srgbClr val="FF0000"/>
                          </a:solidFill>
                        </a:rPr>
                        <a:t> 100 </a:t>
                      </a:r>
                      <a:r>
                        <a:rPr lang="en-CA" sz="1400" dirty="0"/>
                        <a:t>by </a:t>
                      </a:r>
                      <a:r>
                        <a:rPr lang="en-CA" sz="1400" dirty="0">
                          <a:solidFill>
                            <a:srgbClr val="FF0000"/>
                          </a:solidFill>
                        </a:rPr>
                        <a:t>ones</a:t>
                      </a:r>
                      <a:r>
                        <a:rPr lang="en-CA" sz="1400" dirty="0"/>
                        <a:t> and by </a:t>
                      </a:r>
                      <a:r>
                        <a:rPr lang="en-CA" sz="1400" dirty="0">
                          <a:solidFill>
                            <a:srgbClr val="FF0000"/>
                          </a:solidFill>
                        </a:rPr>
                        <a:t>tens</a:t>
                      </a:r>
                    </a:p>
                    <a:p>
                      <a:r>
                        <a:rPr lang="en-CA" sz="1400" dirty="0"/>
                        <a:t>I can </a:t>
                      </a:r>
                      <a:r>
                        <a:rPr lang="en-CA" sz="1400" dirty="0">
                          <a:solidFill>
                            <a:srgbClr val="FF0000"/>
                          </a:solidFill>
                        </a:rPr>
                        <a:t>count</a:t>
                      </a:r>
                      <a:r>
                        <a:rPr lang="en-CA" sz="1400" dirty="0"/>
                        <a:t> on from any </a:t>
                      </a:r>
                      <a:r>
                        <a:rPr lang="en-CA" sz="1400" dirty="0">
                          <a:solidFill>
                            <a:srgbClr val="FF0000"/>
                          </a:solidFill>
                        </a:rPr>
                        <a:t>number</a:t>
                      </a:r>
                    </a:p>
                    <a:p>
                      <a:r>
                        <a:rPr lang="en-CA" sz="1400" dirty="0"/>
                        <a:t>I can </a:t>
                      </a:r>
                      <a:r>
                        <a:rPr lang="en-CA" sz="1400" dirty="0">
                          <a:solidFill>
                            <a:srgbClr val="FF0000"/>
                          </a:solidFill>
                        </a:rPr>
                        <a:t>write numbers </a:t>
                      </a:r>
                      <a:r>
                        <a:rPr lang="en-CA" sz="1400" dirty="0"/>
                        <a:t>to </a:t>
                      </a:r>
                      <a:r>
                        <a:rPr lang="en-CA" sz="1400" dirty="0">
                          <a:solidFill>
                            <a:srgbClr val="FF0000"/>
                          </a:solidFill>
                        </a:rPr>
                        <a:t>20</a:t>
                      </a:r>
                    </a:p>
                    <a:p>
                      <a:r>
                        <a:rPr lang="en-CA" sz="1400" dirty="0"/>
                        <a:t>I can show </a:t>
                      </a:r>
                      <a:r>
                        <a:rPr lang="en-CA" sz="1400" dirty="0">
                          <a:solidFill>
                            <a:srgbClr val="FF0000"/>
                          </a:solidFill>
                        </a:rPr>
                        <a:t>how many </a:t>
                      </a:r>
                      <a:r>
                        <a:rPr lang="en-CA" sz="1400" dirty="0"/>
                        <a:t>things there are with a </a:t>
                      </a:r>
                      <a:r>
                        <a:rPr lang="en-CA" sz="1400" dirty="0">
                          <a:solidFill>
                            <a:srgbClr val="FF0000"/>
                          </a:solidFill>
                        </a:rPr>
                        <a:t>number</a:t>
                      </a:r>
                      <a:endParaRPr lang="en-US" sz="14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75390"/>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r>
                        <a:rPr lang="en-CA" sz="1400" dirty="0">
                          <a:highlight>
                            <a:srgbClr val="FFFF00"/>
                          </a:highlight>
                        </a:rPr>
                        <a:t>Numbers help us count, describe, and represent how many things there are</a:t>
                      </a:r>
                      <a:endParaRPr lang="en-CA" sz="1400" dirty="0">
                        <a:solidFill>
                          <a:schemeClr val="tx1"/>
                        </a:solidFill>
                        <a:effectLst/>
                        <a:highlight>
                          <a:srgbClr val="FFFF00"/>
                        </a:highligh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understand that numbers help me </a:t>
                      </a:r>
                      <a:r>
                        <a:rPr lang="en-CA" sz="1400" dirty="0">
                          <a:solidFill>
                            <a:srgbClr val="FF0000"/>
                          </a:solidFill>
                        </a:rPr>
                        <a:t>count</a:t>
                      </a:r>
                      <a:r>
                        <a:rPr lang="en-CA" sz="1400" dirty="0"/>
                        <a:t> and show how many things there are</a:t>
                      </a: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Who do students need to be?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(self assess)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Make sense of problems and persevere in solving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can keep trying when something feels hard</a:t>
                      </a: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31BABE91-F842-DD31-7E90-1875FCC402E4}"/>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08592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3FB58-9C30-1401-2822-B33AC9A1005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7D3EAA-FB33-24A2-525A-41E906B76DB3}"/>
              </a:ext>
            </a:extLst>
          </p:cNvPr>
          <p:cNvGrpSpPr/>
          <p:nvPr/>
        </p:nvGrpSpPr>
        <p:grpSpPr>
          <a:xfrm>
            <a:off x="-284480" y="-10160"/>
            <a:ext cx="12476477" cy="1090121"/>
            <a:chOff x="0" y="0"/>
            <a:chExt cx="4816593" cy="614389"/>
          </a:xfrm>
        </p:grpSpPr>
        <p:sp>
          <p:nvSpPr>
            <p:cNvPr id="3" name="Freeform 2">
              <a:extLst>
                <a:ext uri="{FF2B5EF4-FFF2-40B4-BE49-F238E27FC236}">
                  <a16:creationId xmlns:a16="http://schemas.microsoft.com/office/drawing/2014/main" id="{7207E62B-7B4E-C38C-81BB-F250E27C43CE}"/>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sz="2000" dirty="0"/>
            </a:p>
          </p:txBody>
        </p:sp>
        <p:sp>
          <p:nvSpPr>
            <p:cNvPr id="4" name="TextBox 3">
              <a:extLst>
                <a:ext uri="{FF2B5EF4-FFF2-40B4-BE49-F238E27FC236}">
                  <a16:creationId xmlns:a16="http://schemas.microsoft.com/office/drawing/2014/main" id="{F4BF2808-7A3B-92A8-D141-0CF64E6E2873}"/>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a:p>
          </p:txBody>
        </p:sp>
      </p:grpSp>
      <p:sp>
        <p:nvSpPr>
          <p:cNvPr id="15" name="Title 1">
            <a:extLst>
              <a:ext uri="{FF2B5EF4-FFF2-40B4-BE49-F238E27FC236}">
                <a16:creationId xmlns:a16="http://schemas.microsoft.com/office/drawing/2014/main" id="{7369475A-159F-20A2-423E-5ADEDFD6C16A}"/>
              </a:ext>
            </a:extLst>
          </p:cNvPr>
          <p:cNvSpPr txBox="1">
            <a:spLocks/>
          </p:cNvSpPr>
          <p:nvPr/>
        </p:nvSpPr>
        <p:spPr>
          <a:xfrm>
            <a:off x="218661" y="383323"/>
            <a:ext cx="11708296" cy="66103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Roboto Condensed" panose="02000000000000000000" pitchFamily="2" charset="0"/>
                <a:ea typeface="Roboto Condensed" panose="02000000000000000000" pitchFamily="2" charset="0"/>
              </a:rPr>
              <a:t>Inclusive Curricular Planning: Weaving Together UDL and Backwards Design</a:t>
            </a:r>
          </a:p>
        </p:txBody>
      </p:sp>
      <p:sp>
        <p:nvSpPr>
          <p:cNvPr id="18" name="Content Placeholder 17">
            <a:extLst>
              <a:ext uri="{FF2B5EF4-FFF2-40B4-BE49-F238E27FC236}">
                <a16:creationId xmlns:a16="http://schemas.microsoft.com/office/drawing/2014/main" id="{4460060D-2642-81FB-A0D8-00F8CAE25E3F}"/>
              </a:ext>
            </a:extLst>
          </p:cNvPr>
          <p:cNvSpPr>
            <a:spLocks noGrp="1"/>
          </p:cNvSpPr>
          <p:nvPr>
            <p:ph idx="1"/>
          </p:nvPr>
        </p:nvSpPr>
        <p:spPr>
          <a:xfrm>
            <a:off x="936151" y="1328304"/>
            <a:ext cx="10035212" cy="5529696"/>
          </a:xfrm>
        </p:spPr>
        <p:txBody>
          <a:bodyPr>
            <a:normAutofit fontScale="92500" lnSpcReduction="10000"/>
          </a:bodyPr>
          <a:lstStyle/>
          <a:p>
            <a:pPr marL="0" indent="0">
              <a:lnSpc>
                <a:spcPct val="160000"/>
              </a:lnSpc>
              <a:buNone/>
            </a:pPr>
            <a:r>
              <a:rPr lang="en-US" sz="2400" b="1" dirty="0"/>
              <a:t>Step 1: Choose the grade level subject area/course and the topic/theme/strand that you want to design</a:t>
            </a:r>
          </a:p>
          <a:p>
            <a:pPr marL="0" indent="0">
              <a:lnSpc>
                <a:spcPct val="160000"/>
              </a:lnSpc>
              <a:buNone/>
            </a:pPr>
            <a:r>
              <a:rPr lang="en-US" sz="2400" b="1" dirty="0"/>
              <a:t>Step 2: Identify the grade level learning standards that you want to assess</a:t>
            </a:r>
          </a:p>
          <a:p>
            <a:pPr marL="0" indent="0">
              <a:lnSpc>
                <a:spcPct val="160000"/>
              </a:lnSpc>
              <a:buNone/>
            </a:pPr>
            <a:r>
              <a:rPr lang="en-US" sz="2400" b="1" dirty="0"/>
              <a:t>Step 3: Determine the Learning Goals that you will be teaching</a:t>
            </a:r>
          </a:p>
          <a:p>
            <a:pPr marL="0" indent="0">
              <a:lnSpc>
                <a:spcPct val="160000"/>
              </a:lnSpc>
              <a:buNone/>
            </a:pPr>
            <a:r>
              <a:rPr lang="en-US" sz="2400" b="1" dirty="0"/>
              <a:t>Step 4: Fill in the learning goal gaps if needed</a:t>
            </a:r>
          </a:p>
          <a:p>
            <a:pPr marL="0" indent="0">
              <a:lnSpc>
                <a:spcPct val="160000"/>
              </a:lnSpc>
              <a:buNone/>
            </a:pPr>
            <a:r>
              <a:rPr lang="en-US" sz="2400" b="1" dirty="0"/>
              <a:t>Step 5: Translate the learning goals into student friendly language</a:t>
            </a:r>
          </a:p>
          <a:p>
            <a:pPr marL="0" indent="0">
              <a:lnSpc>
                <a:spcPct val="160000"/>
              </a:lnSpc>
              <a:buNone/>
            </a:pPr>
            <a:r>
              <a:rPr lang="en-US" sz="2400" b="1" dirty="0"/>
              <a:t>Step  6: Identify important vocabulary that you want students to know and use</a:t>
            </a:r>
          </a:p>
          <a:p>
            <a:pPr marL="0" indent="0">
              <a:lnSpc>
                <a:spcPct val="160000"/>
              </a:lnSpc>
              <a:buNone/>
            </a:pPr>
            <a:r>
              <a:rPr lang="en-US" sz="2400" b="1" dirty="0">
                <a:solidFill>
                  <a:srgbClr val="FF0000"/>
                </a:solidFill>
              </a:rPr>
              <a:t>Step 7: Create a provoking guiding question that create the context for learning</a:t>
            </a:r>
            <a:endParaRPr lang="en-US" sz="2400" dirty="0">
              <a:solidFill>
                <a:srgbClr val="FF0000"/>
              </a:solidFill>
            </a:endParaRPr>
          </a:p>
        </p:txBody>
      </p:sp>
    </p:spTree>
    <p:extLst>
      <p:ext uri="{BB962C8B-B14F-4D97-AF65-F5344CB8AC3E}">
        <p14:creationId xmlns:p14="http://schemas.microsoft.com/office/powerpoint/2010/main" val="2983302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33FA6-46C8-073A-3AB6-6DDC47E5E1CE}"/>
            </a:ext>
          </a:extLst>
        </p:cNvPr>
        <p:cNvGrpSpPr/>
        <p:nvPr/>
      </p:nvGrpSpPr>
      <p:grpSpPr>
        <a:xfrm>
          <a:off x="0" y="0"/>
          <a:ext cx="0" cy="0"/>
          <a:chOff x="0" y="0"/>
          <a:chExt cx="0" cy="0"/>
        </a:xfrm>
      </p:grpSpPr>
      <p:pic>
        <p:nvPicPr>
          <p:cNvPr id="4" name="Picture 3" descr="A diagram of a design&#10;&#10;AI-generated content may be incorrect.">
            <a:extLst>
              <a:ext uri="{FF2B5EF4-FFF2-40B4-BE49-F238E27FC236}">
                <a16:creationId xmlns:a16="http://schemas.microsoft.com/office/drawing/2014/main" id="{A2C6525C-9D2C-B636-2708-596598CF70EF}"/>
              </a:ext>
            </a:extLst>
          </p:cNvPr>
          <p:cNvPicPr>
            <a:picLocks noChangeAspect="1"/>
          </p:cNvPicPr>
          <p:nvPr/>
        </p:nvPicPr>
        <p:blipFill>
          <a:blip r:embed="rId2"/>
          <a:stretch>
            <a:fillRect/>
          </a:stretch>
        </p:blipFill>
        <p:spPr>
          <a:xfrm>
            <a:off x="1146799" y="462104"/>
            <a:ext cx="9570507" cy="6253575"/>
          </a:xfrm>
          <a:prstGeom prst="rect">
            <a:avLst/>
          </a:prstGeom>
        </p:spPr>
      </p:pic>
      <p:sp>
        <p:nvSpPr>
          <p:cNvPr id="8" name="TextBox 7">
            <a:extLst>
              <a:ext uri="{FF2B5EF4-FFF2-40B4-BE49-F238E27FC236}">
                <a16:creationId xmlns:a16="http://schemas.microsoft.com/office/drawing/2014/main" id="{B8B2FD4B-EC75-216E-40EE-07D37C9A6CDA}"/>
              </a:ext>
            </a:extLst>
          </p:cNvPr>
          <p:cNvSpPr txBox="1"/>
          <p:nvPr/>
        </p:nvSpPr>
        <p:spPr>
          <a:xfrm>
            <a:off x="3599055" y="142321"/>
            <a:ext cx="5626832" cy="369332"/>
          </a:xfrm>
          <a:prstGeom prst="rect">
            <a:avLst/>
          </a:prstGeom>
          <a:noFill/>
        </p:spPr>
        <p:txBody>
          <a:bodyPr wrap="square">
            <a:spAutoFit/>
          </a:bodyPr>
          <a:lstStyle/>
          <a:p>
            <a:r>
              <a:rPr lang="en-US" sz="1800" b="1" dirty="0"/>
              <a:t>High Impact UDL Strategies in Curricular Design</a:t>
            </a:r>
          </a:p>
        </p:txBody>
      </p:sp>
      <p:sp>
        <p:nvSpPr>
          <p:cNvPr id="3" name="Rectangle 2">
            <a:extLst>
              <a:ext uri="{FF2B5EF4-FFF2-40B4-BE49-F238E27FC236}">
                <a16:creationId xmlns:a16="http://schemas.microsoft.com/office/drawing/2014/main" id="{4F65046B-9EB1-8231-CAE7-B9D36098B5D5}"/>
              </a:ext>
            </a:extLst>
          </p:cNvPr>
          <p:cNvSpPr/>
          <p:nvPr/>
        </p:nvSpPr>
        <p:spPr>
          <a:xfrm>
            <a:off x="4656438" y="5386270"/>
            <a:ext cx="2879124" cy="369332"/>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3DD64E-F5F5-026A-0306-2FF7C7CE59C2}"/>
              </a:ext>
            </a:extLst>
          </p:cNvPr>
          <p:cNvSpPr/>
          <p:nvPr/>
        </p:nvSpPr>
        <p:spPr>
          <a:xfrm>
            <a:off x="4656438" y="5890719"/>
            <a:ext cx="2879124" cy="184666"/>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3F4802-5F93-8E8B-E66A-8CF41CAB8FC3}"/>
              </a:ext>
            </a:extLst>
          </p:cNvPr>
          <p:cNvSpPr/>
          <p:nvPr/>
        </p:nvSpPr>
        <p:spPr>
          <a:xfrm>
            <a:off x="1568017" y="3794007"/>
            <a:ext cx="2879124" cy="339581"/>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27EBF4-C44F-AEDC-D255-BE2D4A8738BA}"/>
              </a:ext>
            </a:extLst>
          </p:cNvPr>
          <p:cNvSpPr/>
          <p:nvPr/>
        </p:nvSpPr>
        <p:spPr>
          <a:xfrm>
            <a:off x="1568017" y="2185103"/>
            <a:ext cx="2879124" cy="184666"/>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908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E4482-303A-5E4D-E01E-694CE3BA4427}"/>
            </a:ext>
          </a:extLst>
        </p:cNvPr>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E3DC8C8E-0B54-42F6-77FF-7A8346C88A73}"/>
              </a:ext>
            </a:extLst>
          </p:cNvPr>
          <p:cNvGraphicFramePr>
            <a:graphicFrameLocks noGrp="1"/>
          </p:cNvGraphicFramePr>
          <p:nvPr>
            <p:extLst>
              <p:ext uri="{D42A27DB-BD31-4B8C-83A1-F6EECF244321}">
                <p14:modId xmlns:p14="http://schemas.microsoft.com/office/powerpoint/2010/main" val="849799567"/>
              </p:ext>
            </p:extLst>
          </p:nvPr>
        </p:nvGraphicFramePr>
        <p:xfrm>
          <a:off x="533515" y="203771"/>
          <a:ext cx="11109140" cy="6182463"/>
        </p:xfrm>
        <a:graphic>
          <a:graphicData uri="http://schemas.openxmlformats.org/drawingml/2006/table">
            <a:tbl>
              <a:tblPr firstRow="1" bandRow="1">
                <a:tableStyleId>{5C22544A-7EE6-4342-B048-85BDC9FD1C3A}</a:tableStyleId>
              </a:tblPr>
              <a:tblGrid>
                <a:gridCol w="1461540">
                  <a:extLst>
                    <a:ext uri="{9D8B030D-6E8A-4147-A177-3AD203B41FA5}">
                      <a16:colId xmlns:a16="http://schemas.microsoft.com/office/drawing/2014/main" val="2633432334"/>
                    </a:ext>
                  </a:extLst>
                </a:gridCol>
                <a:gridCol w="630698">
                  <a:extLst>
                    <a:ext uri="{9D8B030D-6E8A-4147-A177-3AD203B41FA5}">
                      <a16:colId xmlns:a16="http://schemas.microsoft.com/office/drawing/2014/main" val="343171615"/>
                    </a:ext>
                  </a:extLst>
                </a:gridCol>
                <a:gridCol w="4440065">
                  <a:extLst>
                    <a:ext uri="{9D8B030D-6E8A-4147-A177-3AD203B41FA5}">
                      <a16:colId xmlns:a16="http://schemas.microsoft.com/office/drawing/2014/main" val="754685778"/>
                    </a:ext>
                  </a:extLst>
                </a:gridCol>
                <a:gridCol w="4576837">
                  <a:extLst>
                    <a:ext uri="{9D8B030D-6E8A-4147-A177-3AD203B41FA5}">
                      <a16:colId xmlns:a16="http://schemas.microsoft.com/office/drawing/2014/main" val="2871267210"/>
                    </a:ext>
                  </a:extLst>
                </a:gridCol>
              </a:tblGrid>
              <a:tr h="0">
                <a:tc gridSpan="2">
                  <a:txBody>
                    <a:bodyPr/>
                    <a:lstStyle/>
                    <a:p>
                      <a:r>
                        <a:rPr lang="en-US" sz="1200" b="1" dirty="0">
                          <a:solidFill>
                            <a:schemeClr val="bg1"/>
                          </a:solidFill>
                          <a:latin typeface="+mn-lt"/>
                          <a:ea typeface="Roboto Condensed" panose="02000000000000000000" pitchFamily="2" charset="0"/>
                        </a:rPr>
                        <a:t>Grade:  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b="1" dirty="0">
                        <a:solidFill>
                          <a:schemeClr val="bg1"/>
                        </a:solidFill>
                        <a:latin typeface="+mn-lt"/>
                        <a:ea typeface="Roboto Condensed"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200" b="1" dirty="0">
                          <a:solidFill>
                            <a:schemeClr val="bg1"/>
                          </a:solidFill>
                          <a:latin typeface="+mn-lt"/>
                          <a:ea typeface="Roboto Condensed" panose="02000000000000000000" pitchFamily="2" charset="0"/>
                        </a:rPr>
                        <a:t>Subject Area/ Course: Life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Roboto Condensed" panose="02000000000000000000" pitchFamily="2" charset="0"/>
                        </a:rPr>
                        <a:t>Strand/Topic: </a:t>
                      </a:r>
                      <a:r>
                        <a:rPr lang="en-US" sz="1200" b="1" dirty="0"/>
                        <a:t>Inheritance of Genetic Variation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58514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Performance Expectation: </a:t>
                      </a:r>
                      <a:r>
                        <a:rPr lang="en-CA" sz="1200" kern="1200" dirty="0">
                          <a:solidFill>
                            <a:schemeClr val="tx1"/>
                          </a:solidFill>
                          <a:effectLst/>
                          <a:latin typeface="+mn-lt"/>
                          <a:ea typeface="+mn-ea"/>
                          <a:cs typeface="+mn-cs"/>
                        </a:rPr>
                        <a:t>HS-LS1-1. </a:t>
                      </a:r>
                      <a:r>
                        <a:rPr lang="en-CA" sz="1200" kern="1200" dirty="0">
                          <a:solidFill>
                            <a:schemeClr val="dk1"/>
                          </a:solidFill>
                          <a:effectLst/>
                          <a:latin typeface="+mn-lt"/>
                          <a:ea typeface="+mn-ea"/>
                          <a:cs typeface="+mn-cs"/>
                        </a:rPr>
                        <a:t>Construct an explanation based on evidence for how the </a:t>
                      </a:r>
                      <a:r>
                        <a:rPr lang="en-CA" sz="1200" kern="1200" dirty="0">
                          <a:solidFill>
                            <a:srgbClr val="FF0000"/>
                          </a:solidFill>
                          <a:effectLst/>
                          <a:latin typeface="+mn-lt"/>
                          <a:ea typeface="+mn-ea"/>
                          <a:cs typeface="+mn-cs"/>
                        </a:rPr>
                        <a:t>structure of DNA </a:t>
                      </a:r>
                      <a:r>
                        <a:rPr lang="en-CA" sz="1200" kern="1200" dirty="0">
                          <a:solidFill>
                            <a:schemeClr val="dk1"/>
                          </a:solidFill>
                          <a:effectLst/>
                          <a:latin typeface="+mn-lt"/>
                          <a:ea typeface="+mn-ea"/>
                          <a:cs typeface="+mn-cs"/>
                        </a:rPr>
                        <a:t>determines the </a:t>
                      </a:r>
                      <a:r>
                        <a:rPr lang="en-CA" sz="1200" kern="1200" dirty="0">
                          <a:solidFill>
                            <a:srgbClr val="FF0000"/>
                          </a:solidFill>
                          <a:effectLst/>
                          <a:latin typeface="+mn-lt"/>
                          <a:ea typeface="+mn-ea"/>
                          <a:cs typeface="+mn-cs"/>
                        </a:rPr>
                        <a:t>structure of proteins </a:t>
                      </a:r>
                      <a:r>
                        <a:rPr lang="en-CA" sz="1200" kern="1200" dirty="0">
                          <a:solidFill>
                            <a:schemeClr val="dk1"/>
                          </a:solidFill>
                          <a:effectLst/>
                          <a:latin typeface="+mn-lt"/>
                          <a:ea typeface="+mn-ea"/>
                          <a:cs typeface="+mn-cs"/>
                        </a:rPr>
                        <a:t>which carry out the </a:t>
                      </a:r>
                      <a:r>
                        <a:rPr lang="en-CA" sz="1200" kern="1200" dirty="0">
                          <a:solidFill>
                            <a:srgbClr val="FF0000"/>
                          </a:solidFill>
                          <a:effectLst/>
                          <a:latin typeface="+mn-lt"/>
                          <a:ea typeface="+mn-ea"/>
                          <a:cs typeface="+mn-cs"/>
                        </a:rPr>
                        <a:t>essential functions </a:t>
                      </a:r>
                      <a:r>
                        <a:rPr lang="en-CA" sz="1200" kern="1200" dirty="0">
                          <a:solidFill>
                            <a:schemeClr val="dk1"/>
                          </a:solidFill>
                          <a:effectLst/>
                          <a:latin typeface="+mn-lt"/>
                          <a:ea typeface="+mn-ea"/>
                          <a:cs typeface="+mn-cs"/>
                        </a:rPr>
                        <a:t>of </a:t>
                      </a:r>
                      <a:r>
                        <a:rPr lang="en-CA" sz="1200" kern="1200" dirty="0">
                          <a:solidFill>
                            <a:srgbClr val="FF0000"/>
                          </a:solidFill>
                          <a:effectLst/>
                          <a:latin typeface="+mn-lt"/>
                          <a:ea typeface="+mn-ea"/>
                          <a:cs typeface="+mn-cs"/>
                        </a:rPr>
                        <a:t>life</a:t>
                      </a:r>
                      <a:r>
                        <a:rPr lang="en-CA" sz="1200" kern="1200" dirty="0">
                          <a:solidFill>
                            <a:schemeClr val="dk1"/>
                          </a:solidFill>
                          <a:effectLst/>
                          <a:latin typeface="+mn-lt"/>
                          <a:ea typeface="+mn-ea"/>
                          <a:cs typeface="+mn-cs"/>
                        </a:rPr>
                        <a:t> through </a:t>
                      </a:r>
                      <a:r>
                        <a:rPr lang="en-CA" sz="1200" kern="1200" dirty="0">
                          <a:solidFill>
                            <a:srgbClr val="FF0000"/>
                          </a:solidFill>
                          <a:effectLst/>
                          <a:latin typeface="+mn-lt"/>
                          <a:ea typeface="+mn-ea"/>
                          <a:cs typeface="+mn-cs"/>
                        </a:rPr>
                        <a:t>systems of specialized cells </a:t>
                      </a:r>
                      <a:endParaRPr lang="en-CA" sz="12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Provoking and Guiding Question:</a:t>
                      </a:r>
                      <a:endParaRPr lang="en-US" sz="1200" b="1" dirty="0">
                        <a:latin typeface="+mn-lt"/>
                      </a:endParaRPr>
                    </a:p>
                    <a:p>
                      <a:r>
                        <a:rPr lang="en-US" sz="1200" b="0" dirty="0">
                          <a:latin typeface="+mn-lt"/>
                        </a:rPr>
                        <a:t>How can individuals of the same species have different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276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b="1" dirty="0">
                          <a:solidFill>
                            <a:schemeClr val="tx1"/>
                          </a:solidFill>
                          <a:latin typeface="+mn-lt"/>
                        </a:rPr>
                        <a:t>Curricular Language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US" sz="1200" b="1" dirty="0">
                          <a:latin typeface="+mn-lt"/>
                        </a:rPr>
                        <a:t>Student Friendly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911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What do students need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r>
                        <a:rPr lang="en-CA" sz="1200" kern="1200" dirty="0">
                          <a:solidFill>
                            <a:schemeClr val="dk1"/>
                          </a:solidFill>
                          <a:effectLst/>
                          <a:latin typeface="+mn-lt"/>
                          <a:ea typeface="+mn-ea"/>
                          <a:cs typeface="+mn-cs"/>
                        </a:rPr>
                        <a:t>Construct an explanation based on valid and reliable </a:t>
                      </a:r>
                      <a:r>
                        <a:rPr lang="en-CA" sz="1200" kern="1200" dirty="0">
                          <a:solidFill>
                            <a:srgbClr val="FF0000"/>
                          </a:solidFill>
                          <a:effectLst/>
                          <a:latin typeface="+mn-lt"/>
                          <a:ea typeface="+mn-ea"/>
                          <a:cs typeface="+mn-cs"/>
                        </a:rPr>
                        <a:t>evidence</a:t>
                      </a:r>
                      <a:r>
                        <a:rPr lang="en-CA" sz="1200" kern="1200" dirty="0">
                          <a:solidFill>
                            <a:schemeClr val="dk1"/>
                          </a:solidFill>
                          <a:effectLst/>
                          <a:latin typeface="+mn-lt"/>
                          <a:ea typeface="+mn-ea"/>
                          <a:cs typeface="+mn-cs"/>
                        </a:rPr>
                        <a:t> obtained from a variety of sources (including students’ own investigations, models, theories, simulations, peer review) and the assumption that </a:t>
                      </a:r>
                      <a:r>
                        <a:rPr lang="en-CA" sz="1200" kern="1200" dirty="0">
                          <a:solidFill>
                            <a:srgbClr val="FF0000"/>
                          </a:solidFill>
                          <a:effectLst/>
                          <a:latin typeface="+mn-lt"/>
                          <a:ea typeface="+mn-ea"/>
                          <a:cs typeface="+mn-cs"/>
                        </a:rPr>
                        <a:t>theories and laws </a:t>
                      </a:r>
                      <a:r>
                        <a:rPr lang="en-CA" sz="1200" kern="1200" dirty="0">
                          <a:solidFill>
                            <a:schemeClr val="dk1"/>
                          </a:solidFill>
                          <a:effectLst/>
                          <a:latin typeface="+mn-lt"/>
                          <a:ea typeface="+mn-ea"/>
                          <a:cs typeface="+mn-cs"/>
                        </a:rPr>
                        <a:t>that </a:t>
                      </a:r>
                      <a:r>
                        <a:rPr lang="en-CA" sz="1200" kern="1200" dirty="0">
                          <a:solidFill>
                            <a:srgbClr val="FF0000"/>
                          </a:solidFill>
                          <a:effectLst/>
                          <a:latin typeface="+mn-lt"/>
                          <a:ea typeface="+mn-ea"/>
                          <a:cs typeface="+mn-cs"/>
                        </a:rPr>
                        <a:t>describe the natural world</a:t>
                      </a:r>
                      <a:r>
                        <a:rPr lang="en-CA" sz="1200" kern="1200" dirty="0">
                          <a:solidFill>
                            <a:schemeClr val="dk1"/>
                          </a:solidFill>
                          <a:effectLst/>
                          <a:latin typeface="+mn-lt"/>
                          <a:ea typeface="+mn-ea"/>
                          <a:cs typeface="+mn-cs"/>
                        </a:rPr>
                        <a:t> operate today as they did in the </a:t>
                      </a:r>
                      <a:r>
                        <a:rPr lang="en-CA" sz="1200" kern="1200" dirty="0">
                          <a:solidFill>
                            <a:srgbClr val="FF0000"/>
                          </a:solidFill>
                          <a:effectLst/>
                          <a:latin typeface="+mn-lt"/>
                          <a:ea typeface="+mn-ea"/>
                          <a:cs typeface="+mn-cs"/>
                        </a:rPr>
                        <a:t>past , present</a:t>
                      </a:r>
                      <a:r>
                        <a:rPr lang="en-CA" sz="1200" kern="1200" dirty="0">
                          <a:solidFill>
                            <a:schemeClr val="dk1"/>
                          </a:solidFill>
                          <a:effectLst/>
                          <a:latin typeface="+mn-lt"/>
                          <a:ea typeface="+mn-ea"/>
                          <a:cs typeface="+mn-cs"/>
                        </a:rPr>
                        <a:t>, </a:t>
                      </a:r>
                      <a:r>
                        <a:rPr lang="en-CA" sz="1200" kern="1200" dirty="0">
                          <a:solidFill>
                            <a:srgbClr val="FF0000"/>
                          </a:solidFill>
                          <a:effectLst/>
                          <a:latin typeface="+mn-lt"/>
                          <a:ea typeface="+mn-ea"/>
                          <a:cs typeface="+mn-cs"/>
                        </a:rPr>
                        <a:t>future</a:t>
                      </a:r>
                      <a:r>
                        <a:rPr lang="en-CA" sz="1200" kern="1200" dirty="0">
                          <a:solidFill>
                            <a:schemeClr val="dk1"/>
                          </a:solidFill>
                          <a:effectLst/>
                          <a:latin typeface="+mn-lt"/>
                          <a:ea typeface="+mn-ea"/>
                          <a:cs typeface="+mn-cs"/>
                        </a:rPr>
                        <a:t>. </a:t>
                      </a:r>
                      <a:endParaRPr lang="en-CA" sz="120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1400">
                          <a:solidFill>
                            <a:schemeClr val="tx1"/>
                          </a:solidFill>
                          <a:latin typeface="DM Sans" pitchFamily="2" charset="77"/>
                          <a:ea typeface="Roboto Condensed" panose="02000000000000000000" pitchFamily="2" charset="0"/>
                        </a:rPr>
                        <a:t>I can make and use </a:t>
                      </a:r>
                      <a:r>
                        <a:rPr lang="en-US" sz="1400">
                          <a:solidFill>
                            <a:srgbClr val="FF0000"/>
                          </a:solidFill>
                          <a:latin typeface="DM Sans" pitchFamily="2" charset="77"/>
                          <a:ea typeface="Roboto Condensed" panose="02000000000000000000" pitchFamily="2" charset="0"/>
                        </a:rPr>
                        <a:t>models</a:t>
                      </a:r>
                      <a:r>
                        <a:rPr lang="en-US" sz="1400">
                          <a:solidFill>
                            <a:schemeClr val="tx1"/>
                          </a:solidFill>
                          <a:latin typeface="DM Sans" pitchFamily="2" charset="77"/>
                          <a:ea typeface="Roboto Condensed" panose="02000000000000000000" pitchFamily="2" charset="0"/>
                        </a:rPr>
                        <a:t> to help me understand</a:t>
                      </a:r>
                      <a:endParaRPr lang="en-US" sz="1200" dirty="0">
                        <a:solidFill>
                          <a:schemeClr val="tx1"/>
                        </a:solidFill>
                        <a:latin typeface="Roboto Condensed" panose="02000000000000000000" pitchFamily="2" charset="0"/>
                        <a:ea typeface="Roboto Condensed" panose="02000000000000000000" pitchFamily="2"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a:solidFill>
                            <a:schemeClr val="tx1"/>
                          </a:solidFill>
                          <a:latin typeface="+mn-lt"/>
                          <a:ea typeface="Roboto Condensed" panose="02000000000000000000" pitchFamily="2" charset="0"/>
                        </a:rPr>
                        <a:t>I can explain using </a:t>
                      </a:r>
                      <a:r>
                        <a:rPr lang="en-US" sz="1200" dirty="0">
                          <a:solidFill>
                            <a:srgbClr val="FF0000"/>
                          </a:solidFill>
                          <a:latin typeface="+mn-lt"/>
                          <a:ea typeface="Roboto Condensed" panose="02000000000000000000" pitchFamily="2" charset="0"/>
                        </a:rPr>
                        <a:t>evidence</a:t>
                      </a:r>
                      <a:r>
                        <a:rPr lang="en-US" sz="1200" dirty="0">
                          <a:solidFill>
                            <a:schemeClr val="tx1"/>
                          </a:solidFill>
                          <a:latin typeface="+mn-lt"/>
                          <a:ea typeface="Roboto Condensed" panose="02000000000000000000" pitchFamily="2" charset="0"/>
                        </a:rPr>
                        <a:t> that there are </a:t>
                      </a:r>
                      <a:r>
                        <a:rPr lang="en-US" sz="1200" dirty="0">
                          <a:solidFill>
                            <a:srgbClr val="FF0000"/>
                          </a:solidFill>
                          <a:latin typeface="+mn-lt"/>
                          <a:ea typeface="Roboto Condensed" panose="02000000000000000000" pitchFamily="2" charset="0"/>
                        </a:rPr>
                        <a:t>theories and laws </a:t>
                      </a:r>
                      <a:r>
                        <a:rPr lang="en-US" sz="1200" dirty="0">
                          <a:solidFill>
                            <a:schemeClr val="tx1"/>
                          </a:solidFill>
                          <a:latin typeface="+mn-lt"/>
                          <a:ea typeface="Roboto Condensed" panose="02000000000000000000" pitchFamily="2" charset="0"/>
                        </a:rPr>
                        <a:t>that describe the </a:t>
                      </a:r>
                      <a:r>
                        <a:rPr lang="en-US" sz="1200" dirty="0">
                          <a:solidFill>
                            <a:srgbClr val="FF0000"/>
                          </a:solidFill>
                          <a:latin typeface="+mn-lt"/>
                          <a:ea typeface="Roboto Condensed" panose="02000000000000000000" pitchFamily="2" charset="0"/>
                        </a:rPr>
                        <a:t>natural world</a:t>
                      </a:r>
                    </a:p>
                    <a:p>
                      <a:pPr marL="171450" indent="-171450">
                        <a:buFont typeface="Arial" panose="020B0604020202020204" pitchFamily="34" charset="0"/>
                        <a:buChar char="•"/>
                      </a:pPr>
                      <a:r>
                        <a:rPr lang="en-US" sz="1200" dirty="0">
                          <a:solidFill>
                            <a:schemeClr val="tx1"/>
                          </a:solidFill>
                          <a:latin typeface="+mn-lt"/>
                          <a:ea typeface="Roboto Condensed" panose="02000000000000000000" pitchFamily="2" charset="0"/>
                        </a:rPr>
                        <a:t>I know what </a:t>
                      </a:r>
                      <a:r>
                        <a:rPr lang="en-US" sz="1200" dirty="0">
                          <a:solidFill>
                            <a:srgbClr val="FF0000"/>
                          </a:solidFill>
                          <a:latin typeface="+mn-lt"/>
                          <a:ea typeface="Roboto Condensed" panose="02000000000000000000" pitchFamily="2" charset="0"/>
                        </a:rPr>
                        <a:t>evidence</a:t>
                      </a:r>
                      <a:r>
                        <a:rPr lang="en-US" sz="1200" dirty="0">
                          <a:solidFill>
                            <a:schemeClr val="tx1"/>
                          </a:solidFill>
                          <a:latin typeface="+mn-lt"/>
                          <a:ea typeface="Roboto Condensed" panose="02000000000000000000" pitchFamily="2" charset="0"/>
                        </a:rPr>
                        <a:t> is</a:t>
                      </a:r>
                    </a:p>
                    <a:p>
                      <a:pPr marL="171450" indent="-171450">
                        <a:buFont typeface="Arial" panose="020B0604020202020204" pitchFamily="34" charset="0"/>
                        <a:buChar char="•"/>
                      </a:pPr>
                      <a:r>
                        <a:rPr lang="en-US" sz="1200" dirty="0">
                          <a:solidFill>
                            <a:schemeClr val="tx1"/>
                          </a:solidFill>
                          <a:latin typeface="+mn-lt"/>
                          <a:ea typeface="Roboto Condensed" panose="02000000000000000000" pitchFamily="2" charset="0"/>
                        </a:rPr>
                        <a:t>I know what science and </a:t>
                      </a:r>
                      <a:r>
                        <a:rPr lang="en-US" sz="1200" dirty="0">
                          <a:solidFill>
                            <a:srgbClr val="FF0000"/>
                          </a:solidFill>
                          <a:latin typeface="+mn-lt"/>
                          <a:ea typeface="Roboto Condensed" panose="02000000000000000000" pitchFamily="2" charset="0"/>
                        </a:rPr>
                        <a:t>theories and laws </a:t>
                      </a:r>
                      <a:r>
                        <a:rPr lang="en-US" sz="1200" dirty="0">
                          <a:solidFill>
                            <a:schemeClr val="tx1"/>
                          </a:solidFill>
                          <a:latin typeface="+mn-lt"/>
                          <a:ea typeface="Roboto Condensed" panose="02000000000000000000" pitchFamily="2" charset="0"/>
                        </a:rPr>
                        <a:t>are </a:t>
                      </a:r>
                    </a:p>
                    <a:p>
                      <a:pPr marL="171450" indent="-171450">
                        <a:buFont typeface="Arial" panose="020B0604020202020204" pitchFamily="34" charset="0"/>
                        <a:buChar char="•"/>
                      </a:pPr>
                      <a:r>
                        <a:rPr lang="en-US" sz="1200" dirty="0">
                          <a:solidFill>
                            <a:schemeClr val="tx1"/>
                          </a:solidFill>
                          <a:latin typeface="+mn-lt"/>
                          <a:ea typeface="Roboto Condensed" panose="02000000000000000000" pitchFamily="2" charset="0"/>
                        </a:rPr>
                        <a:t>I know what the </a:t>
                      </a:r>
                      <a:r>
                        <a:rPr lang="en-US" sz="1200" dirty="0">
                          <a:solidFill>
                            <a:srgbClr val="FF0000"/>
                          </a:solidFill>
                          <a:latin typeface="+mn-lt"/>
                          <a:ea typeface="Roboto Condensed" panose="02000000000000000000" pitchFamily="2" charset="0"/>
                        </a:rPr>
                        <a:t>natural world </a:t>
                      </a:r>
                      <a:r>
                        <a:rPr lang="en-US" sz="1200" dirty="0">
                          <a:solidFill>
                            <a:schemeClr val="tx1"/>
                          </a:solidFill>
                          <a:latin typeface="+mn-lt"/>
                          <a:ea typeface="Roboto Condensed" panose="02000000000000000000" pitchFamily="2" charset="0"/>
                        </a:rPr>
                        <a: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734248"/>
                  </a:ext>
                </a:extLst>
              </a:tr>
              <a:tr h="1574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r>
                        <a:rPr lang="en-CA" sz="1200" b="1" kern="1200" dirty="0">
                          <a:solidFill>
                            <a:schemeClr val="dk1"/>
                          </a:solidFill>
                          <a:effectLst/>
                          <a:latin typeface="+mn-lt"/>
                          <a:ea typeface="+mn-ea"/>
                          <a:cs typeface="+mn-cs"/>
                        </a:rPr>
                        <a:t>LS1.A: Structure and Function </a:t>
                      </a:r>
                    </a:p>
                    <a:p>
                      <a:pPr marL="171450" indent="-171450">
                        <a:buFont typeface="Arial" panose="020B0604020202020204" pitchFamily="34" charset="0"/>
                        <a:buChar char="•"/>
                      </a:pPr>
                      <a:r>
                        <a:rPr lang="en-CA" sz="1200" kern="1200" dirty="0">
                          <a:solidFill>
                            <a:srgbClr val="FF0000"/>
                          </a:solidFill>
                          <a:effectLst/>
                          <a:latin typeface="+mn-lt"/>
                          <a:ea typeface="+mn-ea"/>
                          <a:cs typeface="+mn-cs"/>
                        </a:rPr>
                        <a:t>Systems of specialized cells </a:t>
                      </a:r>
                      <a:r>
                        <a:rPr lang="en-CA" sz="1200" kern="1200" dirty="0">
                          <a:solidFill>
                            <a:schemeClr val="dk1"/>
                          </a:solidFill>
                          <a:effectLst/>
                          <a:latin typeface="+mn-lt"/>
                          <a:ea typeface="+mn-ea"/>
                          <a:cs typeface="+mn-cs"/>
                        </a:rPr>
                        <a:t>within </a:t>
                      </a:r>
                      <a:r>
                        <a:rPr lang="en-CA" sz="1200" kern="1200" dirty="0">
                          <a:solidFill>
                            <a:srgbClr val="FF0000"/>
                          </a:solidFill>
                          <a:effectLst/>
                          <a:latin typeface="+mn-lt"/>
                          <a:ea typeface="+mn-ea"/>
                          <a:cs typeface="+mn-cs"/>
                        </a:rPr>
                        <a:t>organisms</a:t>
                      </a:r>
                      <a:r>
                        <a:rPr lang="en-CA" sz="1200" kern="1200" dirty="0">
                          <a:solidFill>
                            <a:schemeClr val="dk1"/>
                          </a:solidFill>
                          <a:effectLst/>
                          <a:latin typeface="+mn-lt"/>
                          <a:ea typeface="+mn-ea"/>
                          <a:cs typeface="+mn-cs"/>
                        </a:rPr>
                        <a:t> help them perform the </a:t>
                      </a:r>
                      <a:r>
                        <a:rPr lang="en-CA" sz="1200" kern="1200" dirty="0">
                          <a:solidFill>
                            <a:srgbClr val="FF0000"/>
                          </a:solidFill>
                          <a:effectLst/>
                          <a:latin typeface="+mn-lt"/>
                          <a:ea typeface="+mn-ea"/>
                          <a:cs typeface="+mn-cs"/>
                        </a:rPr>
                        <a:t>essential functions of life</a:t>
                      </a:r>
                      <a:r>
                        <a:rPr lang="en-CA" sz="1200" kern="1200" dirty="0">
                          <a:solidFill>
                            <a:schemeClr val="dk1"/>
                          </a:solidFill>
                          <a:effectLst/>
                          <a:latin typeface="+mn-lt"/>
                          <a:ea typeface="+mn-ea"/>
                          <a:cs typeface="+mn-cs"/>
                        </a:rPr>
                        <a:t>. </a:t>
                      </a:r>
                    </a:p>
                    <a:p>
                      <a:pPr marL="171450" indent="-171450">
                        <a:buFont typeface="Arial" panose="020B0604020202020204" pitchFamily="34" charset="0"/>
                        <a:buChar char="•"/>
                      </a:pPr>
                      <a:r>
                        <a:rPr lang="en-CA" sz="1200" kern="1200" dirty="0">
                          <a:solidFill>
                            <a:schemeClr val="dk1"/>
                          </a:solidFill>
                          <a:effectLst/>
                          <a:latin typeface="+mn-lt"/>
                          <a:ea typeface="+mn-ea"/>
                          <a:cs typeface="+mn-cs"/>
                        </a:rPr>
                        <a:t>All </a:t>
                      </a:r>
                      <a:r>
                        <a:rPr lang="en-CA" sz="1200" kern="1200" dirty="0">
                          <a:solidFill>
                            <a:srgbClr val="FF0000"/>
                          </a:solidFill>
                          <a:effectLst/>
                          <a:latin typeface="+mn-lt"/>
                          <a:ea typeface="+mn-ea"/>
                          <a:cs typeface="+mn-cs"/>
                        </a:rPr>
                        <a:t>cells</a:t>
                      </a:r>
                      <a:r>
                        <a:rPr lang="en-CA" sz="1200" kern="1200" dirty="0">
                          <a:solidFill>
                            <a:schemeClr val="dk1"/>
                          </a:solidFill>
                          <a:effectLst/>
                          <a:latin typeface="+mn-lt"/>
                          <a:ea typeface="+mn-ea"/>
                          <a:cs typeface="+mn-cs"/>
                        </a:rPr>
                        <a:t> contain </a:t>
                      </a:r>
                      <a:r>
                        <a:rPr lang="en-CA" sz="1200" kern="1200" dirty="0">
                          <a:solidFill>
                            <a:srgbClr val="FF0000"/>
                          </a:solidFill>
                          <a:effectLst/>
                          <a:latin typeface="+mn-lt"/>
                          <a:ea typeface="+mn-ea"/>
                          <a:cs typeface="+mn-cs"/>
                        </a:rPr>
                        <a:t>genetic information </a:t>
                      </a:r>
                      <a:r>
                        <a:rPr lang="en-CA" sz="1200" kern="1200" dirty="0">
                          <a:solidFill>
                            <a:schemeClr val="dk1"/>
                          </a:solidFill>
                          <a:effectLst/>
                          <a:latin typeface="+mn-lt"/>
                          <a:ea typeface="+mn-ea"/>
                          <a:cs typeface="+mn-cs"/>
                        </a:rPr>
                        <a:t>in the form of </a:t>
                      </a:r>
                      <a:r>
                        <a:rPr lang="en-CA" sz="1200" kern="1200" dirty="0">
                          <a:solidFill>
                            <a:srgbClr val="FF0000"/>
                          </a:solidFill>
                          <a:effectLst/>
                          <a:latin typeface="+mn-lt"/>
                          <a:ea typeface="+mn-ea"/>
                          <a:cs typeface="+mn-cs"/>
                        </a:rPr>
                        <a:t>DNA molecules</a:t>
                      </a:r>
                      <a:r>
                        <a:rPr lang="en-CA" sz="1200" kern="1200" dirty="0">
                          <a:solidFill>
                            <a:schemeClr val="dk1"/>
                          </a:solidFill>
                          <a:effectLst/>
                          <a:latin typeface="+mn-lt"/>
                          <a:ea typeface="+mn-ea"/>
                          <a:cs typeface="+mn-cs"/>
                        </a:rPr>
                        <a:t>. </a:t>
                      </a:r>
                      <a:r>
                        <a:rPr lang="en-CA" sz="1200" kern="1200" dirty="0">
                          <a:solidFill>
                            <a:srgbClr val="FF0000"/>
                          </a:solidFill>
                          <a:effectLst/>
                          <a:latin typeface="+mn-lt"/>
                          <a:ea typeface="+mn-ea"/>
                          <a:cs typeface="+mn-cs"/>
                        </a:rPr>
                        <a:t>Genes</a:t>
                      </a:r>
                      <a:r>
                        <a:rPr lang="en-CA" sz="1200" kern="1200" dirty="0">
                          <a:solidFill>
                            <a:schemeClr val="dk1"/>
                          </a:solidFill>
                          <a:effectLst/>
                          <a:latin typeface="+mn-lt"/>
                          <a:ea typeface="+mn-ea"/>
                          <a:cs typeface="+mn-cs"/>
                        </a:rPr>
                        <a:t> are regions in the </a:t>
                      </a:r>
                      <a:r>
                        <a:rPr lang="en-CA" sz="1200" kern="1200" dirty="0">
                          <a:solidFill>
                            <a:srgbClr val="FF0000"/>
                          </a:solidFill>
                          <a:effectLst/>
                          <a:latin typeface="+mn-lt"/>
                          <a:ea typeface="+mn-ea"/>
                          <a:cs typeface="+mn-cs"/>
                        </a:rPr>
                        <a:t>DNA</a:t>
                      </a:r>
                      <a:r>
                        <a:rPr lang="en-CA" sz="1200" kern="1200" dirty="0">
                          <a:solidFill>
                            <a:schemeClr val="dk1"/>
                          </a:solidFill>
                          <a:effectLst/>
                          <a:latin typeface="+mn-lt"/>
                          <a:ea typeface="+mn-ea"/>
                          <a:cs typeface="+mn-cs"/>
                        </a:rPr>
                        <a:t> that contain the instructions that code for the formation of </a:t>
                      </a:r>
                      <a:r>
                        <a:rPr lang="en-CA" sz="1200" kern="1200" dirty="0">
                          <a:solidFill>
                            <a:srgbClr val="FF0000"/>
                          </a:solidFill>
                          <a:effectLst/>
                          <a:latin typeface="+mn-lt"/>
                          <a:ea typeface="+mn-ea"/>
                          <a:cs typeface="+mn-cs"/>
                        </a:rPr>
                        <a:t>proteins</a:t>
                      </a:r>
                      <a:r>
                        <a:rPr lang="en-CA" sz="1200" kern="1200" dirty="0">
                          <a:solidFill>
                            <a:schemeClr val="dk1"/>
                          </a:solidFill>
                          <a:effectLst/>
                          <a:latin typeface="+mn-lt"/>
                          <a:ea typeface="+mn-ea"/>
                          <a:cs typeface="+mn-cs"/>
                        </a:rPr>
                        <a:t>, which carry out most of the </a:t>
                      </a:r>
                      <a:r>
                        <a:rPr lang="en-CA" sz="1200" kern="1200" dirty="0">
                          <a:solidFill>
                            <a:srgbClr val="FF0000"/>
                          </a:solidFill>
                          <a:effectLst/>
                          <a:latin typeface="+mn-lt"/>
                          <a:ea typeface="+mn-ea"/>
                          <a:cs typeface="+mn-cs"/>
                        </a:rPr>
                        <a:t>work of cells</a:t>
                      </a:r>
                      <a:r>
                        <a:rPr lang="en-CA" sz="1200" kern="1200" dirty="0">
                          <a:solidFill>
                            <a:schemeClr val="dk1"/>
                          </a:solidFill>
                          <a:effectLst/>
                          <a:latin typeface="+mn-lt"/>
                          <a:ea typeface="+mn-ea"/>
                          <a:cs typeface="+mn-cs"/>
                        </a:rPr>
                        <a:t>. </a:t>
                      </a:r>
                      <a:endParaRPr lang="en-CA" sz="1200" dirty="0">
                        <a:effectLs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1400">
                          <a:solidFill>
                            <a:schemeClr val="tx1"/>
                          </a:solidFill>
                          <a:latin typeface="DM Sans" pitchFamily="2" charset="77"/>
                          <a:ea typeface="Roboto Condensed" panose="02000000000000000000" pitchFamily="2" charset="0"/>
                        </a:rPr>
                        <a:t>I know how to identify and describe </a:t>
                      </a:r>
                      <a:r>
                        <a:rPr lang="en-US" sz="1400">
                          <a:solidFill>
                            <a:srgbClr val="FF0000"/>
                          </a:solidFill>
                          <a:latin typeface="DM Sans" pitchFamily="2" charset="77"/>
                          <a:ea typeface="Roboto Condensed" panose="02000000000000000000" pitchFamily="2" charset="0"/>
                        </a:rPr>
                        <a:t>matter</a:t>
                      </a:r>
                      <a:r>
                        <a:rPr lang="en-US" sz="1400">
                          <a:solidFill>
                            <a:schemeClr val="tx1"/>
                          </a:solidFill>
                          <a:latin typeface="DM Sans" pitchFamily="2" charset="77"/>
                          <a:ea typeface="Roboto Condensed" panose="02000000000000000000" pitchFamily="2" charset="0"/>
                        </a:rPr>
                        <a:t> using their </a:t>
                      </a:r>
                      <a:r>
                        <a:rPr lang="en-US" sz="1400">
                          <a:solidFill>
                            <a:srgbClr val="FF0000"/>
                          </a:solidFill>
                          <a:latin typeface="DM Sans" pitchFamily="2" charset="77"/>
                          <a:ea typeface="Roboto Condensed" panose="02000000000000000000" pitchFamily="2" charset="0"/>
                        </a:rPr>
                        <a:t>structures</a:t>
                      </a:r>
                      <a:r>
                        <a:rPr lang="en-US" sz="1400">
                          <a:solidFill>
                            <a:schemeClr val="tx1"/>
                          </a:solidFill>
                          <a:latin typeface="DM Sans" pitchFamily="2" charset="77"/>
                          <a:ea typeface="Roboto Condensed" panose="02000000000000000000" pitchFamily="2" charset="0"/>
                        </a:rPr>
                        <a:t> and </a:t>
                      </a:r>
                      <a:r>
                        <a:rPr lang="en-US" sz="1400">
                          <a:solidFill>
                            <a:srgbClr val="FF0000"/>
                          </a:solidFill>
                          <a:latin typeface="DM Sans" pitchFamily="2" charset="77"/>
                          <a:ea typeface="Roboto Condensed" panose="02000000000000000000" pitchFamily="2" charset="0"/>
                        </a:rPr>
                        <a:t>properties</a:t>
                      </a:r>
                      <a:endParaRPr lang="en-CA" sz="1400" dirty="0">
                        <a:effectLst/>
                        <a:latin typeface="DM Sans" pitchFamily="2" charset="77"/>
                        <a:ea typeface="Roboto Condensed"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n-lt"/>
                          <a:ea typeface="Roboto Condensed" panose="02000000000000000000" pitchFamily="2" charset="0"/>
                        </a:rPr>
                        <a:t>I know that the </a:t>
                      </a:r>
                      <a:r>
                        <a:rPr lang="en-CA" sz="1200" dirty="0">
                          <a:solidFill>
                            <a:srgbClr val="FF0000"/>
                          </a:solidFill>
                          <a:effectLst/>
                          <a:latin typeface="+mn-lt"/>
                          <a:ea typeface="Roboto Condensed" panose="02000000000000000000" pitchFamily="2" charset="0"/>
                        </a:rPr>
                        <a:t>systems of specialized cells </a:t>
                      </a:r>
                      <a:r>
                        <a:rPr lang="en-CA" sz="1200" dirty="0">
                          <a:effectLst/>
                          <a:latin typeface="+mn-lt"/>
                          <a:ea typeface="Roboto Condensed" panose="02000000000000000000" pitchFamily="2" charset="0"/>
                        </a:rPr>
                        <a:t>inside </a:t>
                      </a:r>
                      <a:r>
                        <a:rPr lang="en-CA" sz="1200" dirty="0">
                          <a:solidFill>
                            <a:srgbClr val="FF0000"/>
                          </a:solidFill>
                          <a:effectLst/>
                          <a:latin typeface="+mn-lt"/>
                          <a:ea typeface="Roboto Condensed" panose="02000000000000000000" pitchFamily="2" charset="0"/>
                        </a:rPr>
                        <a:t>organisms</a:t>
                      </a:r>
                      <a:r>
                        <a:rPr lang="en-CA" sz="1200" dirty="0">
                          <a:effectLst/>
                          <a:latin typeface="+mn-lt"/>
                          <a:ea typeface="Roboto Condensed" panose="02000000000000000000" pitchFamily="2" charset="0"/>
                        </a:rPr>
                        <a:t> perform </a:t>
                      </a:r>
                      <a:r>
                        <a:rPr lang="en-CA" sz="1200" dirty="0">
                          <a:solidFill>
                            <a:srgbClr val="FF0000"/>
                          </a:solidFill>
                          <a:effectLst/>
                          <a:latin typeface="+mn-lt"/>
                          <a:ea typeface="Roboto Condensed" panose="02000000000000000000" pitchFamily="2" charset="0"/>
                        </a:rPr>
                        <a:t>essential functions of life</a:t>
                      </a:r>
                    </a:p>
                    <a:p>
                      <a:pPr marL="285750" indent="-285750">
                        <a:buFont typeface="Arial" panose="020B0604020202020204" pitchFamily="34" charset="0"/>
                        <a:buChar char="•"/>
                      </a:pPr>
                      <a:r>
                        <a:rPr lang="en-CA" sz="1200" dirty="0">
                          <a:effectLst/>
                          <a:latin typeface="+mn-lt"/>
                          <a:ea typeface="Roboto Condensed" panose="02000000000000000000" pitchFamily="2" charset="0"/>
                        </a:rPr>
                        <a:t>I know what </a:t>
                      </a:r>
                      <a:r>
                        <a:rPr lang="en-CA" sz="1200" dirty="0">
                          <a:solidFill>
                            <a:srgbClr val="FF0000"/>
                          </a:solidFill>
                          <a:effectLst/>
                          <a:latin typeface="+mn-lt"/>
                          <a:ea typeface="Roboto Condensed" panose="02000000000000000000" pitchFamily="2" charset="0"/>
                        </a:rPr>
                        <a:t>systems of specialized cells </a:t>
                      </a:r>
                      <a:r>
                        <a:rPr lang="en-CA" sz="1200" dirty="0">
                          <a:effectLst/>
                          <a:latin typeface="+mn-lt"/>
                          <a:ea typeface="Roboto Condensed" panose="02000000000000000000" pitchFamily="2" charset="0"/>
                        </a:rPr>
                        <a:t>are</a:t>
                      </a:r>
                    </a:p>
                    <a:p>
                      <a:pPr marL="285750" indent="-285750">
                        <a:buFont typeface="Arial" panose="020B0604020202020204" pitchFamily="34" charset="0"/>
                        <a:buChar char="•"/>
                      </a:pPr>
                      <a:r>
                        <a:rPr lang="en-CA" sz="1200" dirty="0">
                          <a:effectLst/>
                          <a:latin typeface="+mn-lt"/>
                          <a:ea typeface="Roboto Condensed" panose="02000000000000000000" pitchFamily="2" charset="0"/>
                        </a:rPr>
                        <a:t>I know what </a:t>
                      </a:r>
                      <a:r>
                        <a:rPr lang="en-CA" sz="1200" dirty="0">
                          <a:solidFill>
                            <a:srgbClr val="FF0000"/>
                          </a:solidFill>
                          <a:effectLst/>
                          <a:latin typeface="+mn-lt"/>
                          <a:ea typeface="Roboto Condensed" panose="02000000000000000000" pitchFamily="2" charset="0"/>
                        </a:rPr>
                        <a:t>organisms </a:t>
                      </a:r>
                      <a:r>
                        <a:rPr lang="en-CA" sz="1200" dirty="0">
                          <a:effectLst/>
                          <a:latin typeface="+mn-lt"/>
                          <a:ea typeface="Roboto Condensed" panose="02000000000000000000" pitchFamily="2" charset="0"/>
                        </a:rPr>
                        <a:t>are</a:t>
                      </a:r>
                    </a:p>
                    <a:p>
                      <a:pPr marL="285750" indent="-285750">
                        <a:buFont typeface="Arial" panose="020B0604020202020204" pitchFamily="34" charset="0"/>
                        <a:buChar char="•"/>
                      </a:pPr>
                      <a:r>
                        <a:rPr lang="en-CA" sz="1200" dirty="0">
                          <a:effectLst/>
                          <a:latin typeface="+mn-lt"/>
                          <a:ea typeface="Roboto Condensed" panose="02000000000000000000" pitchFamily="2" charset="0"/>
                        </a:rPr>
                        <a:t>I know what the </a:t>
                      </a:r>
                      <a:r>
                        <a:rPr lang="en-CA" sz="1200" dirty="0">
                          <a:solidFill>
                            <a:srgbClr val="FF0000"/>
                          </a:solidFill>
                          <a:effectLst/>
                          <a:latin typeface="+mn-lt"/>
                          <a:ea typeface="Roboto Condensed" panose="02000000000000000000" pitchFamily="2" charset="0"/>
                        </a:rPr>
                        <a:t>essential functions of life </a:t>
                      </a:r>
                      <a:r>
                        <a:rPr lang="en-CA" sz="1200" dirty="0">
                          <a:effectLst/>
                          <a:latin typeface="+mn-lt"/>
                          <a:ea typeface="Roboto Condensed" panose="02000000000000000000" pitchFamily="2" charset="0"/>
                        </a:rPr>
                        <a:t>are</a:t>
                      </a:r>
                    </a:p>
                    <a:p>
                      <a:pPr marL="0" indent="0">
                        <a:buFont typeface="Arial" panose="020B0604020202020204" pitchFamily="34" charset="0"/>
                        <a:buNone/>
                      </a:pPr>
                      <a:r>
                        <a:rPr lang="en-CA" sz="1200" dirty="0">
                          <a:effectLst/>
                          <a:latin typeface="+mn-lt"/>
                          <a:ea typeface="Roboto Condensed" panose="02000000000000000000" pitchFamily="2" charset="0"/>
                        </a:rPr>
                        <a:t>I know that cells have genetic information in DNA molecules</a:t>
                      </a:r>
                    </a:p>
                    <a:p>
                      <a:pPr marL="0" indent="0">
                        <a:buFont typeface="Arial" panose="020B0604020202020204" pitchFamily="34" charset="0"/>
                        <a:buNone/>
                      </a:pPr>
                      <a:r>
                        <a:rPr lang="en-CA" sz="1200" dirty="0">
                          <a:effectLst/>
                          <a:latin typeface="+mn-lt"/>
                          <a:ea typeface="Roboto Condensed" panose="02000000000000000000" pitchFamily="2" charset="0"/>
                        </a:rPr>
                        <a:t>I know that genes are parts of DNA that are instructions for how proteins are formed</a:t>
                      </a:r>
                    </a:p>
                    <a:p>
                      <a:pPr marL="0" indent="0">
                        <a:buFont typeface="Arial" panose="020B0604020202020204" pitchFamily="34" charset="0"/>
                        <a:buNone/>
                      </a:pPr>
                      <a:r>
                        <a:rPr lang="en-CA" sz="1200" dirty="0">
                          <a:effectLst/>
                          <a:latin typeface="+mn-lt"/>
                          <a:ea typeface="Roboto Condensed" panose="02000000000000000000" pitchFamily="2" charset="0"/>
                        </a:rPr>
                        <a:t>I know how cells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911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r>
                        <a:rPr lang="en-CA" sz="1200" b="1" kern="1200" dirty="0">
                          <a:solidFill>
                            <a:schemeClr val="dk1"/>
                          </a:solidFill>
                          <a:effectLst/>
                          <a:latin typeface="+mn-lt"/>
                          <a:ea typeface="+mn-ea"/>
                          <a:cs typeface="+mn-cs"/>
                        </a:rPr>
                        <a:t>Structure and Function </a:t>
                      </a:r>
                      <a:endParaRPr lang="en-CA" sz="1200" b="1" dirty="0">
                        <a:latin typeface="+mn-lt"/>
                      </a:endParaRPr>
                    </a:p>
                    <a:p>
                      <a:pPr marL="171450" indent="-171450">
                        <a:buFont typeface="Arial" panose="020B0604020202020204" pitchFamily="34" charset="0"/>
                        <a:buChar char="•"/>
                      </a:pPr>
                      <a:r>
                        <a:rPr lang="en-CA" sz="1200" kern="1200" dirty="0">
                          <a:solidFill>
                            <a:schemeClr val="dk1"/>
                          </a:solidFill>
                          <a:effectLst/>
                          <a:latin typeface="+mn-lt"/>
                          <a:ea typeface="+mn-ea"/>
                          <a:cs typeface="+mn-cs"/>
                        </a:rPr>
                        <a:t>Investigating or designing new systems or </a:t>
                      </a:r>
                      <a:r>
                        <a:rPr lang="en-CA" sz="1200" kern="1200" dirty="0">
                          <a:solidFill>
                            <a:srgbClr val="FF0000"/>
                          </a:solidFill>
                          <a:effectLst/>
                          <a:latin typeface="+mn-lt"/>
                          <a:ea typeface="+mn-ea"/>
                          <a:cs typeface="+mn-cs"/>
                        </a:rPr>
                        <a:t>structures</a:t>
                      </a:r>
                      <a:r>
                        <a:rPr lang="en-CA" sz="1200" kern="1200" dirty="0">
                          <a:solidFill>
                            <a:schemeClr val="dk1"/>
                          </a:solidFill>
                          <a:effectLst/>
                          <a:latin typeface="+mn-lt"/>
                          <a:ea typeface="+mn-ea"/>
                          <a:cs typeface="+mn-cs"/>
                        </a:rPr>
                        <a:t> requires a detailed examination of the </a:t>
                      </a:r>
                      <a:r>
                        <a:rPr lang="en-CA" sz="1200" kern="1200" dirty="0">
                          <a:solidFill>
                            <a:srgbClr val="FF0000"/>
                          </a:solidFill>
                          <a:effectLst/>
                          <a:latin typeface="+mn-lt"/>
                          <a:ea typeface="+mn-ea"/>
                          <a:cs typeface="+mn-cs"/>
                        </a:rPr>
                        <a:t>properties</a:t>
                      </a:r>
                      <a:r>
                        <a:rPr lang="en-CA" sz="1200" kern="1200" dirty="0">
                          <a:solidFill>
                            <a:schemeClr val="dk1"/>
                          </a:solidFill>
                          <a:effectLst/>
                          <a:latin typeface="+mn-lt"/>
                          <a:ea typeface="+mn-ea"/>
                          <a:cs typeface="+mn-cs"/>
                        </a:rPr>
                        <a:t> of different </a:t>
                      </a:r>
                      <a:r>
                        <a:rPr lang="en-CA" sz="1200" kern="1200" dirty="0">
                          <a:solidFill>
                            <a:srgbClr val="FF0000"/>
                          </a:solidFill>
                          <a:effectLst/>
                          <a:latin typeface="+mn-lt"/>
                          <a:ea typeface="+mn-ea"/>
                          <a:cs typeface="+mn-cs"/>
                        </a:rPr>
                        <a:t>materials</a:t>
                      </a:r>
                      <a:r>
                        <a:rPr lang="en-CA" sz="1200" kern="1200" dirty="0">
                          <a:solidFill>
                            <a:schemeClr val="dk1"/>
                          </a:solidFill>
                          <a:effectLst/>
                          <a:latin typeface="+mn-lt"/>
                          <a:ea typeface="+mn-ea"/>
                          <a:cs typeface="+mn-cs"/>
                        </a:rPr>
                        <a:t>, the structures of different </a:t>
                      </a:r>
                      <a:r>
                        <a:rPr lang="en-CA" sz="1200" kern="1200" dirty="0">
                          <a:solidFill>
                            <a:srgbClr val="FF0000"/>
                          </a:solidFill>
                          <a:effectLst/>
                          <a:latin typeface="+mn-lt"/>
                          <a:ea typeface="+mn-ea"/>
                          <a:cs typeface="+mn-cs"/>
                        </a:rPr>
                        <a:t>components</a:t>
                      </a:r>
                      <a:r>
                        <a:rPr lang="en-CA" sz="1200" kern="1200" dirty="0">
                          <a:solidFill>
                            <a:schemeClr val="dk1"/>
                          </a:solidFill>
                          <a:effectLst/>
                          <a:latin typeface="+mn-lt"/>
                          <a:ea typeface="+mn-ea"/>
                          <a:cs typeface="+mn-cs"/>
                        </a:rPr>
                        <a:t>, and </a:t>
                      </a:r>
                      <a:r>
                        <a:rPr lang="en-CA" sz="1200" kern="1200" dirty="0">
                          <a:solidFill>
                            <a:srgbClr val="FF0000"/>
                          </a:solidFill>
                          <a:effectLst/>
                          <a:latin typeface="+mn-lt"/>
                          <a:ea typeface="+mn-ea"/>
                          <a:cs typeface="+mn-cs"/>
                        </a:rPr>
                        <a:t>connections</a:t>
                      </a:r>
                      <a:r>
                        <a:rPr lang="en-CA" sz="1200" kern="1200" dirty="0">
                          <a:solidFill>
                            <a:schemeClr val="dk1"/>
                          </a:solidFill>
                          <a:effectLst/>
                          <a:latin typeface="+mn-lt"/>
                          <a:ea typeface="+mn-ea"/>
                          <a:cs typeface="+mn-cs"/>
                        </a:rPr>
                        <a:t> of components to reveal its function and/or </a:t>
                      </a:r>
                      <a:r>
                        <a:rPr lang="en-CA" sz="1200" kern="1200" dirty="0">
                          <a:solidFill>
                            <a:srgbClr val="FF0000"/>
                          </a:solidFill>
                          <a:effectLst/>
                          <a:latin typeface="+mn-lt"/>
                          <a:ea typeface="+mn-ea"/>
                          <a:cs typeface="+mn-cs"/>
                        </a:rPr>
                        <a:t>solve a problem</a:t>
                      </a:r>
                      <a:r>
                        <a:rPr lang="en-CA" sz="1200" kern="1200" dirty="0">
                          <a:solidFill>
                            <a:schemeClr val="dk1"/>
                          </a:solidFill>
                          <a:effectLst/>
                          <a:latin typeface="+mn-lt"/>
                          <a:ea typeface="+mn-ea"/>
                          <a:cs typeface="+mn-cs"/>
                        </a:rPr>
                        <a:t>. </a:t>
                      </a:r>
                      <a:endParaRPr lang="en-CA"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1400" dirty="0">
                          <a:solidFill>
                            <a:schemeClr val="tx1"/>
                          </a:solidFill>
                          <a:latin typeface="DM Sans" pitchFamily="2" charset="77"/>
                          <a:ea typeface="Roboto Condensed" panose="02000000000000000000" pitchFamily="2" charset="0"/>
                        </a:rPr>
                        <a:t>I know that I can use </a:t>
                      </a:r>
                      <a:r>
                        <a:rPr lang="en-US" sz="1400" dirty="0">
                          <a:solidFill>
                            <a:srgbClr val="FF0000"/>
                          </a:solidFill>
                          <a:latin typeface="DM Sans" pitchFamily="2" charset="77"/>
                          <a:ea typeface="Roboto Condensed" panose="02000000000000000000" pitchFamily="2" charset="0"/>
                        </a:rPr>
                        <a:t>scale</a:t>
                      </a:r>
                      <a:r>
                        <a:rPr lang="en-US" sz="1400" dirty="0">
                          <a:solidFill>
                            <a:schemeClr val="tx1"/>
                          </a:solidFill>
                          <a:latin typeface="DM Sans" pitchFamily="2" charset="77"/>
                          <a:ea typeface="Roboto Condensed" panose="02000000000000000000" pitchFamily="2" charset="0"/>
                        </a:rPr>
                        <a:t>, </a:t>
                      </a:r>
                      <a:r>
                        <a:rPr lang="en-US" sz="1400" dirty="0">
                          <a:solidFill>
                            <a:srgbClr val="FF0000"/>
                          </a:solidFill>
                          <a:latin typeface="DM Sans" pitchFamily="2" charset="77"/>
                          <a:ea typeface="Roboto Condensed" panose="02000000000000000000" pitchFamily="2" charset="0"/>
                        </a:rPr>
                        <a:t>proportion</a:t>
                      </a:r>
                      <a:r>
                        <a:rPr lang="en-US" sz="1400" dirty="0">
                          <a:solidFill>
                            <a:schemeClr val="tx1"/>
                          </a:solidFill>
                          <a:latin typeface="DM Sans" pitchFamily="2" charset="77"/>
                          <a:ea typeface="Roboto Condensed" panose="02000000000000000000" pitchFamily="2" charset="0"/>
                        </a:rPr>
                        <a:t> and </a:t>
                      </a:r>
                      <a:r>
                        <a:rPr lang="en-US" sz="1400" dirty="0">
                          <a:solidFill>
                            <a:srgbClr val="FF0000"/>
                          </a:solidFill>
                          <a:latin typeface="DM Sans" pitchFamily="2" charset="77"/>
                          <a:ea typeface="Roboto Condensed" panose="02000000000000000000" pitchFamily="2" charset="0"/>
                        </a:rPr>
                        <a:t>quantity</a:t>
                      </a:r>
                      <a:r>
                        <a:rPr lang="en-US" sz="1400" dirty="0">
                          <a:solidFill>
                            <a:schemeClr val="tx1"/>
                          </a:solidFill>
                          <a:latin typeface="DM Sans" pitchFamily="2" charset="77"/>
                          <a:ea typeface="Roboto Condensed" panose="02000000000000000000" pitchFamily="2" charset="0"/>
                        </a:rPr>
                        <a:t> to describe </a:t>
                      </a:r>
                      <a:r>
                        <a:rPr lang="en-US" sz="1400" dirty="0">
                          <a:solidFill>
                            <a:srgbClr val="FF0000"/>
                          </a:solidFill>
                          <a:latin typeface="DM Sans" pitchFamily="2" charset="77"/>
                          <a:ea typeface="Roboto Condensed" panose="02000000000000000000" pitchFamily="2" charset="0"/>
                        </a:rPr>
                        <a:t>matter </a:t>
                      </a:r>
                      <a:r>
                        <a:rPr lang="en-US" sz="1400" dirty="0">
                          <a:solidFill>
                            <a:schemeClr val="tx1"/>
                          </a:solidFill>
                          <a:latin typeface="DM Sans" pitchFamily="2" charset="77"/>
                          <a:ea typeface="Roboto Condensed" panose="02000000000000000000" pitchFamily="2" charset="0"/>
                        </a:rPr>
                        <a:t>that is too small to see</a:t>
                      </a:r>
                      <a:endParaRPr lang="en-CA" sz="1400" dirty="0">
                        <a:effectLst/>
                        <a:latin typeface="DM Sans" pitchFamily="2" charset="77"/>
                        <a:ea typeface="Roboto Condensed" panose="02000000000000000000" pitchFamily="2" charset="0"/>
                      </a:endParaRPr>
                    </a:p>
                  </a:txBody>
                  <a:tcPr/>
                </a:tc>
                <a:tc>
                  <a:txBody>
                    <a:bodyPr/>
                    <a:lstStyle/>
                    <a:p>
                      <a:r>
                        <a:rPr lang="en-CA" sz="1200" dirty="0">
                          <a:effectLst/>
                          <a:latin typeface="+mn-lt"/>
                          <a:ea typeface="Roboto Condensed" panose="02000000000000000000" pitchFamily="2" charset="0"/>
                        </a:rPr>
                        <a:t>I understand that </a:t>
                      </a:r>
                      <a:r>
                        <a:rPr lang="en-CA" sz="1200" dirty="0">
                          <a:solidFill>
                            <a:srgbClr val="FF0000"/>
                          </a:solidFill>
                          <a:effectLst/>
                          <a:latin typeface="+mn-lt"/>
                          <a:ea typeface="Roboto Condensed" panose="02000000000000000000" pitchFamily="2" charset="0"/>
                        </a:rPr>
                        <a:t>structures</a:t>
                      </a:r>
                      <a:r>
                        <a:rPr lang="en-CA" sz="1200" dirty="0">
                          <a:effectLst/>
                          <a:latin typeface="+mn-lt"/>
                          <a:ea typeface="Roboto Condensed" panose="02000000000000000000" pitchFamily="2" charset="0"/>
                        </a:rPr>
                        <a:t> are made of many different </a:t>
                      </a:r>
                      <a:r>
                        <a:rPr lang="en-CA" sz="1200" dirty="0">
                          <a:solidFill>
                            <a:srgbClr val="FF0000"/>
                          </a:solidFill>
                          <a:effectLst/>
                          <a:latin typeface="+mn-lt"/>
                          <a:ea typeface="Roboto Condensed" panose="02000000000000000000" pitchFamily="2" charset="0"/>
                        </a:rPr>
                        <a:t>components</a:t>
                      </a:r>
                      <a:r>
                        <a:rPr lang="en-CA" sz="1200" dirty="0">
                          <a:effectLst/>
                          <a:latin typeface="+mn-lt"/>
                          <a:ea typeface="Roboto Condensed" panose="02000000000000000000" pitchFamily="2" charset="0"/>
                        </a:rPr>
                        <a:t> that are connected and have </a:t>
                      </a:r>
                      <a:r>
                        <a:rPr lang="en-CA" sz="1200" dirty="0">
                          <a:solidFill>
                            <a:srgbClr val="FF0000"/>
                          </a:solidFill>
                          <a:effectLst/>
                          <a:latin typeface="+mn-lt"/>
                          <a:ea typeface="Roboto Condensed" panose="02000000000000000000" pitchFamily="2" charset="0"/>
                        </a:rPr>
                        <a:t>specific functions</a:t>
                      </a:r>
                      <a:r>
                        <a:rPr lang="en-CA" sz="1200" dirty="0">
                          <a:effectLst/>
                          <a:latin typeface="+mn-lt"/>
                          <a:ea typeface="Roboto Condensed"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242837">
                <a:tc>
                  <a:txBody>
                    <a:bodyPr/>
                    <a:lstStyle/>
                    <a:p>
                      <a:pPr marL="15875" lvl="1" indent="0">
                        <a:lnSpc>
                          <a:spcPct val="100000"/>
                        </a:lnSpc>
                        <a:tabLst/>
                      </a:pPr>
                      <a:r>
                        <a:rPr lang="en-US" sz="1200" b="1" dirty="0"/>
                        <a:t>What competencies do students need to </a:t>
                      </a:r>
                      <a:r>
                        <a:rPr lang="en-US" sz="1200" b="1" dirty="0">
                          <a:solidFill>
                            <a:schemeClr val="tx1"/>
                          </a:solidFill>
                        </a:rPr>
                        <a:t>develop?</a:t>
                      </a:r>
                    </a:p>
                    <a:p>
                      <a:pPr marL="15875" lvl="1" indent="0">
                        <a:lnSpc>
                          <a:spcPct val="100000"/>
                        </a:lnSpc>
                        <a:tabLst/>
                      </a:pPr>
                      <a:r>
                        <a:rPr lang="en-US" sz="1200" b="1" dirty="0">
                          <a:solidFill>
                            <a:schemeClr val="tx1"/>
                          </a:solidFill>
                        </a:rPr>
                        <a:t>(self-assess)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r>
                        <a:rPr lang="en-US" sz="1200" b="1" dirty="0"/>
                        <a:t>Disciplinary Literacy</a:t>
                      </a:r>
                    </a:p>
                    <a:p>
                      <a:pPr marL="171450" indent="-171450">
                        <a:buFont typeface="Arial" panose="020B0604020202020204" pitchFamily="34" charset="0"/>
                        <a:buChar char="•"/>
                      </a:pPr>
                      <a:r>
                        <a:rPr lang="en-US" sz="1200" dirty="0"/>
                        <a:t>Valuing </a:t>
                      </a:r>
                      <a:r>
                        <a:rPr lang="en-US" sz="1200" dirty="0">
                          <a:solidFill>
                            <a:srgbClr val="FF0000"/>
                          </a:solidFill>
                        </a:rPr>
                        <a:t>Evidence</a:t>
                      </a:r>
                    </a:p>
                    <a:p>
                      <a:pPr marL="171450" indent="-171450">
                        <a:buFont typeface="Arial" panose="020B0604020202020204" pitchFamily="34" charset="0"/>
                        <a:buChar char="•"/>
                      </a:pPr>
                      <a:r>
                        <a:rPr lang="en-US" sz="1200" dirty="0"/>
                        <a:t>Comprehend as well as critique</a:t>
                      </a:r>
                    </a:p>
                    <a:p>
                      <a:pPr marL="171450" indent="-171450">
                        <a:buFont typeface="Arial" panose="020B0604020202020204" pitchFamily="34" charset="0"/>
                        <a:buChar char="•"/>
                      </a:pPr>
                      <a:r>
                        <a:rPr lang="en-US" sz="1200" dirty="0"/>
                        <a:t>Build strong content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CA" sz="1200" dirty="0"/>
                        <a:t>I can use </a:t>
                      </a:r>
                      <a:r>
                        <a:rPr lang="en-CA" sz="1200" dirty="0">
                          <a:solidFill>
                            <a:srgbClr val="FF0000"/>
                          </a:solidFill>
                        </a:rPr>
                        <a:t>evidence</a:t>
                      </a:r>
                      <a:r>
                        <a:rPr lang="en-CA" sz="1200" dirty="0"/>
                        <a:t> to support my ideas</a:t>
                      </a:r>
                    </a:p>
                    <a:p>
                      <a:r>
                        <a:rPr lang="en-CA" sz="1200" dirty="0"/>
                        <a:t>I can understand information and explain what I think about it with </a:t>
                      </a:r>
                      <a:r>
                        <a:rPr lang="en-CA" sz="1200" dirty="0">
                          <a:solidFill>
                            <a:srgbClr val="FF0000"/>
                          </a:solidFill>
                        </a:rPr>
                        <a:t>evidence</a:t>
                      </a:r>
                    </a:p>
                    <a:p>
                      <a:r>
                        <a:rPr lang="en-CA" sz="1200" dirty="0"/>
                        <a:t>I can build my understanding about important ideas about in Science</a:t>
                      </a:r>
                      <a:endParaRPr lang="en-US" sz="12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0BC546A4-6DE3-6E4F-1FBC-FBCC525390A9}"/>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29862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1B453-393B-E5D2-5D27-752070CC226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5DCBAA-1781-2995-77B7-7C7F5A64BC43}"/>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76ECC677-7B15-35DB-AEF0-AB0025C4FE50}"/>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A7053E5E-DDA4-6FDC-D2E4-2170D26F147A}"/>
              </a:ext>
            </a:extLst>
          </p:cNvPr>
          <p:cNvGraphicFramePr>
            <a:graphicFrameLocks noGrp="1"/>
          </p:cNvGraphicFramePr>
          <p:nvPr>
            <p:extLst>
              <p:ext uri="{D42A27DB-BD31-4B8C-83A1-F6EECF244321}">
                <p14:modId xmlns:p14="http://schemas.microsoft.com/office/powerpoint/2010/main" val="2084279593"/>
              </p:ext>
            </p:extLst>
          </p:nvPr>
        </p:nvGraphicFramePr>
        <p:xfrm>
          <a:off x="533515" y="391731"/>
          <a:ext cx="11109140" cy="5302826"/>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852426">
                  <a:extLst>
                    <a:ext uri="{9D8B030D-6E8A-4147-A177-3AD203B41FA5}">
                      <a16:colId xmlns:a16="http://schemas.microsoft.com/office/drawing/2014/main" val="343171615"/>
                    </a:ext>
                  </a:extLst>
                </a:gridCol>
                <a:gridCol w="4585872">
                  <a:extLst>
                    <a:ext uri="{9D8B030D-6E8A-4147-A177-3AD203B41FA5}">
                      <a16:colId xmlns:a16="http://schemas.microsoft.com/office/drawing/2014/main" val="2871267210"/>
                    </a:ext>
                  </a:extLst>
                </a:gridCol>
              </a:tblGrid>
              <a:tr h="322881">
                <a:tc>
                  <a:txBody>
                    <a:bodyPr/>
                    <a:lstStyle/>
                    <a:p>
                      <a:r>
                        <a:rPr lang="en-US" sz="1400" b="1" dirty="0">
                          <a:solidFill>
                            <a:schemeClr val="bg1"/>
                          </a:solidFill>
                          <a:latin typeface="+mn-lt"/>
                          <a:ea typeface="Roboto Condensed" panose="02000000000000000000" pitchFamily="2" charset="0"/>
                        </a:rPr>
                        <a:t>Grade: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b="1" dirty="0">
                          <a:latin typeface="+mn-lt"/>
                        </a:rPr>
                        <a:t>Learning Priority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6190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Standard: </a:t>
                      </a:r>
                      <a:r>
                        <a:rPr lang="en-US" sz="1400" b="0" dirty="0">
                          <a:solidFill>
                            <a:schemeClr val="tx1"/>
                          </a:solidFill>
                          <a:latin typeface="+mn-lt"/>
                          <a:ea typeface="Roboto Condensed" panose="02000000000000000000" pitchFamily="2" charset="0"/>
                        </a:rPr>
                        <a:t>Student will demonstrate the knowledge and skills to achieve a health-enhancing level of activity and fitness</a:t>
                      </a:r>
                      <a:endParaRPr lang="en-CA" sz="14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Provoking and Guiding Question: </a:t>
                      </a:r>
                      <a:r>
                        <a:rPr lang="en-CA" sz="1400" dirty="0"/>
                        <a:t>How much physical activity do I need each day to stay healthy?</a:t>
                      </a: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287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a:solidFill>
                            <a:schemeClr val="tx1"/>
                          </a:solidFill>
                          <a:latin typeface="+mn-lt"/>
                        </a:rPr>
                        <a:t>Curricular Language</a:t>
                      </a:r>
                      <a:endParaRPr lang="en-US" sz="14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Student Friendly Language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692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CA" sz="1400" dirty="0">
                          <a:effectLst/>
                          <a:latin typeface="+mn-lt"/>
                          <a:ea typeface="Roboto Condensed" panose="02000000000000000000" pitchFamily="2" charset="0"/>
                        </a:rPr>
                        <a:t>PE.S3.E1 Physical Activity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400" b="0" i="0" dirty="0">
                          <a:solidFill>
                            <a:schemeClr val="tx1"/>
                          </a:solidFill>
                        </a:rPr>
                        <a:t>I know what </a:t>
                      </a:r>
                      <a:r>
                        <a:rPr lang="en-CA" sz="1400" b="0" i="0" dirty="0">
                          <a:solidFill>
                            <a:srgbClr val="FF0000"/>
                          </a:solidFill>
                        </a:rPr>
                        <a:t>physical activity </a:t>
                      </a:r>
                      <a:r>
                        <a:rPr lang="en-CA" sz="1400" b="0" i="0" dirty="0">
                          <a:solidFill>
                            <a:schemeClr val="tx1"/>
                          </a:solidFill>
                        </a:rPr>
                        <a:t>is</a:t>
                      </a:r>
                    </a:p>
                    <a:p>
                      <a:r>
                        <a:rPr lang="en-CA" sz="1400" b="0" i="0" dirty="0">
                          <a:solidFill>
                            <a:schemeClr val="tx1"/>
                          </a:solidFill>
                        </a:rPr>
                        <a:t>I know how being </a:t>
                      </a:r>
                      <a:r>
                        <a:rPr lang="en-CA" sz="1400" b="0" i="0" dirty="0">
                          <a:solidFill>
                            <a:srgbClr val="FF0000"/>
                          </a:solidFill>
                        </a:rPr>
                        <a:t>active</a:t>
                      </a:r>
                      <a:r>
                        <a:rPr lang="en-CA" sz="1400" b="0" i="0" dirty="0">
                          <a:solidFill>
                            <a:schemeClr val="tx1"/>
                          </a:solidFill>
                        </a:rPr>
                        <a:t> affects my </a:t>
                      </a:r>
                      <a:r>
                        <a:rPr lang="en-CA" sz="1400" b="0" i="0" dirty="0">
                          <a:solidFill>
                            <a:srgbClr val="FF0000"/>
                          </a:solidFill>
                        </a:rPr>
                        <a:t>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latin typeface="+mn-lt"/>
                          <a:ea typeface="Roboto Condensed" panose="02000000000000000000" pitchFamily="2" charset="0"/>
                        </a:rPr>
                        <a:t>PE.S3.E1.5: Describe how daily physical activity recommendation lead to a healthy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dirty="0">
                          <a:solidFill>
                            <a:schemeClr val="tx1"/>
                          </a:solidFill>
                        </a:rPr>
                        <a:t>I can explain how meeting </a:t>
                      </a:r>
                      <a:r>
                        <a:rPr lang="en-CA" sz="1400" b="0" i="0" dirty="0">
                          <a:solidFill>
                            <a:srgbClr val="FF0000"/>
                          </a:solidFill>
                        </a:rPr>
                        <a:t>daily physical activity recommendations</a:t>
                      </a:r>
                      <a:r>
                        <a:rPr lang="en-CA" sz="1400" b="0" i="0" dirty="0">
                          <a:solidFill>
                            <a:schemeClr val="tx1"/>
                          </a:solidFill>
                        </a:rPr>
                        <a:t> helps my </a:t>
                      </a:r>
                      <a:r>
                        <a:rPr lang="en-CA" sz="1400" b="0" i="0" dirty="0">
                          <a:solidFill>
                            <a:srgbClr val="FF0000"/>
                          </a:solidFill>
                        </a:rPr>
                        <a:t>body</a:t>
                      </a:r>
                      <a:r>
                        <a:rPr lang="en-CA" sz="1400" b="0" i="0" dirty="0">
                          <a:solidFill>
                            <a:schemeClr val="tx1"/>
                          </a:solidFill>
                        </a:rPr>
                        <a:t> stay healthy</a:t>
                      </a:r>
                      <a:endParaRPr lang="en-US" sz="1400" b="0" i="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75390"/>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CA" sz="1400" dirty="0">
                          <a:solidFill>
                            <a:schemeClr val="tx1"/>
                          </a:solidFill>
                          <a:highlight>
                            <a:srgbClr val="FFFF00"/>
                          </a:highlight>
                        </a:rPr>
                        <a:t>Regular physical activity is essential for a healthy body, and understanding daily activity recommendations helps individuals make choices that improve their fitness and overall well-being</a:t>
                      </a:r>
                      <a:endParaRPr lang="en-CA" sz="1400" dirty="0">
                        <a:solidFill>
                          <a:schemeClr val="tx1"/>
                        </a:solidFill>
                        <a:effectLst/>
                        <a:highlight>
                          <a:srgbClr val="FFFF00"/>
                        </a:highligh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400" b="0" i="0" dirty="0">
                          <a:solidFill>
                            <a:schemeClr val="tx1"/>
                          </a:solidFill>
                        </a:rPr>
                        <a:t>I understand that regular </a:t>
                      </a:r>
                      <a:r>
                        <a:rPr lang="en-CA" sz="1400" b="0" i="0" dirty="0">
                          <a:solidFill>
                            <a:srgbClr val="FF0000"/>
                          </a:solidFill>
                        </a:rPr>
                        <a:t>physical activity </a:t>
                      </a:r>
                      <a:r>
                        <a:rPr lang="en-CA" sz="1400" b="0" i="0" dirty="0">
                          <a:solidFill>
                            <a:schemeClr val="tx1"/>
                          </a:solidFill>
                        </a:rPr>
                        <a:t>is important for a </a:t>
                      </a:r>
                      <a:r>
                        <a:rPr lang="en-CA" sz="1400" b="0" i="0" dirty="0">
                          <a:solidFill>
                            <a:srgbClr val="FF0000"/>
                          </a:solidFill>
                        </a:rPr>
                        <a:t>healthy body </a:t>
                      </a:r>
                      <a:r>
                        <a:rPr lang="en-CA" sz="1400" b="0" i="0" dirty="0">
                          <a:solidFill>
                            <a:schemeClr val="tx1"/>
                          </a:solidFill>
                        </a:rPr>
                        <a:t>and that knowing </a:t>
                      </a:r>
                      <a:r>
                        <a:rPr lang="en-CA" sz="1400" b="0" i="0" dirty="0">
                          <a:solidFill>
                            <a:srgbClr val="FF0000"/>
                          </a:solidFill>
                        </a:rPr>
                        <a:t>daily activity recommendations</a:t>
                      </a:r>
                      <a:r>
                        <a:rPr lang="en-CA" sz="1400" b="0" i="0" dirty="0">
                          <a:solidFill>
                            <a:schemeClr val="tx1"/>
                          </a:solidFill>
                        </a:rPr>
                        <a:t> helps me make </a:t>
                      </a:r>
                      <a:r>
                        <a:rPr lang="en-CA" sz="1400" b="0" i="0" dirty="0">
                          <a:solidFill>
                            <a:srgbClr val="FF0000"/>
                          </a:solidFill>
                        </a:rPr>
                        <a:t>healthy choices</a:t>
                      </a:r>
                      <a:endParaRPr lang="en-US" sz="1400" b="0" i="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121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dk1"/>
                          </a:solidFill>
                          <a:effectLst/>
                          <a:latin typeface="+mn-lt"/>
                          <a:ea typeface="+mn-ea"/>
                          <a:cs typeface="+mn-cs"/>
                        </a:rPr>
                        <a:t>Who do students need to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1400" dirty="0">
                          <a:highlight>
                            <a:srgbClr val="FFFF00"/>
                          </a:highlight>
                          <a:latin typeface="+mn-lt"/>
                        </a:rPr>
                        <a:t>Physically 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i="0" dirty="0">
                          <a:solidFill>
                            <a:schemeClr val="tx1"/>
                          </a:solidFill>
                          <a:latin typeface="+mn-lt"/>
                        </a:rPr>
                        <a:t>I can be </a:t>
                      </a:r>
                      <a:r>
                        <a:rPr lang="en-US" sz="1400" b="0" i="0" dirty="0">
                          <a:solidFill>
                            <a:srgbClr val="FF0000"/>
                          </a:solidFill>
                          <a:latin typeface="+mn-lt"/>
                        </a:rPr>
                        <a:t>physically 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09ADFEDA-7AB2-194E-9E8E-F0E80AAAAFFC}"/>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56177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9C87F-7147-015E-71D1-B16B197E4E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04D2A89-17FF-AD71-CEC7-C963879D489E}"/>
              </a:ext>
            </a:extLst>
          </p:cNvPr>
          <p:cNvSpPr/>
          <p:nvPr/>
        </p:nvSpPr>
        <p:spPr>
          <a:xfrm>
            <a:off x="0" y="6068290"/>
            <a:ext cx="12192000" cy="789709"/>
          </a:xfrm>
          <a:prstGeom prst="rect">
            <a:avLst/>
          </a:prstGeom>
          <a:solidFill>
            <a:srgbClr val="0037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1B051031-D643-0FDA-58A6-EAE07412DAC1}"/>
              </a:ext>
            </a:extLst>
          </p:cNvPr>
          <p:cNvSpPr/>
          <p:nvPr/>
        </p:nvSpPr>
        <p:spPr>
          <a:xfrm>
            <a:off x="141753" y="6175169"/>
            <a:ext cx="618268" cy="587497"/>
          </a:xfrm>
          <a:custGeom>
            <a:avLst/>
            <a:gdLst/>
            <a:ahLst/>
            <a:cxnLst/>
            <a:rect l="l" t="t" r="r" b="b"/>
            <a:pathLst>
              <a:path w="2023192" h="2023192">
                <a:moveTo>
                  <a:pt x="0" y="0"/>
                </a:moveTo>
                <a:lnTo>
                  <a:pt x="2023192" y="0"/>
                </a:lnTo>
                <a:lnTo>
                  <a:pt x="2023192" y="2023192"/>
                </a:lnTo>
                <a:lnTo>
                  <a:pt x="0" y="2023192"/>
                </a:lnTo>
                <a:lnTo>
                  <a:pt x="0" y="0"/>
                </a:lnTo>
                <a:close/>
              </a:path>
            </a:pathLst>
          </a:custGeom>
          <a:blipFill>
            <a:blip r:embed="rId2"/>
            <a:stretch>
              <a:fillRect/>
            </a:stretch>
          </a:blipFill>
        </p:spPr>
        <p:txBody>
          <a:bodyPr/>
          <a:lstStyle/>
          <a:p>
            <a:endParaRPr lang="en-US"/>
          </a:p>
        </p:txBody>
      </p:sp>
      <p:graphicFrame>
        <p:nvGraphicFramePr>
          <p:cNvPr id="8" name="Table 2">
            <a:extLst>
              <a:ext uri="{FF2B5EF4-FFF2-40B4-BE49-F238E27FC236}">
                <a16:creationId xmlns:a16="http://schemas.microsoft.com/office/drawing/2014/main" id="{54AAF54A-7C08-81E6-B2AE-B991B34573BF}"/>
              </a:ext>
            </a:extLst>
          </p:cNvPr>
          <p:cNvGraphicFramePr>
            <a:graphicFrameLocks noGrp="1"/>
          </p:cNvGraphicFramePr>
          <p:nvPr>
            <p:extLst>
              <p:ext uri="{D42A27DB-BD31-4B8C-83A1-F6EECF244321}">
                <p14:modId xmlns:p14="http://schemas.microsoft.com/office/powerpoint/2010/main" val="2356074100"/>
              </p:ext>
            </p:extLst>
          </p:nvPr>
        </p:nvGraphicFramePr>
        <p:xfrm>
          <a:off x="450887" y="155989"/>
          <a:ext cx="11109140" cy="5569860"/>
        </p:xfrm>
        <a:graphic>
          <a:graphicData uri="http://schemas.openxmlformats.org/drawingml/2006/table">
            <a:tbl>
              <a:tblPr firstRow="1" bandRow="1">
                <a:tableStyleId>{5C22544A-7EE6-4342-B048-85BDC9FD1C3A}</a:tableStyleId>
              </a:tblPr>
              <a:tblGrid>
                <a:gridCol w="1670842">
                  <a:extLst>
                    <a:ext uri="{9D8B030D-6E8A-4147-A177-3AD203B41FA5}">
                      <a16:colId xmlns:a16="http://schemas.microsoft.com/office/drawing/2014/main" val="2633432334"/>
                    </a:ext>
                  </a:extLst>
                </a:gridCol>
                <a:gridCol w="4719149">
                  <a:extLst>
                    <a:ext uri="{9D8B030D-6E8A-4147-A177-3AD203B41FA5}">
                      <a16:colId xmlns:a16="http://schemas.microsoft.com/office/drawing/2014/main" val="343171615"/>
                    </a:ext>
                  </a:extLst>
                </a:gridCol>
                <a:gridCol w="133277">
                  <a:extLst>
                    <a:ext uri="{9D8B030D-6E8A-4147-A177-3AD203B41FA5}">
                      <a16:colId xmlns:a16="http://schemas.microsoft.com/office/drawing/2014/main" val="1101024137"/>
                    </a:ext>
                  </a:extLst>
                </a:gridCol>
                <a:gridCol w="4585872">
                  <a:extLst>
                    <a:ext uri="{9D8B030D-6E8A-4147-A177-3AD203B41FA5}">
                      <a16:colId xmlns:a16="http://schemas.microsoft.com/office/drawing/2014/main" val="2871267210"/>
                    </a:ext>
                  </a:extLst>
                </a:gridCol>
              </a:tblGrid>
              <a:tr h="357929">
                <a:tc>
                  <a:txBody>
                    <a:bodyPr/>
                    <a:lstStyle/>
                    <a:p>
                      <a:r>
                        <a:rPr lang="en-US" sz="1400" b="1" dirty="0">
                          <a:solidFill>
                            <a:schemeClr val="bg1"/>
                          </a:solidFill>
                          <a:latin typeface="+mn-lt"/>
                          <a:ea typeface="Roboto Condensed" panose="02000000000000000000" pitchFamily="2" charset="0"/>
                        </a:rPr>
                        <a:t>Grade: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400" b="1" dirty="0">
                          <a:solidFill>
                            <a:schemeClr val="bg1"/>
                          </a:solidFill>
                          <a:latin typeface="+mn-lt"/>
                          <a:ea typeface="Roboto Condensed" panose="02000000000000000000" pitchFamily="2" charset="0"/>
                        </a:rPr>
                        <a:t>Subject Area/ Course: 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Roboto Condensed" panose="02000000000000000000" pitchFamily="2" charset="0"/>
                        </a:rPr>
                        <a:t>Strand/Topic: </a:t>
                      </a:r>
                      <a:r>
                        <a:rPr lang="en-US" sz="1400" dirty="0">
                          <a:solidFill>
                            <a:schemeClr val="bg1"/>
                          </a:solidFill>
                          <a:latin typeface="+mn-lt"/>
                          <a:ea typeface="Roboto Condensed" panose="02000000000000000000" pitchFamily="2" charset="0"/>
                        </a:rPr>
                        <a:t>Counting &amp; Cardinality</a:t>
                      </a:r>
                      <a:endParaRPr lang="en-US"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dirty="0">
                        <a:solidFill>
                          <a:schemeClr val="bg1"/>
                        </a:solidFill>
                        <a:latin typeface="DM Sans" pitchFamily="2" charset="77"/>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46674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Cluster Statement</a:t>
                      </a:r>
                      <a:r>
                        <a:rPr lang="en-CA" sz="1400" b="0" kern="1200" dirty="0">
                          <a:solidFill>
                            <a:schemeClr val="tx1"/>
                          </a:solidFill>
                          <a:effectLst/>
                          <a:latin typeface="+mn-lt"/>
                          <a:ea typeface="+mn-ea"/>
                          <a:cs typeface="+mn-cs"/>
                        </a:rPr>
                        <a:t>: </a:t>
                      </a:r>
                      <a:r>
                        <a:rPr lang="en-US" sz="1400" b="0" dirty="0">
                          <a:solidFill>
                            <a:schemeClr val="tx1"/>
                          </a:solidFill>
                          <a:latin typeface="+mn-lt"/>
                          <a:ea typeface="Roboto Condensed" panose="02000000000000000000" pitchFamily="2" charset="0"/>
                        </a:rPr>
                        <a:t>Students will </a:t>
                      </a:r>
                      <a:r>
                        <a:rPr lang="en-CA" sz="1400" b="0" kern="1200" dirty="0">
                          <a:solidFill>
                            <a:schemeClr val="tx1"/>
                          </a:solidFill>
                          <a:effectLst/>
                          <a:latin typeface="+mn-lt"/>
                          <a:ea typeface="+mn-ea"/>
                          <a:cs typeface="+mn-cs"/>
                        </a:rPr>
                        <a:t>Know </a:t>
                      </a:r>
                      <a:r>
                        <a:rPr lang="en-CA" sz="1400" b="0" kern="1200" dirty="0">
                          <a:solidFill>
                            <a:srgbClr val="FF0000"/>
                          </a:solidFill>
                          <a:effectLst/>
                          <a:latin typeface="+mn-lt"/>
                          <a:ea typeface="+mn-ea"/>
                          <a:cs typeface="+mn-cs"/>
                        </a:rPr>
                        <a:t>number names </a:t>
                      </a:r>
                      <a:r>
                        <a:rPr lang="en-CA" sz="1400" b="0" kern="1200" dirty="0">
                          <a:solidFill>
                            <a:schemeClr val="tx1"/>
                          </a:solidFill>
                          <a:effectLst/>
                          <a:latin typeface="+mn-lt"/>
                          <a:ea typeface="+mn-ea"/>
                          <a:cs typeface="+mn-cs"/>
                        </a:rPr>
                        <a:t>and the </a:t>
                      </a:r>
                      <a:r>
                        <a:rPr lang="en-CA" sz="1400" b="0" kern="1200" dirty="0">
                          <a:solidFill>
                            <a:srgbClr val="FF0000"/>
                          </a:solidFill>
                          <a:effectLst/>
                          <a:latin typeface="+mn-lt"/>
                          <a:ea typeface="+mn-ea"/>
                          <a:cs typeface="+mn-cs"/>
                        </a:rPr>
                        <a:t>count</a:t>
                      </a:r>
                      <a:r>
                        <a:rPr lang="en-CA" sz="1400" b="0" kern="1200" dirty="0">
                          <a:solidFill>
                            <a:schemeClr val="tx1"/>
                          </a:solidFill>
                          <a:effectLst/>
                          <a:latin typeface="+mn-lt"/>
                          <a:ea typeface="+mn-ea"/>
                          <a:cs typeface="+mn-cs"/>
                        </a:rPr>
                        <a:t> sequence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Provoking and Guiding Question: </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t>How can counting help us figure out “how many”?</a:t>
                      </a: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318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400" b="1" dirty="0">
                          <a:solidFill>
                            <a:schemeClr val="tx1"/>
                          </a:solidFill>
                          <a:latin typeface="+mn-lt"/>
                        </a:rPr>
                        <a:t>Curricular Language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Student Friendly Language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393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r>
                        <a:rPr lang="en-CA" sz="1400" b="0" kern="1200" dirty="0">
                          <a:solidFill>
                            <a:schemeClr val="tx1"/>
                          </a:solidFill>
                          <a:effectLst/>
                          <a:latin typeface="+mn-lt"/>
                          <a:ea typeface="+mn-ea"/>
                          <a:cs typeface="+mn-cs"/>
                        </a:rPr>
                        <a:t>Know number names </a:t>
                      </a:r>
                    </a:p>
                    <a:p>
                      <a:r>
                        <a:rPr lang="en-CA" sz="1400" b="0" kern="1200" dirty="0">
                          <a:solidFill>
                            <a:schemeClr val="tx1"/>
                          </a:solidFill>
                          <a:effectLst/>
                          <a:latin typeface="+mn-lt"/>
                          <a:ea typeface="+mn-ea"/>
                          <a:cs typeface="+mn-cs"/>
                        </a:rPr>
                        <a:t>Know the count sequence</a:t>
                      </a:r>
                      <a:endParaRPr lang="en-CA" sz="1400" b="0" dirty="0">
                        <a:solidFill>
                          <a:schemeClr val="tx1"/>
                        </a:solidFill>
                        <a:effectLs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know the names of </a:t>
                      </a:r>
                      <a:r>
                        <a:rPr lang="en-CA" sz="1400" dirty="0">
                          <a:solidFill>
                            <a:srgbClr val="FF0000"/>
                          </a:solidFill>
                        </a:rPr>
                        <a:t>numbers</a:t>
                      </a:r>
                    </a:p>
                    <a:p>
                      <a:r>
                        <a:rPr lang="en-CA" sz="1400" dirty="0"/>
                        <a:t>I know how to</a:t>
                      </a:r>
                      <a:r>
                        <a:rPr lang="en-CA" sz="1400" dirty="0">
                          <a:solidFill>
                            <a:srgbClr val="FF0000"/>
                          </a:solidFill>
                        </a:rPr>
                        <a:t> count </a:t>
                      </a:r>
                      <a:r>
                        <a:rPr lang="en-CA" sz="1400" dirty="0"/>
                        <a:t>in </a:t>
                      </a:r>
                      <a:r>
                        <a:rPr lang="en-CA" sz="1400" dirty="0">
                          <a:solidFill>
                            <a:srgbClr val="FF0000"/>
                          </a:solidFill>
                        </a:rPr>
                        <a:t>order</a:t>
                      </a:r>
                      <a:endParaRPr lang="en-US" sz="14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r>
                        <a:rPr lang="en-CA" sz="1400" kern="1200" dirty="0">
                          <a:solidFill>
                            <a:schemeClr val="tx1"/>
                          </a:solidFill>
                          <a:effectLst/>
                          <a:latin typeface="+mn-lt"/>
                          <a:ea typeface="+mn-ea"/>
                          <a:cs typeface="+mn-cs"/>
                        </a:rPr>
                        <a:t>M.K.CC.A.1 Count to 100 by ones and by tens. </a:t>
                      </a:r>
                    </a:p>
                    <a:p>
                      <a:r>
                        <a:rPr lang="en-CA" sz="1400" kern="1200" dirty="0">
                          <a:solidFill>
                            <a:schemeClr val="tx1"/>
                          </a:solidFill>
                          <a:effectLst/>
                          <a:latin typeface="+mn-lt"/>
                          <a:ea typeface="+mn-ea"/>
                          <a:cs typeface="+mn-cs"/>
                        </a:rPr>
                        <a:t>M.K.CC.A.2 Count forward beginning from a given number within the known sequence (instead of having to begin at 1). </a:t>
                      </a:r>
                    </a:p>
                    <a:p>
                      <a:r>
                        <a:rPr lang="en-CA" sz="1400" kern="1200" dirty="0">
                          <a:solidFill>
                            <a:schemeClr val="tx1"/>
                          </a:solidFill>
                          <a:effectLst/>
                          <a:latin typeface="+mn-lt"/>
                          <a:ea typeface="+mn-ea"/>
                          <a:cs typeface="+mn-cs"/>
                        </a:rPr>
                        <a:t>M.K.CC.A.3 Write numbers from 0 to 20. </a:t>
                      </a:r>
                    </a:p>
                    <a:p>
                      <a:r>
                        <a:rPr lang="en-CA" sz="1400" kern="1200" dirty="0">
                          <a:solidFill>
                            <a:schemeClr val="tx1"/>
                          </a:solidFill>
                          <a:effectLst/>
                          <a:latin typeface="+mn-lt"/>
                          <a:ea typeface="+mn-ea"/>
                          <a:cs typeface="+mn-cs"/>
                        </a:rPr>
                        <a:t>Represent a number of objects with a written numeral 0-20 (with 0 representing a count of no objects).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can </a:t>
                      </a:r>
                      <a:r>
                        <a:rPr lang="en-CA" sz="1400" dirty="0">
                          <a:solidFill>
                            <a:srgbClr val="FF0000"/>
                          </a:solidFill>
                        </a:rPr>
                        <a:t>count</a:t>
                      </a:r>
                      <a:r>
                        <a:rPr lang="en-CA" sz="1400" dirty="0"/>
                        <a:t> to</a:t>
                      </a:r>
                      <a:r>
                        <a:rPr lang="en-CA" sz="1400" dirty="0">
                          <a:solidFill>
                            <a:srgbClr val="FF0000"/>
                          </a:solidFill>
                        </a:rPr>
                        <a:t> 100 </a:t>
                      </a:r>
                      <a:r>
                        <a:rPr lang="en-CA" sz="1400" dirty="0"/>
                        <a:t>by </a:t>
                      </a:r>
                      <a:r>
                        <a:rPr lang="en-CA" sz="1400" dirty="0">
                          <a:solidFill>
                            <a:srgbClr val="FF0000"/>
                          </a:solidFill>
                        </a:rPr>
                        <a:t>ones</a:t>
                      </a:r>
                      <a:r>
                        <a:rPr lang="en-CA" sz="1400" dirty="0"/>
                        <a:t> and by </a:t>
                      </a:r>
                      <a:r>
                        <a:rPr lang="en-CA" sz="1400" dirty="0">
                          <a:solidFill>
                            <a:srgbClr val="FF0000"/>
                          </a:solidFill>
                        </a:rPr>
                        <a:t>tens</a:t>
                      </a:r>
                    </a:p>
                    <a:p>
                      <a:r>
                        <a:rPr lang="en-CA" sz="1400" dirty="0"/>
                        <a:t>I can </a:t>
                      </a:r>
                      <a:r>
                        <a:rPr lang="en-CA" sz="1400" dirty="0">
                          <a:solidFill>
                            <a:srgbClr val="FF0000"/>
                          </a:solidFill>
                        </a:rPr>
                        <a:t>count</a:t>
                      </a:r>
                      <a:r>
                        <a:rPr lang="en-CA" sz="1400" dirty="0"/>
                        <a:t> on from any </a:t>
                      </a:r>
                      <a:r>
                        <a:rPr lang="en-CA" sz="1400" dirty="0">
                          <a:solidFill>
                            <a:srgbClr val="FF0000"/>
                          </a:solidFill>
                        </a:rPr>
                        <a:t>number</a:t>
                      </a:r>
                    </a:p>
                    <a:p>
                      <a:r>
                        <a:rPr lang="en-CA" sz="1400" dirty="0"/>
                        <a:t>I can </a:t>
                      </a:r>
                      <a:r>
                        <a:rPr lang="en-CA" sz="1400" dirty="0">
                          <a:solidFill>
                            <a:srgbClr val="FF0000"/>
                          </a:solidFill>
                        </a:rPr>
                        <a:t>write numbers </a:t>
                      </a:r>
                      <a:r>
                        <a:rPr lang="en-CA" sz="1400" dirty="0"/>
                        <a:t>to </a:t>
                      </a:r>
                      <a:r>
                        <a:rPr lang="en-CA" sz="1400" dirty="0">
                          <a:solidFill>
                            <a:srgbClr val="FF0000"/>
                          </a:solidFill>
                        </a:rPr>
                        <a:t>20</a:t>
                      </a:r>
                    </a:p>
                    <a:p>
                      <a:r>
                        <a:rPr lang="en-CA" sz="1400" dirty="0"/>
                        <a:t>I can show </a:t>
                      </a:r>
                      <a:r>
                        <a:rPr lang="en-CA" sz="1400" dirty="0">
                          <a:solidFill>
                            <a:srgbClr val="FF0000"/>
                          </a:solidFill>
                        </a:rPr>
                        <a:t>how many </a:t>
                      </a:r>
                      <a:r>
                        <a:rPr lang="en-CA" sz="1400" dirty="0"/>
                        <a:t>things there are with a </a:t>
                      </a:r>
                      <a:r>
                        <a:rPr lang="en-CA" sz="1400" dirty="0">
                          <a:solidFill>
                            <a:srgbClr val="FF0000"/>
                          </a:solidFill>
                        </a:rPr>
                        <a:t>number</a:t>
                      </a:r>
                      <a:endParaRPr lang="en-US" sz="1400"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75390"/>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r>
                        <a:rPr lang="en-CA" sz="1400" dirty="0">
                          <a:highlight>
                            <a:srgbClr val="FFFF00"/>
                          </a:highlight>
                        </a:rPr>
                        <a:t>Numbers help us count, describe, and represent how many things there are</a:t>
                      </a:r>
                      <a:endParaRPr lang="en-CA" sz="1400" dirty="0">
                        <a:solidFill>
                          <a:schemeClr val="tx1"/>
                        </a:solidFill>
                        <a:effectLst/>
                        <a:highlight>
                          <a:srgbClr val="FFFF00"/>
                        </a:highligh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understand that numbers help me </a:t>
                      </a:r>
                      <a:r>
                        <a:rPr lang="en-CA" sz="1400" dirty="0">
                          <a:solidFill>
                            <a:srgbClr val="FF0000"/>
                          </a:solidFill>
                        </a:rPr>
                        <a:t>count</a:t>
                      </a:r>
                      <a:r>
                        <a:rPr lang="en-CA" sz="1400" dirty="0"/>
                        <a:t> and show how many things there are</a:t>
                      </a: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24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Who do students need to be?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tx1"/>
                          </a:solidFill>
                          <a:effectLst/>
                          <a:latin typeface="+mn-lt"/>
                          <a:ea typeface="+mn-ea"/>
                          <a:cs typeface="+mn-cs"/>
                        </a:rPr>
                        <a:t>(self assess)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Make sense of problems and persevere in solving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CA" sz="1400" dirty="0"/>
                        <a:t>I can keep trying when something feels hard</a:t>
                      </a:r>
                      <a:endParaRPr lang="en-US" sz="1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B5766CD4-14C8-B0E6-0BB2-F6763E4673EE}"/>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13450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11DEDA6-805A-C142-15E4-B64ABBC81639}"/>
              </a:ext>
            </a:extLst>
          </p:cNvPr>
          <p:cNvSpPr txBox="1"/>
          <p:nvPr/>
        </p:nvSpPr>
        <p:spPr>
          <a:xfrm>
            <a:off x="418989" y="1013256"/>
            <a:ext cx="9588611" cy="1815882"/>
          </a:xfrm>
          <a:prstGeom prst="rect">
            <a:avLst/>
          </a:prstGeom>
          <a:noFill/>
        </p:spPr>
        <p:txBody>
          <a:bodyPr wrap="square" rtlCol="0">
            <a:spAutoFit/>
          </a:bodyPr>
          <a:lstStyle/>
          <a:p>
            <a:r>
              <a:rPr lang="en-US" sz="3600" dirty="0">
                <a:solidFill>
                  <a:srgbClr val="058278"/>
                </a:solidFill>
                <a:latin typeface="Roboto Condensed" panose="02000000000000000000" pitchFamily="2" charset="0"/>
                <a:ea typeface="Roboto Condensed" panose="02000000000000000000" pitchFamily="2" charset="0"/>
              </a:rPr>
              <a:t>I Must: </a:t>
            </a:r>
            <a:r>
              <a:rPr lang="en-US" sz="3600" dirty="0">
                <a:latin typeface="Roboto Condensed" panose="02000000000000000000" pitchFamily="2" charset="0"/>
                <a:ea typeface="Roboto Condensed" panose="02000000000000000000" pitchFamily="2" charset="0"/>
              </a:rPr>
              <a:t>Choose a standard</a:t>
            </a:r>
          </a:p>
          <a:p>
            <a:pPr marL="342900" indent="-342900">
              <a:buFont typeface="Arial" panose="020B0604020202020204" pitchFamily="34" charset="0"/>
              <a:buChar char="•"/>
            </a:pPr>
            <a:r>
              <a:rPr lang="en-US" sz="2400" dirty="0">
                <a:latin typeface="DM Sans" pitchFamily="2" charset="77"/>
                <a:ea typeface="Roboto Condensed" panose="02000000000000000000" pitchFamily="2" charset="0"/>
              </a:rPr>
              <a:t>Pick a grade level subject area or course</a:t>
            </a:r>
          </a:p>
          <a:p>
            <a:pPr marL="342900" indent="-342900">
              <a:buFont typeface="Arial" panose="020B0604020202020204" pitchFamily="34" charset="0"/>
              <a:buChar char="•"/>
            </a:pPr>
            <a:r>
              <a:rPr lang="en-US" sz="2400" dirty="0">
                <a:latin typeface="DM Sans" pitchFamily="2" charset="77"/>
                <a:ea typeface="Roboto Condensed" panose="02000000000000000000" pitchFamily="2" charset="0"/>
              </a:rPr>
              <a:t>Zoom in on one grade level learning standard</a:t>
            </a:r>
          </a:p>
          <a:p>
            <a:pPr marL="342900" indent="-342900">
              <a:buFont typeface="Arial" panose="020B0604020202020204" pitchFamily="34" charset="0"/>
              <a:buChar char="•"/>
            </a:pPr>
            <a:endParaRPr lang="en-US" sz="2800" dirty="0">
              <a:latin typeface="DM Sans" pitchFamily="2" charset="77"/>
              <a:ea typeface="Roboto Condensed" panose="02000000000000000000" pitchFamily="2" charset="0"/>
            </a:endParaRPr>
          </a:p>
        </p:txBody>
      </p:sp>
      <p:sp>
        <p:nvSpPr>
          <p:cNvPr id="6" name="Oval 5">
            <a:extLst>
              <a:ext uri="{FF2B5EF4-FFF2-40B4-BE49-F238E27FC236}">
                <a16:creationId xmlns:a16="http://schemas.microsoft.com/office/drawing/2014/main" id="{4B2B2FCD-454A-0B01-346A-B54C616B03AA}"/>
              </a:ext>
            </a:extLst>
          </p:cNvPr>
          <p:cNvSpPr/>
          <p:nvPr/>
        </p:nvSpPr>
        <p:spPr>
          <a:xfrm>
            <a:off x="-1450426" y="1511701"/>
            <a:ext cx="1752419" cy="1752419"/>
          </a:xfrm>
          <a:prstGeom prst="ellipse">
            <a:avLst/>
          </a:prstGeom>
          <a:solidFill>
            <a:srgbClr val="ED66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A007F1D-F605-ED08-62B0-4A1D51E2ECCB}"/>
              </a:ext>
            </a:extLst>
          </p:cNvPr>
          <p:cNvSpPr/>
          <p:nvPr/>
        </p:nvSpPr>
        <p:spPr>
          <a:xfrm>
            <a:off x="11630919" y="5125796"/>
            <a:ext cx="858720" cy="835184"/>
          </a:xfrm>
          <a:prstGeom prst="ellipse">
            <a:avLst/>
          </a:prstGeom>
          <a:solidFill>
            <a:srgbClr val="0287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3BF02CC-3213-22EE-F7D3-E159E4EF7424}"/>
              </a:ext>
            </a:extLst>
          </p:cNvPr>
          <p:cNvSpPr/>
          <p:nvPr/>
        </p:nvSpPr>
        <p:spPr>
          <a:xfrm>
            <a:off x="10816327" y="6010592"/>
            <a:ext cx="1331089" cy="1331089"/>
          </a:xfrm>
          <a:prstGeom prst="ellipse">
            <a:avLst/>
          </a:prstGeom>
          <a:solidFill>
            <a:srgbClr val="FF99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A4D2948-495C-B285-C8F2-5FE7D6B55886}"/>
              </a:ext>
            </a:extLst>
          </p:cNvPr>
          <p:cNvPicPr>
            <a:picLocks noChangeAspect="1"/>
          </p:cNvPicPr>
          <p:nvPr/>
        </p:nvPicPr>
        <p:blipFill>
          <a:blip r:embed="rId3"/>
          <a:stretch>
            <a:fillRect/>
          </a:stretch>
        </p:blipFill>
        <p:spPr>
          <a:xfrm>
            <a:off x="7829482" y="167315"/>
            <a:ext cx="1154057" cy="766366"/>
          </a:xfrm>
          <a:prstGeom prst="rect">
            <a:avLst/>
          </a:prstGeom>
        </p:spPr>
      </p:pic>
      <p:sp>
        <p:nvSpPr>
          <p:cNvPr id="2" name="TextBox 1">
            <a:extLst>
              <a:ext uri="{FF2B5EF4-FFF2-40B4-BE49-F238E27FC236}">
                <a16:creationId xmlns:a16="http://schemas.microsoft.com/office/drawing/2014/main" id="{5D215D88-72DE-21EC-FF0A-94BEE88D91EB}"/>
              </a:ext>
            </a:extLst>
          </p:cNvPr>
          <p:cNvSpPr txBox="1"/>
          <p:nvPr/>
        </p:nvSpPr>
        <p:spPr>
          <a:xfrm>
            <a:off x="418989" y="2829138"/>
            <a:ext cx="10736690" cy="1384995"/>
          </a:xfrm>
          <a:prstGeom prst="rect">
            <a:avLst/>
          </a:prstGeom>
          <a:noFill/>
        </p:spPr>
        <p:txBody>
          <a:bodyPr wrap="square" rtlCol="0">
            <a:spAutoFit/>
          </a:bodyPr>
          <a:lstStyle/>
          <a:p>
            <a:r>
              <a:rPr lang="en-US" sz="3600" dirty="0">
                <a:solidFill>
                  <a:srgbClr val="058278"/>
                </a:solidFill>
                <a:latin typeface="Roboto Condensed" panose="02000000000000000000" pitchFamily="2" charset="0"/>
                <a:ea typeface="Roboto Condensed" panose="02000000000000000000" pitchFamily="2" charset="0"/>
              </a:rPr>
              <a:t>I Can: </a:t>
            </a:r>
            <a:r>
              <a:rPr lang="en-US" sz="3600" dirty="0">
                <a:latin typeface="Roboto Condensed" panose="02000000000000000000" pitchFamily="2" charset="0"/>
                <a:ea typeface="Roboto Condensed" panose="02000000000000000000" pitchFamily="2" charset="0"/>
              </a:rPr>
              <a:t>Practice using the Backwards Design Framework  </a:t>
            </a:r>
          </a:p>
          <a:p>
            <a:pPr marL="342900" indent="-342900">
              <a:buFont typeface="Arial" panose="020B0604020202020204" pitchFamily="34" charset="0"/>
              <a:buChar char="•"/>
            </a:pPr>
            <a:r>
              <a:rPr lang="en-US" sz="2400" dirty="0">
                <a:latin typeface="DM Sans" pitchFamily="2" charset="77"/>
                <a:ea typeface="Roboto Condensed" panose="02000000000000000000" pitchFamily="2" charset="0"/>
              </a:rPr>
              <a:t>Determine the learning goals for the standard</a:t>
            </a:r>
          </a:p>
          <a:p>
            <a:pPr marL="800100" lvl="1" indent="-342900">
              <a:buFont typeface="Arial" panose="020B0604020202020204" pitchFamily="34" charset="0"/>
              <a:buChar char="•"/>
            </a:pPr>
            <a:r>
              <a:rPr lang="en-US" sz="2400" dirty="0">
                <a:latin typeface="DM Sans" pitchFamily="2" charset="77"/>
                <a:ea typeface="Roboto Condensed" panose="02000000000000000000" pitchFamily="2" charset="0"/>
              </a:rPr>
              <a:t>What students need to </a:t>
            </a:r>
            <a:r>
              <a:rPr lang="en-US" sz="2400" dirty="0">
                <a:solidFill>
                  <a:srgbClr val="00B050"/>
                </a:solidFill>
                <a:latin typeface="DM Sans" pitchFamily="2" charset="77"/>
                <a:ea typeface="Roboto Condensed" panose="02000000000000000000" pitchFamily="2" charset="0"/>
              </a:rPr>
              <a:t>understand</a:t>
            </a:r>
            <a:r>
              <a:rPr lang="en-US" sz="2400" dirty="0">
                <a:latin typeface="DM Sans" pitchFamily="2" charset="77"/>
                <a:ea typeface="Roboto Condensed" panose="02000000000000000000" pitchFamily="2" charset="0"/>
              </a:rPr>
              <a:t>, </a:t>
            </a:r>
            <a:r>
              <a:rPr lang="en-US" sz="2400" dirty="0">
                <a:solidFill>
                  <a:schemeClr val="accent2"/>
                </a:solidFill>
                <a:latin typeface="DM Sans" pitchFamily="2" charset="77"/>
                <a:ea typeface="Roboto Condensed" panose="02000000000000000000" pitchFamily="2" charset="0"/>
              </a:rPr>
              <a:t>know</a:t>
            </a:r>
            <a:r>
              <a:rPr lang="en-US" sz="2400" dirty="0">
                <a:latin typeface="DM Sans" pitchFamily="2" charset="77"/>
                <a:ea typeface="Roboto Condensed" panose="02000000000000000000" pitchFamily="2" charset="0"/>
              </a:rPr>
              <a:t>, </a:t>
            </a:r>
            <a:r>
              <a:rPr lang="en-US" sz="2400" dirty="0">
                <a:solidFill>
                  <a:srgbClr val="00B0F0"/>
                </a:solidFill>
                <a:latin typeface="DM Sans" pitchFamily="2" charset="77"/>
                <a:ea typeface="Roboto Condensed" panose="02000000000000000000" pitchFamily="2" charset="0"/>
              </a:rPr>
              <a:t>do</a:t>
            </a:r>
            <a:r>
              <a:rPr lang="en-US" sz="2400" dirty="0">
                <a:latin typeface="DM Sans" pitchFamily="2" charset="77"/>
                <a:ea typeface="Roboto Condensed" panose="02000000000000000000" pitchFamily="2" charset="0"/>
              </a:rPr>
              <a:t>, </a:t>
            </a:r>
            <a:r>
              <a:rPr lang="en-US" sz="2400" dirty="0">
                <a:solidFill>
                  <a:schemeClr val="accent5"/>
                </a:solidFill>
                <a:latin typeface="DM Sans" pitchFamily="2" charset="77"/>
                <a:ea typeface="Roboto Condensed" panose="02000000000000000000" pitchFamily="2" charset="0"/>
              </a:rPr>
              <a:t>develop</a:t>
            </a:r>
          </a:p>
        </p:txBody>
      </p:sp>
      <p:sp>
        <p:nvSpPr>
          <p:cNvPr id="4" name="TextBox 3">
            <a:extLst>
              <a:ext uri="{FF2B5EF4-FFF2-40B4-BE49-F238E27FC236}">
                <a16:creationId xmlns:a16="http://schemas.microsoft.com/office/drawing/2014/main" id="{26E55537-11E0-E577-CF71-8DDE15CF7927}"/>
              </a:ext>
            </a:extLst>
          </p:cNvPr>
          <p:cNvSpPr txBox="1"/>
          <p:nvPr/>
        </p:nvSpPr>
        <p:spPr>
          <a:xfrm>
            <a:off x="301993" y="4806818"/>
            <a:ext cx="10736690" cy="1754326"/>
          </a:xfrm>
          <a:prstGeom prst="rect">
            <a:avLst/>
          </a:prstGeom>
          <a:noFill/>
        </p:spPr>
        <p:txBody>
          <a:bodyPr wrap="square" rtlCol="0">
            <a:spAutoFit/>
          </a:bodyPr>
          <a:lstStyle/>
          <a:p>
            <a:r>
              <a:rPr lang="en-US" sz="3600" dirty="0">
                <a:solidFill>
                  <a:srgbClr val="058278"/>
                </a:solidFill>
                <a:latin typeface="Roboto Condensed" panose="02000000000000000000" pitchFamily="2" charset="0"/>
                <a:ea typeface="Roboto Condensed" panose="02000000000000000000" pitchFamily="2" charset="0"/>
              </a:rPr>
              <a:t>I Could: </a:t>
            </a:r>
            <a:r>
              <a:rPr lang="en-US" sz="3600" dirty="0">
                <a:latin typeface="Roboto Condensed" panose="02000000000000000000" pitchFamily="2" charset="0"/>
                <a:ea typeface="Roboto Condensed" panose="02000000000000000000" pitchFamily="2" charset="0"/>
              </a:rPr>
              <a:t>Weave in UDL strategies</a:t>
            </a:r>
          </a:p>
          <a:p>
            <a:pPr marL="342900" indent="-342900">
              <a:buFont typeface="Arial" panose="020B0604020202020204" pitchFamily="34" charset="0"/>
              <a:buChar char="•"/>
            </a:pPr>
            <a:r>
              <a:rPr lang="en-US" sz="2400" dirty="0">
                <a:latin typeface="DM Sans" pitchFamily="2" charset="77"/>
                <a:ea typeface="Roboto Condensed" panose="02000000000000000000" pitchFamily="2" charset="0"/>
              </a:rPr>
              <a:t>Translate goals into student friendly language Highlight key vocabulary </a:t>
            </a:r>
          </a:p>
          <a:p>
            <a:pPr marL="342900" indent="-342900">
              <a:buFont typeface="Arial" panose="020B0604020202020204" pitchFamily="34" charset="0"/>
              <a:buChar char="•"/>
            </a:pPr>
            <a:r>
              <a:rPr lang="en-US" sz="2400" dirty="0">
                <a:latin typeface="DM Sans" pitchFamily="2" charset="77"/>
                <a:ea typeface="Roboto Condensed" panose="02000000000000000000" pitchFamily="2" charset="0"/>
              </a:rPr>
              <a:t>Create a guiding question</a:t>
            </a:r>
          </a:p>
          <a:p>
            <a:pPr marL="571500" indent="-571500">
              <a:buFontTx/>
              <a:buChar char="-"/>
            </a:pPr>
            <a:endParaRPr lang="en-US" sz="2400" dirty="0">
              <a:latin typeface="Roboto Condensed" panose="02000000000000000000" pitchFamily="2" charset="0"/>
              <a:ea typeface="Roboto Condensed" panose="02000000000000000000" pitchFamily="2" charset="0"/>
            </a:endParaRPr>
          </a:p>
        </p:txBody>
      </p:sp>
      <p:sp>
        <p:nvSpPr>
          <p:cNvPr id="16" name="Rectangle 15">
            <a:extLst>
              <a:ext uri="{FF2B5EF4-FFF2-40B4-BE49-F238E27FC236}">
                <a16:creationId xmlns:a16="http://schemas.microsoft.com/office/drawing/2014/main" id="{4EBF4BCA-157F-7A9E-8537-8873F9609C08}"/>
              </a:ext>
            </a:extLst>
          </p:cNvPr>
          <p:cNvSpPr/>
          <p:nvPr/>
        </p:nvSpPr>
        <p:spPr>
          <a:xfrm>
            <a:off x="0" y="1"/>
            <a:ext cx="12192000" cy="830868"/>
          </a:xfrm>
          <a:prstGeom prst="rect">
            <a:avLst/>
          </a:prstGeom>
          <a:solidFill>
            <a:srgbClr val="0036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3" name="TextBox 2">
            <a:extLst>
              <a:ext uri="{FF2B5EF4-FFF2-40B4-BE49-F238E27FC236}">
                <a16:creationId xmlns:a16="http://schemas.microsoft.com/office/drawing/2014/main" id="{88A78CF2-E0B7-6587-CC30-917659A853E4}"/>
              </a:ext>
            </a:extLst>
          </p:cNvPr>
          <p:cNvSpPr txBox="1"/>
          <p:nvPr/>
        </p:nvSpPr>
        <p:spPr>
          <a:xfrm>
            <a:off x="109617" y="73371"/>
            <a:ext cx="11950662" cy="707886"/>
          </a:xfrm>
          <a:prstGeom prst="rect">
            <a:avLst/>
          </a:prstGeom>
          <a:noFill/>
        </p:spPr>
        <p:txBody>
          <a:bodyPr wrap="square" rtlCol="0">
            <a:spAutoFit/>
          </a:bodyPr>
          <a:lstStyle/>
          <a:p>
            <a:r>
              <a:rPr lang="en-US" sz="4000" dirty="0">
                <a:solidFill>
                  <a:srgbClr val="FFFFFF"/>
                </a:solidFill>
                <a:latin typeface="Roboto Condensed" panose="02000000000000000000" pitchFamily="2" charset="0"/>
                <a:ea typeface="Roboto Condensed" panose="02000000000000000000" pitchFamily="2" charset="0"/>
              </a:rPr>
              <a:t>Activity</a:t>
            </a:r>
          </a:p>
        </p:txBody>
      </p:sp>
    </p:spTree>
    <p:extLst>
      <p:ext uri="{BB962C8B-B14F-4D97-AF65-F5344CB8AC3E}">
        <p14:creationId xmlns:p14="http://schemas.microsoft.com/office/powerpoint/2010/main" val="1650414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6C937-BB4F-E500-E005-9DE6CDD67FD7}"/>
            </a:ext>
          </a:extLst>
        </p:cNvPr>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15409B6C-A382-2732-B96E-657969B01C77}"/>
              </a:ext>
            </a:extLst>
          </p:cNvPr>
          <p:cNvGraphicFramePr>
            <a:graphicFrameLocks noGrp="1"/>
          </p:cNvGraphicFramePr>
          <p:nvPr>
            <p:extLst>
              <p:ext uri="{D42A27DB-BD31-4B8C-83A1-F6EECF244321}">
                <p14:modId xmlns:p14="http://schemas.microsoft.com/office/powerpoint/2010/main" val="3053546766"/>
              </p:ext>
            </p:extLst>
          </p:nvPr>
        </p:nvGraphicFramePr>
        <p:xfrm>
          <a:off x="253098" y="270660"/>
          <a:ext cx="11585333" cy="6239866"/>
        </p:xfrm>
        <a:graphic>
          <a:graphicData uri="http://schemas.openxmlformats.org/drawingml/2006/table">
            <a:tbl>
              <a:tblPr firstRow="1" bandRow="1">
                <a:tableStyleId>{5C22544A-7EE6-4342-B048-85BDC9FD1C3A}</a:tableStyleId>
              </a:tblPr>
              <a:tblGrid>
                <a:gridCol w="1524189">
                  <a:extLst>
                    <a:ext uri="{9D8B030D-6E8A-4147-A177-3AD203B41FA5}">
                      <a16:colId xmlns:a16="http://schemas.microsoft.com/office/drawing/2014/main" val="2633432334"/>
                    </a:ext>
                  </a:extLst>
                </a:gridCol>
                <a:gridCol w="657733">
                  <a:extLst>
                    <a:ext uri="{9D8B030D-6E8A-4147-A177-3AD203B41FA5}">
                      <a16:colId xmlns:a16="http://schemas.microsoft.com/office/drawing/2014/main" val="343171615"/>
                    </a:ext>
                  </a:extLst>
                </a:gridCol>
                <a:gridCol w="4630388">
                  <a:extLst>
                    <a:ext uri="{9D8B030D-6E8A-4147-A177-3AD203B41FA5}">
                      <a16:colId xmlns:a16="http://schemas.microsoft.com/office/drawing/2014/main" val="754685778"/>
                    </a:ext>
                  </a:extLst>
                </a:gridCol>
                <a:gridCol w="4773023">
                  <a:extLst>
                    <a:ext uri="{9D8B030D-6E8A-4147-A177-3AD203B41FA5}">
                      <a16:colId xmlns:a16="http://schemas.microsoft.com/office/drawing/2014/main" val="2871267210"/>
                    </a:ext>
                  </a:extLst>
                </a:gridCol>
              </a:tblGrid>
              <a:tr h="296372">
                <a:tc gridSpan="2">
                  <a:txBody>
                    <a:bodyPr/>
                    <a:lstStyle/>
                    <a:p>
                      <a:r>
                        <a:rPr lang="en-US" sz="1200" b="1" dirty="0">
                          <a:solidFill>
                            <a:schemeClr val="bg1"/>
                          </a:solidFill>
                          <a:latin typeface="+mn-lt"/>
                          <a:ea typeface="Roboto Condensed" panose="02000000000000000000" pitchFamily="2" charset="0"/>
                        </a:rPr>
                        <a:t>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hMerge="1">
                  <a:txBody>
                    <a:bodyPr/>
                    <a:lstStyle/>
                    <a:p>
                      <a:endParaRPr lang="en-US" sz="1400" b="1" dirty="0">
                        <a:solidFill>
                          <a:schemeClr val="bg1"/>
                        </a:solidFill>
                        <a:latin typeface="+mn-lt"/>
                        <a:ea typeface="Roboto Condensed"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r>
                        <a:rPr lang="en-US" sz="1200" b="1" dirty="0">
                          <a:solidFill>
                            <a:schemeClr val="bg1"/>
                          </a:solidFill>
                          <a:latin typeface="+mn-lt"/>
                          <a:ea typeface="Roboto Condensed" panose="02000000000000000000" pitchFamily="2" charset="0"/>
                        </a:rPr>
                        <a:t>Subject Area/ Course: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ea typeface="Roboto Condensed" panose="02000000000000000000" pitchFamily="2" charset="0"/>
                        </a:rPr>
                        <a:t>Strand/Topic:</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64F"/>
                    </a:solidFill>
                  </a:tcPr>
                </a:tc>
                <a:extLst>
                  <a:ext uri="{0D108BD9-81ED-4DB2-BD59-A6C34878D82A}">
                    <a16:rowId xmlns:a16="http://schemas.microsoft.com/office/drawing/2014/main" val="2338880096"/>
                  </a:ext>
                </a:extLst>
              </a:tr>
              <a:tr h="63218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Grade Level Learning Standard:</a:t>
                      </a:r>
                      <a:endParaRPr lang="en-CA" sz="12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Provoking and Guiding Question:</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693725"/>
                  </a:ext>
                </a:extLst>
              </a:tr>
              <a:tr h="298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b="1" dirty="0">
                          <a:solidFill>
                            <a:schemeClr val="tx1"/>
                          </a:solidFill>
                          <a:latin typeface="+mn-lt"/>
                        </a:rPr>
                        <a:t>Curricular Language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US" sz="1200" b="1" dirty="0">
                          <a:latin typeface="+mn-lt"/>
                        </a:rPr>
                        <a:t>Student Friendly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70717"/>
                  </a:ext>
                </a:extLst>
              </a:tr>
              <a:tr h="984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What do students need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endParaRPr lang="en-CA" sz="120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1400">
                          <a:solidFill>
                            <a:schemeClr val="tx1"/>
                          </a:solidFill>
                          <a:latin typeface="DM Sans" pitchFamily="2" charset="77"/>
                          <a:ea typeface="Roboto Condensed" panose="02000000000000000000" pitchFamily="2" charset="0"/>
                        </a:rPr>
                        <a:t>I can make and use </a:t>
                      </a:r>
                      <a:r>
                        <a:rPr lang="en-US" sz="1400">
                          <a:solidFill>
                            <a:srgbClr val="FF0000"/>
                          </a:solidFill>
                          <a:latin typeface="DM Sans" pitchFamily="2" charset="77"/>
                          <a:ea typeface="Roboto Condensed" panose="02000000000000000000" pitchFamily="2" charset="0"/>
                        </a:rPr>
                        <a:t>models</a:t>
                      </a:r>
                      <a:r>
                        <a:rPr lang="en-US" sz="1400">
                          <a:solidFill>
                            <a:schemeClr val="tx1"/>
                          </a:solidFill>
                          <a:latin typeface="DM Sans" pitchFamily="2" charset="77"/>
                          <a:ea typeface="Roboto Condensed" panose="02000000000000000000" pitchFamily="2" charset="0"/>
                        </a:rPr>
                        <a:t> to help me understand</a:t>
                      </a:r>
                      <a:endParaRPr lang="en-US" sz="1200" dirty="0">
                        <a:solidFill>
                          <a:schemeClr val="tx1"/>
                        </a:solidFill>
                        <a:latin typeface="Roboto Condensed" panose="02000000000000000000" pitchFamily="2" charset="0"/>
                        <a:ea typeface="Roboto Condensed" panose="02000000000000000000" pitchFamily="2" charset="0"/>
                      </a:endParaRPr>
                    </a:p>
                  </a:txBody>
                  <a:tcPr>
                    <a:lnL w="12700" cap="flat" cmpd="sng" algn="ctr">
                      <a:solidFill>
                        <a:schemeClr val="tx1"/>
                      </a:solidFill>
                      <a:prstDash val="solid"/>
                      <a:round/>
                      <a:headEnd type="none" w="med" len="med"/>
                      <a:tailEnd type="none" w="med" len="med"/>
                    </a:lnL>
                  </a:tcPr>
                </a:tc>
                <a:tc>
                  <a:txBody>
                    <a:bodyPr/>
                    <a:lstStyle/>
                    <a:p>
                      <a:r>
                        <a:rPr lang="en-US" sz="1200" dirty="0">
                          <a:solidFill>
                            <a:schemeClr val="tx1"/>
                          </a:solidFill>
                          <a:latin typeface="+mn-lt"/>
                          <a:ea typeface="Roboto Condensed" panose="02000000000000000000" pitchFamily="2" charset="0"/>
                        </a:rPr>
                        <a:t>I 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734248"/>
                  </a:ext>
                </a:extLst>
              </a:tr>
              <a:tr h="1700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What do students need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endParaRPr lang="en-CA" sz="1200" dirty="0">
                        <a:effectLst/>
                        <a:latin typeface="+mn-lt"/>
                        <a:ea typeface="Roboto Condensed"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1400">
                          <a:solidFill>
                            <a:schemeClr val="tx1"/>
                          </a:solidFill>
                          <a:latin typeface="DM Sans" pitchFamily="2" charset="77"/>
                          <a:ea typeface="Roboto Condensed" panose="02000000000000000000" pitchFamily="2" charset="0"/>
                        </a:rPr>
                        <a:t>I know how to identify and describe </a:t>
                      </a:r>
                      <a:r>
                        <a:rPr lang="en-US" sz="1400">
                          <a:solidFill>
                            <a:srgbClr val="FF0000"/>
                          </a:solidFill>
                          <a:latin typeface="DM Sans" pitchFamily="2" charset="77"/>
                          <a:ea typeface="Roboto Condensed" panose="02000000000000000000" pitchFamily="2" charset="0"/>
                        </a:rPr>
                        <a:t>matter</a:t>
                      </a:r>
                      <a:r>
                        <a:rPr lang="en-US" sz="1400">
                          <a:solidFill>
                            <a:schemeClr val="tx1"/>
                          </a:solidFill>
                          <a:latin typeface="DM Sans" pitchFamily="2" charset="77"/>
                          <a:ea typeface="Roboto Condensed" panose="02000000000000000000" pitchFamily="2" charset="0"/>
                        </a:rPr>
                        <a:t> using their </a:t>
                      </a:r>
                      <a:r>
                        <a:rPr lang="en-US" sz="1400">
                          <a:solidFill>
                            <a:srgbClr val="FF0000"/>
                          </a:solidFill>
                          <a:latin typeface="DM Sans" pitchFamily="2" charset="77"/>
                          <a:ea typeface="Roboto Condensed" panose="02000000000000000000" pitchFamily="2" charset="0"/>
                        </a:rPr>
                        <a:t>structures</a:t>
                      </a:r>
                      <a:r>
                        <a:rPr lang="en-US" sz="1400">
                          <a:solidFill>
                            <a:schemeClr val="tx1"/>
                          </a:solidFill>
                          <a:latin typeface="DM Sans" pitchFamily="2" charset="77"/>
                          <a:ea typeface="Roboto Condensed" panose="02000000000000000000" pitchFamily="2" charset="0"/>
                        </a:rPr>
                        <a:t> and </a:t>
                      </a:r>
                      <a:r>
                        <a:rPr lang="en-US" sz="1400">
                          <a:solidFill>
                            <a:srgbClr val="FF0000"/>
                          </a:solidFill>
                          <a:latin typeface="DM Sans" pitchFamily="2" charset="77"/>
                          <a:ea typeface="Roboto Condensed" panose="02000000000000000000" pitchFamily="2" charset="0"/>
                        </a:rPr>
                        <a:t>properties</a:t>
                      </a:r>
                      <a:endParaRPr lang="en-CA" sz="1400" dirty="0">
                        <a:effectLst/>
                        <a:latin typeface="DM Sans" pitchFamily="2" charset="77"/>
                        <a:ea typeface="Roboto Condensed"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n-lt"/>
                          <a:ea typeface="Roboto Condensed" panose="02000000000000000000" pitchFamily="2" charset="0"/>
                        </a:rPr>
                        <a:t>I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980215"/>
                  </a:ext>
                </a:extLst>
              </a:tr>
              <a:tr h="984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dk1"/>
                          </a:solidFill>
                          <a:effectLst/>
                          <a:latin typeface="+mn-lt"/>
                          <a:ea typeface="+mn-ea"/>
                          <a:cs typeface="+mn-cs"/>
                        </a:rPr>
                        <a:t>What do students need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endParaRPr lang="en-CA"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1400" dirty="0">
                          <a:solidFill>
                            <a:schemeClr val="tx1"/>
                          </a:solidFill>
                          <a:latin typeface="DM Sans" pitchFamily="2" charset="77"/>
                          <a:ea typeface="Roboto Condensed" panose="02000000000000000000" pitchFamily="2" charset="0"/>
                        </a:rPr>
                        <a:t>I know that I can use </a:t>
                      </a:r>
                      <a:r>
                        <a:rPr lang="en-US" sz="1400" dirty="0">
                          <a:solidFill>
                            <a:srgbClr val="FF0000"/>
                          </a:solidFill>
                          <a:latin typeface="DM Sans" pitchFamily="2" charset="77"/>
                          <a:ea typeface="Roboto Condensed" panose="02000000000000000000" pitchFamily="2" charset="0"/>
                        </a:rPr>
                        <a:t>scale</a:t>
                      </a:r>
                      <a:r>
                        <a:rPr lang="en-US" sz="1400" dirty="0">
                          <a:solidFill>
                            <a:schemeClr val="tx1"/>
                          </a:solidFill>
                          <a:latin typeface="DM Sans" pitchFamily="2" charset="77"/>
                          <a:ea typeface="Roboto Condensed" panose="02000000000000000000" pitchFamily="2" charset="0"/>
                        </a:rPr>
                        <a:t>, </a:t>
                      </a:r>
                      <a:r>
                        <a:rPr lang="en-US" sz="1400" dirty="0">
                          <a:solidFill>
                            <a:srgbClr val="FF0000"/>
                          </a:solidFill>
                          <a:latin typeface="DM Sans" pitchFamily="2" charset="77"/>
                          <a:ea typeface="Roboto Condensed" panose="02000000000000000000" pitchFamily="2" charset="0"/>
                        </a:rPr>
                        <a:t>proportion</a:t>
                      </a:r>
                      <a:r>
                        <a:rPr lang="en-US" sz="1400" dirty="0">
                          <a:solidFill>
                            <a:schemeClr val="tx1"/>
                          </a:solidFill>
                          <a:latin typeface="DM Sans" pitchFamily="2" charset="77"/>
                          <a:ea typeface="Roboto Condensed" panose="02000000000000000000" pitchFamily="2" charset="0"/>
                        </a:rPr>
                        <a:t> and </a:t>
                      </a:r>
                      <a:r>
                        <a:rPr lang="en-US" sz="1400" dirty="0">
                          <a:solidFill>
                            <a:srgbClr val="FF0000"/>
                          </a:solidFill>
                          <a:latin typeface="DM Sans" pitchFamily="2" charset="77"/>
                          <a:ea typeface="Roboto Condensed" panose="02000000000000000000" pitchFamily="2" charset="0"/>
                        </a:rPr>
                        <a:t>quantity</a:t>
                      </a:r>
                      <a:r>
                        <a:rPr lang="en-US" sz="1400" dirty="0">
                          <a:solidFill>
                            <a:schemeClr val="tx1"/>
                          </a:solidFill>
                          <a:latin typeface="DM Sans" pitchFamily="2" charset="77"/>
                          <a:ea typeface="Roboto Condensed" panose="02000000000000000000" pitchFamily="2" charset="0"/>
                        </a:rPr>
                        <a:t> to describe </a:t>
                      </a:r>
                      <a:r>
                        <a:rPr lang="en-US" sz="1400" dirty="0">
                          <a:solidFill>
                            <a:srgbClr val="FF0000"/>
                          </a:solidFill>
                          <a:latin typeface="DM Sans" pitchFamily="2" charset="77"/>
                          <a:ea typeface="Roboto Condensed" panose="02000000000000000000" pitchFamily="2" charset="0"/>
                        </a:rPr>
                        <a:t>matter </a:t>
                      </a:r>
                      <a:r>
                        <a:rPr lang="en-US" sz="1400" dirty="0">
                          <a:solidFill>
                            <a:schemeClr val="tx1"/>
                          </a:solidFill>
                          <a:latin typeface="DM Sans" pitchFamily="2" charset="77"/>
                          <a:ea typeface="Roboto Condensed" panose="02000000000000000000" pitchFamily="2" charset="0"/>
                        </a:rPr>
                        <a:t>that is too small to see</a:t>
                      </a:r>
                      <a:endParaRPr lang="en-CA" sz="1400" dirty="0">
                        <a:effectLst/>
                        <a:latin typeface="DM Sans" pitchFamily="2" charset="77"/>
                        <a:ea typeface="Roboto Condensed" panose="02000000000000000000" pitchFamily="2" charset="0"/>
                      </a:endParaRPr>
                    </a:p>
                  </a:txBody>
                  <a:tcPr/>
                </a:tc>
                <a:tc>
                  <a:txBody>
                    <a:bodyPr/>
                    <a:lstStyle/>
                    <a:p>
                      <a:r>
                        <a:rPr lang="en-CA" sz="1200" dirty="0">
                          <a:effectLst/>
                          <a:latin typeface="+mn-lt"/>
                          <a:ea typeface="Roboto Condensed" panose="02000000000000000000" pitchFamily="2" charset="0"/>
                        </a:rPr>
                        <a:t>I understand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5902147"/>
                  </a:ext>
                </a:extLst>
              </a:tr>
              <a:tr h="1342748">
                <a:tc>
                  <a:txBody>
                    <a:bodyPr/>
                    <a:lstStyle/>
                    <a:p>
                      <a:pPr marL="15875" lvl="1" indent="0">
                        <a:lnSpc>
                          <a:spcPct val="100000"/>
                        </a:lnSpc>
                        <a:tabLst/>
                      </a:pPr>
                      <a:r>
                        <a:rPr lang="en-US" sz="1200" b="1" dirty="0"/>
                        <a:t>What competencies do students need to </a:t>
                      </a:r>
                      <a:r>
                        <a:rPr lang="en-US" sz="1200" b="1" dirty="0">
                          <a:solidFill>
                            <a:schemeClr val="tx1"/>
                          </a:solidFill>
                        </a:rPr>
                        <a:t>develop?</a:t>
                      </a:r>
                    </a:p>
                    <a:p>
                      <a:pPr marL="15875" lvl="1" indent="0">
                        <a:lnSpc>
                          <a:spcPct val="100000"/>
                        </a:lnSpc>
                        <a:tabLst/>
                      </a:pPr>
                      <a:r>
                        <a:rPr lang="en-US" sz="1200" b="1" dirty="0">
                          <a:solidFill>
                            <a:schemeClr val="tx1"/>
                          </a:solidFill>
                        </a:rPr>
                        <a:t>(self-assess)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CA" sz="1200" dirty="0"/>
                        <a:t>I can</a:t>
                      </a:r>
                      <a:endParaRPr lang="en-US" sz="12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630641"/>
                  </a:ext>
                </a:extLst>
              </a:tr>
            </a:tbl>
          </a:graphicData>
        </a:graphic>
      </p:graphicFrame>
      <p:sp>
        <p:nvSpPr>
          <p:cNvPr id="2" name="TextBox 1">
            <a:extLst>
              <a:ext uri="{FF2B5EF4-FFF2-40B4-BE49-F238E27FC236}">
                <a16:creationId xmlns:a16="http://schemas.microsoft.com/office/drawing/2014/main" id="{24534E73-CB7F-8DF3-3F95-4CBCA95A1D99}"/>
              </a:ext>
            </a:extLst>
          </p:cNvPr>
          <p:cNvSpPr txBox="1"/>
          <p:nvPr/>
        </p:nvSpPr>
        <p:spPr>
          <a:xfrm>
            <a:off x="5200650" y="5676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6567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5475887-EB6D-52C5-78F5-DFFFCF8AA66D}"/>
              </a:ext>
            </a:extLst>
          </p:cNvPr>
          <p:cNvGraphicFramePr>
            <a:graphicFrameLocks noGrp="1"/>
          </p:cNvGraphicFramePr>
          <p:nvPr/>
        </p:nvGraphicFramePr>
        <p:xfrm>
          <a:off x="155818" y="168307"/>
          <a:ext cx="11880363" cy="6278793"/>
        </p:xfrm>
        <a:graphic>
          <a:graphicData uri="http://schemas.openxmlformats.org/drawingml/2006/table">
            <a:tbl>
              <a:tblPr firstRow="1" bandRow="1">
                <a:tableStyleId>{5940675A-B579-460E-94D1-54222C63F5DA}</a:tableStyleId>
              </a:tblPr>
              <a:tblGrid>
                <a:gridCol w="2326856">
                  <a:extLst>
                    <a:ext uri="{9D8B030D-6E8A-4147-A177-3AD203B41FA5}">
                      <a16:colId xmlns:a16="http://schemas.microsoft.com/office/drawing/2014/main" val="2977809659"/>
                    </a:ext>
                  </a:extLst>
                </a:gridCol>
                <a:gridCol w="765526">
                  <a:extLst>
                    <a:ext uri="{9D8B030D-6E8A-4147-A177-3AD203B41FA5}">
                      <a16:colId xmlns:a16="http://schemas.microsoft.com/office/drawing/2014/main" val="1997886267"/>
                    </a:ext>
                  </a:extLst>
                </a:gridCol>
                <a:gridCol w="906997">
                  <a:extLst>
                    <a:ext uri="{9D8B030D-6E8A-4147-A177-3AD203B41FA5}">
                      <a16:colId xmlns:a16="http://schemas.microsoft.com/office/drawing/2014/main" val="1342612311"/>
                    </a:ext>
                  </a:extLst>
                </a:gridCol>
                <a:gridCol w="825500">
                  <a:extLst>
                    <a:ext uri="{9D8B030D-6E8A-4147-A177-3AD203B41FA5}">
                      <a16:colId xmlns:a16="http://schemas.microsoft.com/office/drawing/2014/main" val="81452596"/>
                    </a:ext>
                  </a:extLst>
                </a:gridCol>
                <a:gridCol w="1079055">
                  <a:extLst>
                    <a:ext uri="{9D8B030D-6E8A-4147-A177-3AD203B41FA5}">
                      <a16:colId xmlns:a16="http://schemas.microsoft.com/office/drawing/2014/main" val="477988356"/>
                    </a:ext>
                  </a:extLst>
                </a:gridCol>
                <a:gridCol w="171773">
                  <a:extLst>
                    <a:ext uri="{9D8B030D-6E8A-4147-A177-3AD203B41FA5}">
                      <a16:colId xmlns:a16="http://schemas.microsoft.com/office/drawing/2014/main" val="3302043145"/>
                    </a:ext>
                  </a:extLst>
                </a:gridCol>
                <a:gridCol w="1076029">
                  <a:extLst>
                    <a:ext uri="{9D8B030D-6E8A-4147-A177-3AD203B41FA5}">
                      <a16:colId xmlns:a16="http://schemas.microsoft.com/office/drawing/2014/main" val="4259581918"/>
                    </a:ext>
                  </a:extLst>
                </a:gridCol>
                <a:gridCol w="777374">
                  <a:extLst>
                    <a:ext uri="{9D8B030D-6E8A-4147-A177-3AD203B41FA5}">
                      <a16:colId xmlns:a16="http://schemas.microsoft.com/office/drawing/2014/main" val="2530521200"/>
                    </a:ext>
                  </a:extLst>
                </a:gridCol>
                <a:gridCol w="1227590">
                  <a:extLst>
                    <a:ext uri="{9D8B030D-6E8A-4147-A177-3AD203B41FA5}">
                      <a16:colId xmlns:a16="http://schemas.microsoft.com/office/drawing/2014/main" val="2898154736"/>
                    </a:ext>
                  </a:extLst>
                </a:gridCol>
                <a:gridCol w="396807">
                  <a:extLst>
                    <a:ext uri="{9D8B030D-6E8A-4147-A177-3AD203B41FA5}">
                      <a16:colId xmlns:a16="http://schemas.microsoft.com/office/drawing/2014/main" val="1793691350"/>
                    </a:ext>
                  </a:extLst>
                </a:gridCol>
                <a:gridCol w="2326856">
                  <a:extLst>
                    <a:ext uri="{9D8B030D-6E8A-4147-A177-3AD203B41FA5}">
                      <a16:colId xmlns:a16="http://schemas.microsoft.com/office/drawing/2014/main" val="957369448"/>
                    </a:ext>
                  </a:extLst>
                </a:gridCol>
              </a:tblGrid>
              <a:tr h="303290">
                <a:tc gridSpan="3">
                  <a:txBody>
                    <a:bodyPr/>
                    <a:lstStyle/>
                    <a:p>
                      <a:r>
                        <a:rPr lang="en-US" sz="1400" b="1" u="none" dirty="0">
                          <a:latin typeface="+mn-lt"/>
                        </a:rPr>
                        <a:t>Class Review:</a:t>
                      </a:r>
                    </a:p>
                  </a:txBody>
                  <a:tcPr marL="68580" marR="68580" marT="34290" marB="34290">
                    <a:solidFill>
                      <a:schemeClr val="bg1"/>
                    </a:solidFill>
                  </a:tcPr>
                </a:tc>
                <a:tc hMerge="1">
                  <a:txBody>
                    <a:bodyPr/>
                    <a:lstStyle/>
                    <a:p>
                      <a:endParaRPr lang="en-US"/>
                    </a:p>
                  </a:txBody>
                  <a:tcPr/>
                </a:tc>
                <a:tc hMerge="1">
                  <a:txBody>
                    <a:bodyPr/>
                    <a:lstStyle/>
                    <a:p>
                      <a:endParaRPr lang="en-US" sz="1200" b="0" u="none" dirty="0">
                        <a:latin typeface="+mn-lt"/>
                      </a:endParaRPr>
                    </a:p>
                  </a:txBody>
                  <a:tcPr marL="68580" marR="68580" marT="34290" marB="34290">
                    <a:solidFill>
                      <a:schemeClr val="bg1"/>
                    </a:solidFill>
                  </a:tcPr>
                </a:tc>
                <a:tc gridSpan="5">
                  <a:txBody>
                    <a:bodyPr/>
                    <a:lstStyle/>
                    <a:p>
                      <a:r>
                        <a:rPr lang="en-US" sz="1400" b="1" u="none" dirty="0">
                          <a:latin typeface="+mn-lt"/>
                        </a:rPr>
                        <a:t>School Team:</a:t>
                      </a:r>
                      <a:endParaRPr lang="en-US" sz="1400" b="1" dirty="0"/>
                    </a:p>
                  </a:txBody>
                  <a:tcPr marL="68580" marR="68580" marT="34290" marB="3429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r>
                        <a:rPr lang="en-US" sz="1400" b="1" u="none" dirty="0">
                          <a:latin typeface="+mn-lt"/>
                        </a:rPr>
                        <a:t>Date:</a:t>
                      </a:r>
                    </a:p>
                  </a:txBody>
                  <a:tcPr marL="68580" marR="68580" marT="34290" marB="34290">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8240087"/>
                  </a:ext>
                </a:extLst>
              </a:tr>
              <a:tr h="303290">
                <a:tc grid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dirty="0">
                          <a:latin typeface="+mn-lt"/>
                          <a:cs typeface="Arial" panose="020B0604020202020204" pitchFamily="34" charset="0"/>
                        </a:rPr>
                        <a:t>Class Dimensions</a:t>
                      </a:r>
                    </a:p>
                  </a:txBody>
                  <a:tcPr marL="68580" marR="68580" marT="34290" marB="34290">
                    <a:solidFill>
                      <a:srgbClr val="0087B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827165"/>
                  </a:ext>
                </a:extLst>
              </a:tr>
              <a:tr h="21394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latin typeface="+mn-lt"/>
                        </a:rPr>
                        <a:t>Class Identities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latin typeface="+mn-lt"/>
                        </a:rPr>
                        <a:t>Student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latin typeface="+mn-lt"/>
                        </a:rPr>
                        <a:t>Team Perspectives:</a:t>
                      </a:r>
                    </a:p>
                  </a:txBody>
                  <a:tcPr marL="68580" marR="68580" marT="34290" marB="34290">
                    <a:solidFill>
                      <a:schemeClr val="bg1"/>
                    </a:solidFill>
                  </a:tcPr>
                </a:tc>
                <a:tc hMerge="1">
                  <a:txBody>
                    <a:bodyPr/>
                    <a:lstStyle/>
                    <a:p>
                      <a:endParaRPr lang="en-US"/>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latin typeface="+mn-lt"/>
                        </a:rPr>
                        <a:t>Class Interests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latin typeface="+mn-lt"/>
                        </a:rPr>
                        <a:t>Student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latin typeface="+mn-lt"/>
                        </a:rPr>
                        <a:t>Team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u="none" dirty="0">
                        <a:latin typeface="+mn-lt"/>
                      </a:endParaRPr>
                    </a:p>
                  </a:txBody>
                  <a:tcPr marL="68580" marR="68580" marT="34290" marB="34290">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dirty="0">
                          <a:latin typeface="+mn-lt"/>
                        </a:rPr>
                        <a:t>Classroom Strengths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latin typeface="+mn-lt"/>
                        </a:rPr>
                        <a:t>- memorization, sharing, speaking ideas, strong math/ math facts, chatty, social, German community, low German (oral), many shared experiences, get along (many are related), giving and generous, identity </a:t>
                      </a:r>
                      <a:endParaRPr lang="en-US" dirty="0"/>
                    </a:p>
                  </a:txBody>
                  <a:tcPr marL="68580" marR="68580" marT="34290" marB="34290">
                    <a:solidFill>
                      <a:schemeClr val="bg1"/>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mn-lt"/>
                        </a:rPr>
                        <a:t>Classroom Strengths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creative, drawing, working together, supporting and helping each other, encourage each other, love learning, flexible, persuasive, a group that is very independent, persevere, kind, clean up after, work hard, coping-showing a lot growth</a:t>
                      </a:r>
                    </a:p>
                  </a:txBody>
                  <a:tcPr marL="68580" marR="68580" marT="34290" marB="34290">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latin typeface="+mn-lt"/>
                        </a:rPr>
                        <a:t>Classroom Strengths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latin typeface="+mn-lt"/>
                        </a:rPr>
                        <a:t>Student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latin typeface="+mn-lt"/>
                        </a:rPr>
                        <a:t>Team Perspectives: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400" b="0" u="none" dirty="0">
                        <a:latin typeface="+mn-lt"/>
                      </a:endParaRPr>
                    </a:p>
                  </a:txBody>
                  <a:tcPr marL="68580" marR="68580" marT="34290" marB="34290">
                    <a:solidFill>
                      <a:schemeClr val="bg1"/>
                    </a:solidFill>
                  </a:tcPr>
                </a:tc>
                <a:tc hMerge="1">
                  <a:txBody>
                    <a:bodyPr/>
                    <a:lstStyle/>
                    <a:p>
                      <a:endParaRPr lang="en-US"/>
                    </a:p>
                  </a:txBody>
                  <a:tcPr/>
                </a:tc>
                <a:tc hMerge="1">
                  <a:txBody>
                    <a:bodyPr/>
                    <a:lstStyle/>
                    <a:p>
                      <a:pPr algn="ctr"/>
                      <a:r>
                        <a:rPr lang="en-US" sz="1200" b="1" u="none" dirty="0">
                          <a:latin typeface="+mn-lt"/>
                        </a:rPr>
                        <a:t>Classroom Stretches</a:t>
                      </a:r>
                    </a:p>
                    <a:p>
                      <a:pPr marL="171450" indent="-171450" algn="l">
                        <a:buFontTx/>
                        <a:buChar char="-"/>
                      </a:pPr>
                      <a:r>
                        <a:rPr lang="en-US" sz="1200" b="0" u="none" dirty="0">
                          <a:latin typeface="+mn-lt"/>
                        </a:rPr>
                        <a:t>All ELL learners, engagement, a lot needs, range of abilities, literacy level, resources are not accessible for them to understand, have limited experiences, sometimes have a hard time because they are together all the time, some individual struggle to fit, a lot of needs</a:t>
                      </a:r>
                    </a:p>
                    <a:p>
                      <a:pPr marL="171450" indent="-171450" algn="l">
                        <a:buFontTx/>
                        <a:buChar char="-"/>
                      </a:pPr>
                      <a:endParaRPr lang="en-US" sz="1200" b="0" u="none" dirty="0">
                        <a:latin typeface="+mn-lt"/>
                      </a:endParaRPr>
                    </a:p>
                    <a:p>
                      <a:pPr marL="171450" indent="-171450" algn="l">
                        <a:buFontTx/>
                        <a:buChar char="-"/>
                      </a:pPr>
                      <a:endParaRPr lang="en-US" sz="1200" b="0" u="none" dirty="0">
                        <a:latin typeface="+mn-lt"/>
                      </a:endParaRPr>
                    </a:p>
                  </a:txBody>
                  <a:tcPr marL="68580" marR="68580" marT="34290" marB="34290">
                    <a:solidFill>
                      <a:schemeClr val="bg1"/>
                    </a:solidFill>
                  </a:tcPr>
                </a:tc>
                <a:tc gridSpan="2">
                  <a:txBody>
                    <a:bodyPr/>
                    <a:lstStyle/>
                    <a:p>
                      <a:pPr algn="l"/>
                      <a:r>
                        <a:rPr lang="en-US" sz="1400" b="1" u="none" dirty="0">
                          <a:latin typeface="+mn-lt"/>
                        </a:rPr>
                        <a:t>Classroom Stretches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latin typeface="+mn-lt"/>
                        </a:rPr>
                        <a:t>Student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latin typeface="+mn-lt"/>
                        </a:rPr>
                        <a:t>Team Perspectives:</a:t>
                      </a:r>
                    </a:p>
                    <a:p>
                      <a:pPr algn="l"/>
                      <a:endParaRPr lang="en-US" sz="1400" b="1" u="none" dirty="0">
                        <a:latin typeface="+mn-lt"/>
                      </a:endParaRPr>
                    </a:p>
                  </a:txBody>
                  <a:tcPr marL="68580" marR="68580" marT="34290" marB="34290">
                    <a:solidFill>
                      <a:schemeClr val="bg1"/>
                    </a:solidFill>
                  </a:tcPr>
                </a:tc>
                <a:tc hMerge="1">
                  <a:txBody>
                    <a:bodyPr/>
                    <a:lstStyle/>
                    <a:p>
                      <a:endParaRPr lang="en-US"/>
                    </a:p>
                  </a:txBody>
                  <a:tcPr/>
                </a:tc>
                <a:extLst>
                  <a:ext uri="{0D108BD9-81ED-4DB2-BD59-A6C34878D82A}">
                    <a16:rowId xmlns:a16="http://schemas.microsoft.com/office/drawing/2014/main" val="3801171011"/>
                  </a:ext>
                </a:extLst>
              </a:tr>
              <a:tr h="303290">
                <a:tc grid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dirty="0">
                          <a:latin typeface="+mn-lt"/>
                          <a:cs typeface="Arial" panose="020B0604020202020204" pitchFamily="34" charset="0"/>
                        </a:rPr>
                        <a:t>Class Needs</a:t>
                      </a:r>
                    </a:p>
                  </a:txBody>
                  <a:tcPr marL="68580" marR="68580" marT="34290" marB="34290">
                    <a:solidFill>
                      <a:srgbClr val="0087B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8814490"/>
                  </a:ext>
                </a:extLst>
              </a:tr>
              <a:tr h="745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latin typeface="+mn-lt"/>
                          <a:cs typeface="Arial" panose="020B0604020202020204" pitchFamily="34" charset="0"/>
                        </a:rPr>
                        <a:t>Need:</a:t>
                      </a:r>
                    </a:p>
                  </a:txBody>
                  <a:tcPr marL="68580" marR="68580" marT="34290" marB="34290">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latin typeface="+mn-lt"/>
                          <a:cs typeface="Arial" panose="020B0604020202020204" pitchFamily="34" charset="0"/>
                        </a:rPr>
                        <a:t>Need:</a:t>
                      </a:r>
                    </a:p>
                  </a:txBody>
                  <a:tcPr marL="68580" marR="68580" marT="34290" marB="34290">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latin typeface="+mn-lt"/>
                          <a:cs typeface="Arial" panose="020B0604020202020204" pitchFamily="34" charset="0"/>
                        </a:rPr>
                        <a:t>Need:</a:t>
                      </a:r>
                    </a:p>
                  </a:txBody>
                  <a:tcPr marL="68580" marR="68580" marT="34290" marB="34290">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latin typeface="+mn-lt"/>
                          <a:cs typeface="Arial" panose="020B0604020202020204" pitchFamily="34" charset="0"/>
                        </a:rPr>
                        <a:t>Need:</a:t>
                      </a:r>
                    </a:p>
                  </a:txBody>
                  <a:tcPr marL="68580" marR="68580" marT="34290" marB="34290">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latin typeface="+mn-lt"/>
                          <a:cs typeface="Arial" panose="020B0604020202020204" pitchFamily="34" charset="0"/>
                        </a:rPr>
                        <a:t>Need:</a:t>
                      </a:r>
                      <a:endParaRPr lang="en-US" sz="1400" b="1" u="none" dirty="0">
                        <a:highlight>
                          <a:srgbClr val="FFFF00"/>
                        </a:highlight>
                        <a:latin typeface="+mn-lt"/>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848771795"/>
                  </a:ext>
                </a:extLst>
              </a:tr>
              <a:tr h="303290">
                <a:tc grid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dirty="0">
                          <a:latin typeface="+mn-lt"/>
                          <a:cs typeface="Arial" panose="020B0604020202020204" pitchFamily="34" charset="0"/>
                        </a:rPr>
                        <a:t>Team Goals</a:t>
                      </a:r>
                    </a:p>
                  </a:txBody>
                  <a:tcPr marL="68580" marR="68580" marT="34290" marB="34290">
                    <a:solidFill>
                      <a:srgbClr val="0087B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2897149"/>
                  </a:ext>
                </a:extLst>
              </a:tr>
              <a:tr h="725995">
                <a:tc gridSpan="11">
                  <a:txBody>
                    <a:bodyPr/>
                    <a:lstStyle/>
                    <a:p>
                      <a:r>
                        <a:rPr lang="en-US" sz="1400" b="1" u="none" dirty="0">
                          <a:latin typeface="+mn-lt"/>
                        </a:rPr>
                        <a:t>Some big questions and/or goals that we have for this class:</a:t>
                      </a:r>
                    </a:p>
                  </a:txBody>
                  <a:tcPr marL="68580" marR="68580" marT="34290" marB="3429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8701409"/>
                  </a:ext>
                </a:extLst>
              </a:tr>
              <a:tr h="303290">
                <a:tc gridSpan="1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dirty="0">
                          <a:latin typeface="+mn-lt"/>
                          <a:cs typeface="Arial" panose="020B0604020202020204" pitchFamily="34" charset="0"/>
                        </a:rPr>
                        <a:t>Team Reflections &amp; Decisions</a:t>
                      </a:r>
                    </a:p>
                  </a:txBody>
                  <a:tcPr marL="68580" marR="68580" marT="34290" marB="34290">
                    <a:solidFill>
                      <a:srgbClr val="0087B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2135908"/>
                  </a:ext>
                </a:extLst>
              </a:tr>
              <a:tr h="1151027">
                <a:tc gridSpan="5">
                  <a:txBody>
                    <a:bodyPr/>
                    <a:lstStyle/>
                    <a:p>
                      <a:r>
                        <a:rPr lang="en-US" sz="1400" b="1" u="none" dirty="0">
                          <a:latin typeface="+mn-lt"/>
                        </a:rPr>
                        <a:t>What works well for this class?</a:t>
                      </a:r>
                    </a:p>
                  </a:txBody>
                  <a:tcPr marL="68580" marR="68580" marT="34290" marB="3429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latin typeface="+mn-lt"/>
                        </a:rPr>
                        <a:t>What else can we do to reduce barriers for this class?</a:t>
                      </a:r>
                    </a:p>
                    <a:p>
                      <a:endParaRPr lang="en-US" sz="1400" b="0" u="none" dirty="0">
                        <a:latin typeface="+mn-lt"/>
                      </a:endParaRPr>
                    </a:p>
                  </a:txBody>
                  <a:tcPr marL="68580" marR="68580" marT="34290" marB="3429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1001599"/>
                  </a:ext>
                </a:extLst>
              </a:tr>
            </a:tbl>
          </a:graphicData>
        </a:graphic>
      </p:graphicFrame>
      <p:sp>
        <p:nvSpPr>
          <p:cNvPr id="5" name="Rectangle 4">
            <a:extLst>
              <a:ext uri="{FF2B5EF4-FFF2-40B4-BE49-F238E27FC236}">
                <a16:creationId xmlns:a16="http://schemas.microsoft.com/office/drawing/2014/main" id="{9CB35890-F7A0-0702-A770-9A7A13D66AE1}"/>
              </a:ext>
            </a:extLst>
          </p:cNvPr>
          <p:cNvSpPr/>
          <p:nvPr/>
        </p:nvSpPr>
        <p:spPr>
          <a:xfrm>
            <a:off x="0" y="6601325"/>
            <a:ext cx="12192000" cy="307777"/>
          </a:xfrm>
          <a:prstGeom prst="rect">
            <a:avLst/>
          </a:prstGeom>
        </p:spPr>
        <p:txBody>
          <a:bodyPr wrap="square">
            <a:spAutoFit/>
          </a:bodyPr>
          <a:lstStyle/>
          <a:p>
            <a:r>
              <a:rPr lang="en-US" sz="1400" dirty="0"/>
              <a:t>The Class Review – Brownlie, F &amp; King, J, 2011				         			        adapted by Dr. Shelley Moore 2023</a:t>
            </a:r>
          </a:p>
        </p:txBody>
      </p:sp>
    </p:spTree>
    <p:extLst>
      <p:ext uri="{BB962C8B-B14F-4D97-AF65-F5344CB8AC3E}">
        <p14:creationId xmlns:p14="http://schemas.microsoft.com/office/powerpoint/2010/main" val="56779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st of information on a document&#10;&#10;AI-generated content may be incorrect.">
            <a:extLst>
              <a:ext uri="{FF2B5EF4-FFF2-40B4-BE49-F238E27FC236}">
                <a16:creationId xmlns:a16="http://schemas.microsoft.com/office/drawing/2014/main" id="{67E935B5-1012-57BA-0E1D-A232A983858B}"/>
              </a:ext>
            </a:extLst>
          </p:cNvPr>
          <p:cNvPicPr>
            <a:picLocks noChangeAspect="1"/>
          </p:cNvPicPr>
          <p:nvPr/>
        </p:nvPicPr>
        <p:blipFill>
          <a:blip r:embed="rId2"/>
          <a:stretch>
            <a:fillRect/>
          </a:stretch>
        </p:blipFill>
        <p:spPr>
          <a:xfrm>
            <a:off x="6373714" y="0"/>
            <a:ext cx="5420563" cy="6858000"/>
          </a:xfrm>
          <a:prstGeom prst="rect">
            <a:avLst/>
          </a:prstGeom>
        </p:spPr>
      </p:pic>
      <p:pic>
        <p:nvPicPr>
          <p:cNvPr id="5" name="Picture 4" descr="A document with text on it&#10;&#10;AI-generated content may be incorrect.">
            <a:extLst>
              <a:ext uri="{FF2B5EF4-FFF2-40B4-BE49-F238E27FC236}">
                <a16:creationId xmlns:a16="http://schemas.microsoft.com/office/drawing/2014/main" id="{436E8830-8647-E86D-15AE-3F8B7594D1E4}"/>
              </a:ext>
            </a:extLst>
          </p:cNvPr>
          <p:cNvPicPr>
            <a:picLocks noChangeAspect="1"/>
          </p:cNvPicPr>
          <p:nvPr/>
        </p:nvPicPr>
        <p:blipFill>
          <a:blip r:embed="rId3"/>
          <a:stretch>
            <a:fillRect/>
          </a:stretch>
        </p:blipFill>
        <p:spPr>
          <a:xfrm>
            <a:off x="617358" y="0"/>
            <a:ext cx="5363308" cy="6858000"/>
          </a:xfrm>
          <a:prstGeom prst="rect">
            <a:avLst/>
          </a:prstGeom>
        </p:spPr>
      </p:pic>
    </p:spTree>
    <p:extLst>
      <p:ext uri="{BB962C8B-B14F-4D97-AF65-F5344CB8AC3E}">
        <p14:creationId xmlns:p14="http://schemas.microsoft.com/office/powerpoint/2010/main" val="123339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93DE42-8F98-05A0-BA81-C79E7A669E50}"/>
              </a:ext>
            </a:extLst>
          </p:cNvPr>
          <p:cNvPicPr>
            <a:picLocks noChangeAspect="1"/>
          </p:cNvPicPr>
          <p:nvPr/>
        </p:nvPicPr>
        <p:blipFill>
          <a:blip r:embed="rId3">
            <a:alphaModFix amt="22000"/>
          </a:blip>
          <a:stretch>
            <a:fillRect/>
          </a:stretch>
        </p:blipFill>
        <p:spPr>
          <a:xfrm>
            <a:off x="-163002" y="0"/>
            <a:ext cx="12590355" cy="6858000"/>
          </a:xfrm>
          <a:prstGeom prst="rect">
            <a:avLst/>
          </a:prstGeom>
        </p:spPr>
      </p:pic>
      <p:graphicFrame>
        <p:nvGraphicFramePr>
          <p:cNvPr id="7" name="Diagram 6">
            <a:extLst>
              <a:ext uri="{FF2B5EF4-FFF2-40B4-BE49-F238E27FC236}">
                <a16:creationId xmlns:a16="http://schemas.microsoft.com/office/drawing/2014/main" id="{9EB564CD-64C7-DD4E-A5F3-304AF4A30AAE}"/>
              </a:ext>
            </a:extLst>
          </p:cNvPr>
          <p:cNvGraphicFramePr/>
          <p:nvPr/>
        </p:nvGraphicFramePr>
        <p:xfrm>
          <a:off x="1216185" y="723703"/>
          <a:ext cx="9753600" cy="5036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369B5199-6FC3-631C-B766-B04D29471C7F}"/>
              </a:ext>
            </a:extLst>
          </p:cNvPr>
          <p:cNvSpPr txBox="1"/>
          <p:nvPr/>
        </p:nvSpPr>
        <p:spPr>
          <a:xfrm>
            <a:off x="4500241" y="262038"/>
            <a:ext cx="3185487" cy="461665"/>
          </a:xfrm>
          <a:prstGeom prst="rect">
            <a:avLst/>
          </a:prstGeom>
          <a:noFill/>
        </p:spPr>
        <p:txBody>
          <a:bodyPr wrap="none" rtlCol="0">
            <a:spAutoFit/>
          </a:bodyPr>
          <a:lstStyle/>
          <a:p>
            <a:pPr algn="ctr"/>
            <a:r>
              <a:rPr lang="en-US" sz="1200" dirty="0">
                <a:latin typeface="DM Sans" pitchFamily="2" charset="77"/>
              </a:rPr>
              <a:t>What grade level curriculum are we using?</a:t>
            </a:r>
          </a:p>
          <a:p>
            <a:pPr algn="ctr"/>
            <a:r>
              <a:rPr lang="en-US" sz="1200" dirty="0">
                <a:latin typeface="DM Sans" pitchFamily="2" charset="77"/>
              </a:rPr>
              <a:t>What are the learning standards?</a:t>
            </a:r>
          </a:p>
        </p:txBody>
      </p:sp>
      <p:sp>
        <p:nvSpPr>
          <p:cNvPr id="9" name="TextBox 8">
            <a:extLst>
              <a:ext uri="{FF2B5EF4-FFF2-40B4-BE49-F238E27FC236}">
                <a16:creationId xmlns:a16="http://schemas.microsoft.com/office/drawing/2014/main" id="{3205DA94-334E-40F4-2750-8BB77F250D8C}"/>
              </a:ext>
            </a:extLst>
          </p:cNvPr>
          <p:cNvSpPr txBox="1"/>
          <p:nvPr/>
        </p:nvSpPr>
        <p:spPr>
          <a:xfrm>
            <a:off x="1423853" y="5760160"/>
            <a:ext cx="3015950" cy="830997"/>
          </a:xfrm>
          <a:prstGeom prst="rect">
            <a:avLst/>
          </a:prstGeom>
          <a:noFill/>
        </p:spPr>
        <p:txBody>
          <a:bodyPr wrap="square" rtlCol="0">
            <a:spAutoFit/>
          </a:bodyPr>
          <a:lstStyle/>
          <a:p>
            <a:pPr algn="ctr"/>
            <a:r>
              <a:rPr lang="en-US" sz="1200" dirty="0">
                <a:latin typeface="DM Sans" pitchFamily="2" charset="77"/>
              </a:rPr>
              <a:t>What are the student needs?</a:t>
            </a:r>
          </a:p>
          <a:p>
            <a:pPr algn="ctr"/>
            <a:r>
              <a:rPr lang="en-US" sz="1200" dirty="0">
                <a:latin typeface="DM Sans" pitchFamily="2" charset="77"/>
              </a:rPr>
              <a:t>What barriers are getting in the way?</a:t>
            </a:r>
          </a:p>
          <a:p>
            <a:pPr algn="ctr"/>
            <a:r>
              <a:rPr lang="en-US" sz="1200" dirty="0">
                <a:latin typeface="DM Sans" pitchFamily="2" charset="77"/>
              </a:rPr>
              <a:t>What do student require to navigate needs &amp; barriers?</a:t>
            </a:r>
          </a:p>
        </p:txBody>
      </p:sp>
      <p:sp>
        <p:nvSpPr>
          <p:cNvPr id="10" name="TextBox 9">
            <a:extLst>
              <a:ext uri="{FF2B5EF4-FFF2-40B4-BE49-F238E27FC236}">
                <a16:creationId xmlns:a16="http://schemas.microsoft.com/office/drawing/2014/main" id="{034AE7D2-74B4-8968-4873-2546C6A662E6}"/>
              </a:ext>
            </a:extLst>
          </p:cNvPr>
          <p:cNvSpPr txBox="1"/>
          <p:nvPr/>
        </p:nvSpPr>
        <p:spPr>
          <a:xfrm rot="18635188">
            <a:off x="3141872" y="2961388"/>
            <a:ext cx="2172391" cy="276999"/>
          </a:xfrm>
          <a:prstGeom prst="rect">
            <a:avLst/>
          </a:prstGeom>
          <a:noFill/>
        </p:spPr>
        <p:txBody>
          <a:bodyPr wrap="none" rtlCol="0">
            <a:spAutoFit/>
          </a:bodyPr>
          <a:lstStyle/>
          <a:p>
            <a:pPr algn="ctr"/>
            <a:r>
              <a:rPr lang="en-US" sz="1200" dirty="0">
                <a:latin typeface="DM Sans" pitchFamily="2" charset="77"/>
              </a:rPr>
              <a:t>Student choice of challenge</a:t>
            </a:r>
          </a:p>
        </p:txBody>
      </p:sp>
      <p:sp>
        <p:nvSpPr>
          <p:cNvPr id="11" name="TextBox 10">
            <a:extLst>
              <a:ext uri="{FF2B5EF4-FFF2-40B4-BE49-F238E27FC236}">
                <a16:creationId xmlns:a16="http://schemas.microsoft.com/office/drawing/2014/main" id="{C8D08291-F143-495F-617B-AF0ADCF04E26}"/>
              </a:ext>
            </a:extLst>
          </p:cNvPr>
          <p:cNvSpPr txBox="1"/>
          <p:nvPr/>
        </p:nvSpPr>
        <p:spPr>
          <a:xfrm rot="3016650">
            <a:off x="6856202" y="2965727"/>
            <a:ext cx="2149948" cy="276999"/>
          </a:xfrm>
          <a:prstGeom prst="rect">
            <a:avLst/>
          </a:prstGeom>
          <a:noFill/>
        </p:spPr>
        <p:txBody>
          <a:bodyPr wrap="none" rtlCol="0">
            <a:spAutoFit/>
          </a:bodyPr>
          <a:lstStyle/>
          <a:p>
            <a:pPr algn="ctr"/>
            <a:r>
              <a:rPr lang="en-US" sz="1200" dirty="0">
                <a:latin typeface="DM Sans" pitchFamily="2" charset="77"/>
              </a:rPr>
              <a:t>Student choice of evidence</a:t>
            </a:r>
          </a:p>
        </p:txBody>
      </p:sp>
      <p:sp>
        <p:nvSpPr>
          <p:cNvPr id="12" name="TextBox 11">
            <a:extLst>
              <a:ext uri="{FF2B5EF4-FFF2-40B4-BE49-F238E27FC236}">
                <a16:creationId xmlns:a16="http://schemas.microsoft.com/office/drawing/2014/main" id="{77088DA9-811C-ACDB-C5B4-59621F1E7280}"/>
              </a:ext>
            </a:extLst>
          </p:cNvPr>
          <p:cNvSpPr txBox="1"/>
          <p:nvPr/>
        </p:nvSpPr>
        <p:spPr>
          <a:xfrm>
            <a:off x="7856702" y="5739292"/>
            <a:ext cx="2711773" cy="646331"/>
          </a:xfrm>
          <a:prstGeom prst="rect">
            <a:avLst/>
          </a:prstGeom>
          <a:noFill/>
        </p:spPr>
        <p:txBody>
          <a:bodyPr wrap="square" rtlCol="0">
            <a:spAutoFit/>
          </a:bodyPr>
          <a:lstStyle/>
          <a:p>
            <a:pPr algn="ctr"/>
            <a:r>
              <a:rPr lang="en-US" sz="1200" dirty="0">
                <a:latin typeface="DM Sans" pitchFamily="2" charset="77"/>
              </a:rPr>
              <a:t>How will students show growth within the learning standard?</a:t>
            </a:r>
          </a:p>
          <a:p>
            <a:pPr algn="ctr"/>
            <a:r>
              <a:rPr lang="en-US" sz="1200" dirty="0">
                <a:latin typeface="DM Sans" pitchFamily="2" charset="77"/>
              </a:rPr>
              <a:t>How do we know?</a:t>
            </a:r>
          </a:p>
        </p:txBody>
      </p:sp>
      <p:sp>
        <p:nvSpPr>
          <p:cNvPr id="14" name="TextBox 13">
            <a:extLst>
              <a:ext uri="{FF2B5EF4-FFF2-40B4-BE49-F238E27FC236}">
                <a16:creationId xmlns:a16="http://schemas.microsoft.com/office/drawing/2014/main" id="{5BAAC171-8BCE-0653-3DBF-7FB6DED364DC}"/>
              </a:ext>
            </a:extLst>
          </p:cNvPr>
          <p:cNvSpPr txBox="1"/>
          <p:nvPr/>
        </p:nvSpPr>
        <p:spPr>
          <a:xfrm>
            <a:off x="4725813" y="5252452"/>
            <a:ext cx="2720617" cy="276999"/>
          </a:xfrm>
          <a:prstGeom prst="rect">
            <a:avLst/>
          </a:prstGeom>
          <a:noFill/>
        </p:spPr>
        <p:txBody>
          <a:bodyPr wrap="none" rtlCol="0">
            <a:spAutoFit/>
          </a:bodyPr>
          <a:lstStyle/>
          <a:p>
            <a:pPr algn="ctr"/>
            <a:r>
              <a:rPr lang="en-US" sz="1200" dirty="0">
                <a:latin typeface="DM Sans" pitchFamily="2" charset="77"/>
              </a:rPr>
              <a:t>Student choice of tools and actions</a:t>
            </a:r>
          </a:p>
        </p:txBody>
      </p:sp>
      <p:sp>
        <p:nvSpPr>
          <p:cNvPr id="5" name="TextBox 4">
            <a:extLst>
              <a:ext uri="{FF2B5EF4-FFF2-40B4-BE49-F238E27FC236}">
                <a16:creationId xmlns:a16="http://schemas.microsoft.com/office/drawing/2014/main" id="{EEAA1F47-5DF9-5742-6597-39C8FC0B560A}"/>
              </a:ext>
            </a:extLst>
          </p:cNvPr>
          <p:cNvSpPr txBox="1"/>
          <p:nvPr/>
        </p:nvSpPr>
        <p:spPr>
          <a:xfrm>
            <a:off x="4882194" y="3848069"/>
            <a:ext cx="2382383" cy="715581"/>
          </a:xfrm>
          <a:prstGeom prst="rect">
            <a:avLst/>
          </a:prstGeom>
          <a:noFill/>
        </p:spPr>
        <p:txBody>
          <a:bodyPr wrap="none" rtlCol="0">
            <a:spAutoFit/>
          </a:bodyPr>
          <a:lstStyle/>
          <a:p>
            <a:pPr algn="ctr"/>
            <a:r>
              <a:rPr lang="en-US" sz="1350" dirty="0">
                <a:latin typeface="DM Sans" pitchFamily="2" charset="77"/>
              </a:rPr>
              <a:t>Who are the pilots?</a:t>
            </a:r>
          </a:p>
          <a:p>
            <a:pPr algn="ctr"/>
            <a:r>
              <a:rPr lang="en-US" sz="1350" dirty="0">
                <a:latin typeface="DM Sans" pitchFamily="2" charset="77"/>
              </a:rPr>
              <a:t>What are their dimensions?</a:t>
            </a:r>
          </a:p>
          <a:p>
            <a:pPr algn="ctr"/>
            <a:r>
              <a:rPr lang="en-US" sz="1350" dirty="0">
                <a:latin typeface="DM Sans" pitchFamily="2" charset="77"/>
              </a:rPr>
              <a:t>Where is their agency?</a:t>
            </a:r>
          </a:p>
        </p:txBody>
      </p:sp>
      <p:sp>
        <p:nvSpPr>
          <p:cNvPr id="6" name="Rectangle 5">
            <a:extLst>
              <a:ext uri="{FF2B5EF4-FFF2-40B4-BE49-F238E27FC236}">
                <a16:creationId xmlns:a16="http://schemas.microsoft.com/office/drawing/2014/main" id="{0D01477D-7CC0-4F16-71E8-C8AF9722F5A2}"/>
              </a:ext>
            </a:extLst>
          </p:cNvPr>
          <p:cNvSpPr/>
          <p:nvPr/>
        </p:nvSpPr>
        <p:spPr>
          <a:xfrm>
            <a:off x="4756096" y="3080889"/>
            <a:ext cx="2768106" cy="923330"/>
          </a:xfrm>
          <a:prstGeom prst="rect">
            <a:avLst/>
          </a:prstGeom>
        </p:spPr>
        <p:txBody>
          <a:bodyPr wrap="square">
            <a:spAutoFit/>
          </a:bodyPr>
          <a:lstStyle/>
          <a:p>
            <a:r>
              <a:rPr lang="en-US" sz="5400" dirty="0">
                <a:latin typeface="Naughty dogs Script" pitchFamily="2" charset="0"/>
                <a:ea typeface="Naughty dogs Script" pitchFamily="2" charset="0"/>
              </a:rPr>
              <a:t>Students</a:t>
            </a:r>
          </a:p>
        </p:txBody>
      </p:sp>
      <p:grpSp>
        <p:nvGrpSpPr>
          <p:cNvPr id="2" name="Group 1">
            <a:extLst>
              <a:ext uri="{FF2B5EF4-FFF2-40B4-BE49-F238E27FC236}">
                <a16:creationId xmlns:a16="http://schemas.microsoft.com/office/drawing/2014/main" id="{0E4B287E-53C3-8F36-3CA0-91E9EE5E4FB3}"/>
              </a:ext>
            </a:extLst>
          </p:cNvPr>
          <p:cNvGrpSpPr/>
          <p:nvPr/>
        </p:nvGrpSpPr>
        <p:grpSpPr>
          <a:xfrm>
            <a:off x="10568475" y="5934402"/>
            <a:ext cx="1154057" cy="860332"/>
            <a:chOff x="10568475" y="5934402"/>
            <a:chExt cx="1154057" cy="860332"/>
          </a:xfrm>
        </p:grpSpPr>
        <p:pic>
          <p:nvPicPr>
            <p:cNvPr id="3" name="Picture 2">
              <a:extLst>
                <a:ext uri="{FF2B5EF4-FFF2-40B4-BE49-F238E27FC236}">
                  <a16:creationId xmlns:a16="http://schemas.microsoft.com/office/drawing/2014/main" id="{2A2C8D19-5E19-5992-C0FD-59B0537C0703}"/>
                </a:ext>
              </a:extLst>
            </p:cNvPr>
            <p:cNvPicPr>
              <a:picLocks noChangeAspect="1"/>
            </p:cNvPicPr>
            <p:nvPr/>
          </p:nvPicPr>
          <p:blipFill>
            <a:blip r:embed="rId9"/>
            <a:stretch>
              <a:fillRect/>
            </a:stretch>
          </p:blipFill>
          <p:spPr>
            <a:xfrm>
              <a:off x="10568475" y="5934402"/>
              <a:ext cx="1154057" cy="766366"/>
            </a:xfrm>
            <a:prstGeom prst="rect">
              <a:avLst/>
            </a:prstGeom>
          </p:spPr>
        </p:pic>
        <p:sp>
          <p:nvSpPr>
            <p:cNvPr id="13" name="TextBox 12">
              <a:extLst>
                <a:ext uri="{FF2B5EF4-FFF2-40B4-BE49-F238E27FC236}">
                  <a16:creationId xmlns:a16="http://schemas.microsoft.com/office/drawing/2014/main" id="{93688FE9-DD52-C336-45B2-5E70270113F1}"/>
                </a:ext>
              </a:extLst>
            </p:cNvPr>
            <p:cNvSpPr txBox="1"/>
            <p:nvPr/>
          </p:nvSpPr>
          <p:spPr>
            <a:xfrm>
              <a:off x="10822838" y="6517735"/>
              <a:ext cx="558166" cy="276999"/>
            </a:xfrm>
            <a:prstGeom prst="rect">
              <a:avLst/>
            </a:prstGeom>
            <a:noFill/>
          </p:spPr>
          <p:txBody>
            <a:bodyPr wrap="none" rtlCol="0">
              <a:spAutoFit/>
            </a:bodyPr>
            <a:lstStyle/>
            <a:p>
              <a:r>
                <a:rPr lang="en-US" sz="1200" dirty="0">
                  <a:latin typeface="DM Sans" pitchFamily="2" charset="77"/>
                </a:rPr>
                <a:t>2023</a:t>
              </a:r>
            </a:p>
          </p:txBody>
        </p:sp>
      </p:grpSp>
      <p:sp>
        <p:nvSpPr>
          <p:cNvPr id="15" name="Rectangle 14">
            <a:extLst>
              <a:ext uri="{FF2B5EF4-FFF2-40B4-BE49-F238E27FC236}">
                <a16:creationId xmlns:a16="http://schemas.microsoft.com/office/drawing/2014/main" id="{95E8EDDC-9313-52CB-BF10-1F8F4BD33CEF}"/>
              </a:ext>
            </a:extLst>
          </p:cNvPr>
          <p:cNvSpPr/>
          <p:nvPr/>
        </p:nvSpPr>
        <p:spPr>
          <a:xfrm>
            <a:off x="1274191" y="4304770"/>
            <a:ext cx="3185487" cy="2395997"/>
          </a:xfrm>
          <a:prstGeom prst="rect">
            <a:avLst/>
          </a:prstGeom>
          <a:solidFill>
            <a:schemeClr val="accent4">
              <a:lumMod val="20000"/>
              <a:lumOff val="80000"/>
              <a:alpha val="15298"/>
            </a:schemeClr>
          </a:solidFill>
          <a:ln w="1174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261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B88AA-5901-C508-1116-076BC1806BCC}"/>
            </a:ext>
          </a:extLst>
        </p:cNvPr>
        <p:cNvGrpSpPr/>
        <p:nvPr/>
      </p:nvGrpSpPr>
      <p:grpSpPr>
        <a:xfrm>
          <a:off x="0" y="0"/>
          <a:ext cx="0" cy="0"/>
          <a:chOff x="0" y="0"/>
          <a:chExt cx="0" cy="0"/>
        </a:xfrm>
      </p:grpSpPr>
      <p:grpSp>
        <p:nvGrpSpPr>
          <p:cNvPr id="4" name="Group 2">
            <a:extLst>
              <a:ext uri="{FF2B5EF4-FFF2-40B4-BE49-F238E27FC236}">
                <a16:creationId xmlns:a16="http://schemas.microsoft.com/office/drawing/2014/main" id="{7EC7FD88-2A1C-EC99-5B5B-03300EBA3421}"/>
              </a:ext>
            </a:extLst>
          </p:cNvPr>
          <p:cNvGrpSpPr/>
          <p:nvPr/>
        </p:nvGrpSpPr>
        <p:grpSpPr>
          <a:xfrm>
            <a:off x="0" y="-170953"/>
            <a:ext cx="12192000" cy="1367575"/>
            <a:chOff x="0" y="0"/>
            <a:chExt cx="4816593" cy="614389"/>
          </a:xfrm>
        </p:grpSpPr>
        <p:sp>
          <p:nvSpPr>
            <p:cNvPr id="5" name="Freeform 3">
              <a:extLst>
                <a:ext uri="{FF2B5EF4-FFF2-40B4-BE49-F238E27FC236}">
                  <a16:creationId xmlns:a16="http://schemas.microsoft.com/office/drawing/2014/main" id="{E47992F2-19B9-9725-D919-91852BD64929}"/>
                </a:ext>
              </a:extLst>
            </p:cNvPr>
            <p:cNvSpPr/>
            <p:nvPr/>
          </p:nvSpPr>
          <p:spPr>
            <a:xfrm>
              <a:off x="0" y="0"/>
              <a:ext cx="4816592" cy="614389"/>
            </a:xfrm>
            <a:custGeom>
              <a:avLst/>
              <a:gdLst/>
              <a:ahLst/>
              <a:cxnLst/>
              <a:rect l="l" t="t" r="r" b="b"/>
              <a:pathLst>
                <a:path w="4816592" h="614389">
                  <a:moveTo>
                    <a:pt x="0" y="0"/>
                  </a:moveTo>
                  <a:lnTo>
                    <a:pt x="4816592" y="0"/>
                  </a:lnTo>
                  <a:lnTo>
                    <a:pt x="4816592" y="614389"/>
                  </a:lnTo>
                  <a:lnTo>
                    <a:pt x="0" y="614389"/>
                  </a:lnTo>
                  <a:close/>
                </a:path>
              </a:pathLst>
            </a:custGeom>
            <a:solidFill>
              <a:srgbClr val="00364F"/>
            </a:solidFill>
          </p:spPr>
          <p:txBody>
            <a:bodyPr/>
            <a:lstStyle/>
            <a:p>
              <a:endParaRPr lang="en-US"/>
            </a:p>
          </p:txBody>
        </p:sp>
        <p:sp>
          <p:nvSpPr>
            <p:cNvPr id="6" name="TextBox 4">
              <a:extLst>
                <a:ext uri="{FF2B5EF4-FFF2-40B4-BE49-F238E27FC236}">
                  <a16:creationId xmlns:a16="http://schemas.microsoft.com/office/drawing/2014/main" id="{E8B468D3-80AE-F28F-69D8-DE5C523820DF}"/>
                </a:ext>
              </a:extLst>
            </p:cNvPr>
            <p:cNvSpPr txBox="1"/>
            <p:nvPr/>
          </p:nvSpPr>
          <p:spPr>
            <a:xfrm>
              <a:off x="0" y="-38100"/>
              <a:ext cx="4816593" cy="652489"/>
            </a:xfrm>
            <a:prstGeom prst="rect">
              <a:avLst/>
            </a:prstGeom>
          </p:spPr>
          <p:txBody>
            <a:bodyPr lIns="33867" tIns="33867" rIns="33867" bIns="33867" rtlCol="0" anchor="ctr"/>
            <a:lstStyle/>
            <a:p>
              <a:pPr algn="ctr">
                <a:lnSpc>
                  <a:spcPts val="1773"/>
                </a:lnSpc>
              </a:pPr>
              <a:endParaRPr sz="1200" dirty="0"/>
            </a:p>
          </p:txBody>
        </p:sp>
      </p:grpSp>
      <p:sp>
        <p:nvSpPr>
          <p:cNvPr id="7" name="Title 4">
            <a:extLst>
              <a:ext uri="{FF2B5EF4-FFF2-40B4-BE49-F238E27FC236}">
                <a16:creationId xmlns:a16="http://schemas.microsoft.com/office/drawing/2014/main" id="{211A68EB-C813-5A0F-286A-AA193C563183}"/>
              </a:ext>
            </a:extLst>
          </p:cNvPr>
          <p:cNvSpPr txBox="1">
            <a:spLocks/>
          </p:cNvSpPr>
          <p:nvPr/>
        </p:nvSpPr>
        <p:spPr>
          <a:xfrm>
            <a:off x="1743978" y="179597"/>
            <a:ext cx="8704045" cy="8540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Roboto Condensed" panose="02000000000000000000" pitchFamily="2" charset="0"/>
                <a:ea typeface="Roboto Condensed" panose="02000000000000000000" pitchFamily="2" charset="0"/>
              </a:rPr>
              <a:t>Universal Needs-Based Support</a:t>
            </a:r>
          </a:p>
        </p:txBody>
      </p:sp>
      <p:sp>
        <p:nvSpPr>
          <p:cNvPr id="8" name="Triangle 7">
            <a:extLst>
              <a:ext uri="{FF2B5EF4-FFF2-40B4-BE49-F238E27FC236}">
                <a16:creationId xmlns:a16="http://schemas.microsoft.com/office/drawing/2014/main" id="{A5C4A15D-38D0-ECB9-A76B-6C6969D23F49}"/>
              </a:ext>
            </a:extLst>
          </p:cNvPr>
          <p:cNvSpPr/>
          <p:nvPr/>
        </p:nvSpPr>
        <p:spPr>
          <a:xfrm>
            <a:off x="4488912" y="1555401"/>
            <a:ext cx="2543543" cy="2704740"/>
          </a:xfrm>
          <a:prstGeom prst="triangle">
            <a:avLst/>
          </a:prstGeom>
          <a:solidFill>
            <a:srgbClr val="03827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Universal </a:t>
            </a:r>
          </a:p>
          <a:p>
            <a:pPr algn="ctr"/>
            <a:r>
              <a:rPr lang="en-US" sz="1400" b="1" dirty="0"/>
              <a:t>(Good for ALL)</a:t>
            </a:r>
          </a:p>
        </p:txBody>
      </p:sp>
      <p:sp>
        <p:nvSpPr>
          <p:cNvPr id="11" name="Title 4">
            <a:extLst>
              <a:ext uri="{FF2B5EF4-FFF2-40B4-BE49-F238E27FC236}">
                <a16:creationId xmlns:a16="http://schemas.microsoft.com/office/drawing/2014/main" id="{24718D3F-B904-4A89-276E-AEB637B58B15}"/>
              </a:ext>
            </a:extLst>
          </p:cNvPr>
          <p:cNvSpPr txBox="1">
            <a:spLocks/>
          </p:cNvSpPr>
          <p:nvPr/>
        </p:nvSpPr>
        <p:spPr>
          <a:xfrm>
            <a:off x="414529" y="4715701"/>
            <a:ext cx="3255264" cy="8540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C00000"/>
                </a:solidFill>
                <a:latin typeface="Roboto Condensed" panose="02000000000000000000" pitchFamily="2" charset="0"/>
                <a:ea typeface="Roboto Condensed" panose="02000000000000000000" pitchFamily="2" charset="0"/>
              </a:rPr>
              <a:t>Reducing &amp; Eliminating Barriers</a:t>
            </a:r>
          </a:p>
          <a:p>
            <a:pPr algn="ctr"/>
            <a:r>
              <a:rPr lang="en-US" sz="2800" dirty="0">
                <a:solidFill>
                  <a:srgbClr val="C00000"/>
                </a:solidFill>
                <a:latin typeface="Roboto Condensed" panose="02000000000000000000" pitchFamily="2" charset="0"/>
                <a:ea typeface="Roboto Condensed" panose="02000000000000000000" pitchFamily="2" charset="0"/>
              </a:rPr>
              <a:t> </a:t>
            </a:r>
            <a:r>
              <a:rPr lang="en-US" sz="2800" dirty="0">
                <a:latin typeface="Roboto Condensed" panose="02000000000000000000" pitchFamily="2" charset="0"/>
                <a:ea typeface="Roboto Condensed" panose="02000000000000000000" pitchFamily="2" charset="0"/>
              </a:rPr>
              <a:t>to increase agency &amp; independence</a:t>
            </a:r>
          </a:p>
          <a:p>
            <a:pPr algn="ctr"/>
            <a:r>
              <a:rPr lang="en-US" sz="1600" dirty="0">
                <a:latin typeface="Roboto Condensed" panose="02000000000000000000" pitchFamily="2" charset="0"/>
                <a:ea typeface="Roboto Condensed" panose="02000000000000000000" pitchFamily="2" charset="0"/>
              </a:rPr>
              <a:t>(reducing the stairs)</a:t>
            </a:r>
          </a:p>
        </p:txBody>
      </p:sp>
      <p:sp>
        <p:nvSpPr>
          <p:cNvPr id="13" name="Title 4">
            <a:extLst>
              <a:ext uri="{FF2B5EF4-FFF2-40B4-BE49-F238E27FC236}">
                <a16:creationId xmlns:a16="http://schemas.microsoft.com/office/drawing/2014/main" id="{53479BF9-4FE8-E7C0-0D7D-04F69E920275}"/>
              </a:ext>
            </a:extLst>
          </p:cNvPr>
          <p:cNvSpPr txBox="1">
            <a:spLocks/>
          </p:cNvSpPr>
          <p:nvPr/>
        </p:nvSpPr>
        <p:spPr>
          <a:xfrm>
            <a:off x="7571232" y="4722194"/>
            <a:ext cx="3862087" cy="8540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C00000"/>
                </a:solidFill>
                <a:latin typeface="Roboto Condensed" panose="02000000000000000000" pitchFamily="2" charset="0"/>
                <a:ea typeface="Roboto Condensed" panose="02000000000000000000" pitchFamily="2" charset="0"/>
              </a:rPr>
              <a:t>Building Skills &amp; Competencies </a:t>
            </a:r>
          </a:p>
          <a:p>
            <a:pPr algn="ctr"/>
            <a:r>
              <a:rPr lang="en-US" sz="2800" dirty="0">
                <a:latin typeface="Roboto Condensed" panose="02000000000000000000" pitchFamily="2" charset="0"/>
                <a:ea typeface="Roboto Condensed" panose="02000000000000000000" pitchFamily="2" charset="0"/>
              </a:rPr>
              <a:t>to increase agency &amp; independence</a:t>
            </a:r>
          </a:p>
          <a:p>
            <a:pPr algn="ctr"/>
            <a:r>
              <a:rPr lang="en-US" sz="1600" dirty="0">
                <a:latin typeface="Roboto Condensed" panose="02000000000000000000" pitchFamily="2" charset="0"/>
                <a:ea typeface="Roboto Condensed" panose="02000000000000000000" pitchFamily="2" charset="0"/>
              </a:rPr>
              <a:t>(confidence, perseverance, advocacy)</a:t>
            </a:r>
          </a:p>
          <a:p>
            <a:pPr algn="ctr"/>
            <a:endParaRPr lang="en-US" sz="2800" dirty="0">
              <a:latin typeface="Roboto Condensed" panose="02000000000000000000" pitchFamily="2" charset="0"/>
              <a:ea typeface="Roboto Condensed" panose="02000000000000000000" pitchFamily="2" charset="0"/>
            </a:endParaRPr>
          </a:p>
        </p:txBody>
      </p:sp>
      <p:sp>
        <p:nvSpPr>
          <p:cNvPr id="14" name="Right Arrow 13">
            <a:extLst>
              <a:ext uri="{FF2B5EF4-FFF2-40B4-BE49-F238E27FC236}">
                <a16:creationId xmlns:a16="http://schemas.microsoft.com/office/drawing/2014/main" id="{2C9158C3-4A27-8F91-9F9B-E132FC187C45}"/>
              </a:ext>
            </a:extLst>
          </p:cNvPr>
          <p:cNvSpPr/>
          <p:nvPr/>
        </p:nvSpPr>
        <p:spPr>
          <a:xfrm rot="8667872">
            <a:off x="3861024" y="4793323"/>
            <a:ext cx="1255776" cy="3026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8E46E885-999F-2055-D297-EC064082B306}"/>
              </a:ext>
            </a:extLst>
          </p:cNvPr>
          <p:cNvSpPr/>
          <p:nvPr/>
        </p:nvSpPr>
        <p:spPr>
          <a:xfrm rot="2147670">
            <a:off x="6499741" y="4761750"/>
            <a:ext cx="1255776" cy="3026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873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488</TotalTime>
  <Words>6351</Words>
  <Application>Microsoft Macintosh PowerPoint</Application>
  <PresentationFormat>Widescreen</PresentationFormat>
  <Paragraphs>758</Paragraphs>
  <Slides>59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Aptos</vt:lpstr>
      <vt:lpstr>Aptos Display</vt:lpstr>
      <vt:lpstr>Arial</vt:lpstr>
      <vt:lpstr>DM Sans</vt:lpstr>
      <vt:lpstr>Naughty dogs</vt:lpstr>
      <vt:lpstr>Naughty dogs Script</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Classroom Needs-Based Support Plan</vt:lpstr>
      <vt:lpstr>PowerPoint Presentation</vt:lpstr>
      <vt:lpstr>Supporting the Unicorns…</vt:lpstr>
      <vt:lpstr>Strategy: taking a 2 min 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Shelley Moore</dc:creator>
  <cp:lastModifiedBy>Shelley Moore</cp:lastModifiedBy>
  <cp:revision>4</cp:revision>
  <dcterms:created xsi:type="dcterms:W3CDTF">2026-04-16T21:53:01Z</dcterms:created>
  <dcterms:modified xsi:type="dcterms:W3CDTF">2026-04-17T06:01:45Z</dcterms:modified>
</cp:coreProperties>
</file>